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8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63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6ABC6-13F1-403C-BA0C-97B79AFD488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E28BC-72B4-44DD-AD96-A2A1847EC6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6932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6ABC6-13F1-403C-BA0C-97B79AFD488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E28BC-72B4-44DD-AD96-A2A1847EC6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70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6ABC6-13F1-403C-BA0C-97B79AFD488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E28BC-72B4-44DD-AD96-A2A1847EC6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19940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6ABC6-13F1-403C-BA0C-97B79AFD488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E28BC-72B4-44DD-AD96-A2A1847EC6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6002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6ABC6-13F1-403C-BA0C-97B79AFD488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E28BC-72B4-44DD-AD96-A2A1847EC6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4796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6ABC6-13F1-403C-BA0C-97B79AFD488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E28BC-72B4-44DD-AD96-A2A1847EC6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8769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6ABC6-13F1-403C-BA0C-97B79AFD488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E28BC-72B4-44DD-AD96-A2A1847EC6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9097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6ABC6-13F1-403C-BA0C-97B79AFD488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E28BC-72B4-44DD-AD96-A2A1847EC6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586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6ABC6-13F1-403C-BA0C-97B79AFD488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E28BC-72B4-44DD-AD96-A2A1847EC6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4971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6ABC6-13F1-403C-BA0C-97B79AFD488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E28BC-72B4-44DD-AD96-A2A1847EC6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99270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6ABC6-13F1-403C-BA0C-97B79AFD488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E28BC-72B4-44DD-AD96-A2A1847EC6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2486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6ABC6-13F1-403C-BA0C-97B79AFD488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E28BC-72B4-44DD-AD96-A2A1847EC6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8038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40401"/>
            <a:ext cx="57626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60639" y="2390691"/>
            <a:ext cx="9022726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Základní škola a Mateřská škola Libáň, okres Jičín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Moderní škola 2010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VY_32_INOVACE_E 12/12- Růst a vývoj dítěte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200" b="1" dirty="0">
                <a:solidFill>
                  <a:srgbClr val="000096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000096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                    v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prvním roce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4280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Růst a vývoj dítěte v prvním roce 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1440160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Pracovní výchova – dívky 9.třída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                     Prezentace č. 12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851920" y="2276872"/>
            <a:ext cx="1296144" cy="1274440"/>
          </a:xfrm>
          <a:prstGeom prst="smileyFace">
            <a:avLst/>
          </a:prstGeom>
          <a:solidFill>
            <a:srgbClr val="FF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1475656" y="2504413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6699065" y="2456892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450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800000"/>
                </a:solidFill>
              </a:rPr>
              <a:t>Přehled psychomotorického vývoje</a:t>
            </a:r>
            <a:endParaRPr lang="cs-CZ" b="1" dirty="0">
              <a:solidFill>
                <a:srgbClr val="8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98901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1.měsíc</a:t>
            </a:r>
            <a:r>
              <a:rPr lang="cs-CZ" dirty="0" smtClean="0"/>
              <a:t>: </a:t>
            </a:r>
            <a:r>
              <a:rPr lang="cs-CZ" dirty="0" smtClean="0"/>
              <a:t>reflexní pohyby, poloha na zádech,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držení ručiček v pěst, neudrží hlavičku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2. měsíc</a:t>
            </a:r>
            <a:r>
              <a:rPr lang="cs-CZ" dirty="0" smtClean="0"/>
              <a:t>: sleduje očima, v poloze na břiše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zvedne hlavičku, začíná se usmívat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3. měsíc</a:t>
            </a:r>
            <a:r>
              <a:rPr lang="cs-CZ" dirty="0" smtClean="0"/>
              <a:t>: sleduje očima i hlavou, reaguje na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zvuk, brouká si, poznává matku </a:t>
            </a:r>
            <a:endParaRPr lang="cs-CZ" dirty="0"/>
          </a:p>
        </p:txBody>
      </p:sp>
      <p:sp>
        <p:nvSpPr>
          <p:cNvPr id="6" name="Čtyřcípá hvězda 5"/>
          <p:cNvSpPr/>
          <p:nvPr/>
        </p:nvSpPr>
        <p:spPr>
          <a:xfrm>
            <a:off x="950679" y="2348880"/>
            <a:ext cx="914400" cy="914400"/>
          </a:xfrm>
          <a:prstGeom prst="star4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tyřcípá hvězda 6"/>
          <p:cNvSpPr/>
          <p:nvPr/>
        </p:nvSpPr>
        <p:spPr>
          <a:xfrm>
            <a:off x="936158" y="4149080"/>
            <a:ext cx="914400" cy="914400"/>
          </a:xfrm>
          <a:prstGeom prst="star4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1503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822694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4.měsíc</a:t>
            </a:r>
            <a:r>
              <a:rPr lang="cs-CZ" dirty="0" smtClean="0"/>
              <a:t>: v poloze na zádech zvedá hlavičku,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obrací se za zvukem, udrží předmět,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hraje si s rukama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5.měsíc</a:t>
            </a:r>
            <a:r>
              <a:rPr lang="cs-CZ" dirty="0" smtClean="0"/>
              <a:t>: sahá po hračkách, dává si je do úst,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v poloze na břiše zvedá hlavu i horní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polovinu těla	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529808" y="4437112"/>
            <a:ext cx="1130424" cy="1152128"/>
          </a:xfrm>
          <a:prstGeom prst="smileyFace">
            <a:avLst/>
          </a:prstGeom>
          <a:solidFill>
            <a:srgbClr val="FF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777550" y="1484784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1976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832648"/>
          </a:xfrm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6.měsíc</a:t>
            </a:r>
            <a:r>
              <a:rPr lang="cs-CZ" dirty="0" smtClean="0"/>
              <a:t>: najde zdroj hluku očima, přitahuje se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do sedu, převrátí se na břicho,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začíná poznávat blízké osoby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7.měsíc</a:t>
            </a:r>
            <a:r>
              <a:rPr lang="cs-CZ" dirty="0" smtClean="0"/>
              <a:t>: hraje si s nohama, vyslovuje slabiky,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v postýlce se zvedá, sedí a má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uvolněné ruce pro hraní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8.měsíc</a:t>
            </a:r>
            <a:r>
              <a:rPr lang="cs-CZ" dirty="0" smtClean="0"/>
              <a:t>: opakuje slabiky, samo se posadí,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otočí se na zavolání, jí rohlík, plazí se</a:t>
            </a:r>
            <a:endParaRPr lang="cs-CZ" dirty="0"/>
          </a:p>
        </p:txBody>
      </p:sp>
      <p:sp>
        <p:nvSpPr>
          <p:cNvPr id="2" name="Pěticípá hvězda 1"/>
          <p:cNvSpPr/>
          <p:nvPr/>
        </p:nvSpPr>
        <p:spPr>
          <a:xfrm>
            <a:off x="6876256" y="3789040"/>
            <a:ext cx="914400" cy="914400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ěticípá hvězda 3"/>
          <p:cNvSpPr/>
          <p:nvPr/>
        </p:nvSpPr>
        <p:spPr>
          <a:xfrm>
            <a:off x="750775" y="1340768"/>
            <a:ext cx="914400" cy="914400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2085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9.měsíc</a:t>
            </a:r>
            <a:r>
              <a:rPr lang="cs-CZ" dirty="0" smtClean="0"/>
              <a:t>:  dovede uchopit malý předmět mezi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palec a </a:t>
            </a:r>
            <a:r>
              <a:rPr lang="cs-CZ" dirty="0" smtClean="0"/>
              <a:t>ukazovák (</a:t>
            </a:r>
            <a:r>
              <a:rPr lang="cs-CZ" dirty="0" smtClean="0"/>
              <a:t>např. knoflík)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leze po rukou a po kolenou, postaví se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u nábytku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10.měsíc</a:t>
            </a:r>
            <a:r>
              <a:rPr lang="cs-CZ" dirty="0" smtClean="0"/>
              <a:t>: na výzvu dělá paci-pacičky, předá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předmět z ruky do ruky, chodí kolem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nábytku a drží se oběma rukama,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rozumí zákazu ne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 </a:t>
            </a:r>
            <a:endParaRPr lang="cs-CZ" dirty="0"/>
          </a:p>
        </p:txBody>
      </p:sp>
      <p:sp>
        <p:nvSpPr>
          <p:cNvPr id="2" name="Pěticípá hvězda 1"/>
          <p:cNvSpPr/>
          <p:nvPr/>
        </p:nvSpPr>
        <p:spPr>
          <a:xfrm>
            <a:off x="4788024" y="2251720"/>
            <a:ext cx="914400" cy="914400"/>
          </a:xfrm>
          <a:prstGeom prst="star5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ěticípá hvězda 3"/>
          <p:cNvSpPr/>
          <p:nvPr/>
        </p:nvSpPr>
        <p:spPr>
          <a:xfrm>
            <a:off x="899592" y="4437112"/>
            <a:ext cx="914400" cy="914400"/>
          </a:xfrm>
          <a:prstGeom prst="star5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2638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  <a:solidFill>
            <a:srgbClr val="FFCC0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11.měsíc</a:t>
            </a:r>
            <a:r>
              <a:rPr lang="cs-CZ" dirty="0" smtClean="0"/>
              <a:t>: podá nebo ukáže známé předměty,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vyleze na schody, chodí kolem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 nábytku a drží se jednou rukou,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 kouše tuhou stravu a umí pít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 z hrnečku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12.měsíc</a:t>
            </a:r>
            <a:r>
              <a:rPr lang="cs-CZ" dirty="0" smtClean="0"/>
              <a:t>: staví se bez držení, někdy začíná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 samostatně chodit, rozumí slovům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 vyjadřující činnost  </a:t>
            </a:r>
            <a:endParaRPr lang="cs-CZ" dirty="0"/>
          </a:p>
        </p:txBody>
      </p:sp>
      <p:sp>
        <p:nvSpPr>
          <p:cNvPr id="2" name="7cípá hvězda 1"/>
          <p:cNvSpPr/>
          <p:nvPr/>
        </p:nvSpPr>
        <p:spPr>
          <a:xfrm>
            <a:off x="7283152" y="2492896"/>
            <a:ext cx="914400" cy="914400"/>
          </a:xfrm>
          <a:prstGeom prst="star7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7cípá hvězda 3"/>
          <p:cNvSpPr/>
          <p:nvPr/>
        </p:nvSpPr>
        <p:spPr>
          <a:xfrm>
            <a:off x="850121" y="4653136"/>
            <a:ext cx="914400" cy="914400"/>
          </a:xfrm>
          <a:prstGeom prst="star7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3213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577483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="1" dirty="0" smtClean="0"/>
              <a:t>Psychomotorický vývoj</a:t>
            </a:r>
          </a:p>
          <a:p>
            <a:pPr marL="0" indent="0">
              <a:buNone/>
            </a:pPr>
            <a:r>
              <a:rPr lang="cs-CZ" dirty="0" smtClean="0"/>
              <a:t>              (vývoj duševní a pohybový)</a:t>
            </a:r>
          </a:p>
          <a:p>
            <a:pPr>
              <a:buFontTx/>
              <a:buChar char="-"/>
            </a:pPr>
            <a:r>
              <a:rPr lang="cs-CZ" dirty="0" smtClean="0"/>
              <a:t>je ovlivněn dědičným základem a postupným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vytvářením podmíněných reflexů</a:t>
            </a:r>
          </a:p>
          <a:p>
            <a:pPr>
              <a:buFontTx/>
              <a:buChar char="-"/>
            </a:pPr>
            <a:r>
              <a:rPr lang="cs-CZ" dirty="0" smtClean="0"/>
              <a:t>hlavním výchovným prostředkem je pohyb</a:t>
            </a:r>
          </a:p>
          <a:p>
            <a:pPr>
              <a:buFontTx/>
              <a:buChar char="-"/>
            </a:pPr>
            <a:r>
              <a:rPr lang="cs-CZ" dirty="0" smtClean="0"/>
              <a:t>od narození také začíná citový vývoj dítěte</a:t>
            </a:r>
          </a:p>
          <a:p>
            <a:pPr>
              <a:buFontTx/>
              <a:buChar char="-"/>
            </a:pPr>
            <a:r>
              <a:rPr lang="cs-CZ" dirty="0" smtClean="0"/>
              <a:t>oba rodiče by se měli podílet na vytváření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harmonického rodinného prostředí </a:t>
            </a:r>
          </a:p>
          <a:p>
            <a:pPr>
              <a:buFontTx/>
              <a:buChar char="-"/>
            </a:pPr>
            <a:r>
              <a:rPr lang="cs-CZ" dirty="0" smtClean="0"/>
              <a:t>jejich výchovné působení má být trpělivé, láskyplné, ale důsledné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4023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152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Růst a vývoj dítěte v prvním roce </vt:lpstr>
      <vt:lpstr>Přehled psychomotorického vývoje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 Matasová</dc:creator>
  <cp:lastModifiedBy>expert</cp:lastModifiedBy>
  <cp:revision>17</cp:revision>
  <dcterms:created xsi:type="dcterms:W3CDTF">2011-05-04T05:39:38Z</dcterms:created>
  <dcterms:modified xsi:type="dcterms:W3CDTF">2012-03-16T08:34:59Z</dcterms:modified>
</cp:coreProperties>
</file>