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8" r:id="rId2"/>
    <p:sldId id="257" r:id="rId3"/>
    <p:sldId id="260" r:id="rId4"/>
    <p:sldId id="261" r:id="rId5"/>
    <p:sldId id="262" r:id="rId6"/>
    <p:sldId id="263" r:id="rId7"/>
    <p:sldId id="264" r:id="rId8"/>
    <p:sldId id="269" r:id="rId9"/>
    <p:sldId id="270" r:id="rId10"/>
    <p:sldId id="271" r:id="rId11"/>
    <p:sldId id="272" r:id="rId12"/>
    <p:sldId id="25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4D9D98B-6638-405A-B036-726D00728014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7B37DC1-AC3E-4518-8A67-0C4694B371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F033819-E1DB-4079-8686-AB70C5638D7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FF73D5C-F769-4E6C-B419-A2289B2443D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Obrázky</a:t>
            </a:r>
            <a:r>
              <a:rPr lang="cs-CZ" baseline="0" dirty="0" smtClean="0"/>
              <a:t> k tomuto materiálu čerpány z klipartu</a:t>
            </a: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BF411B-A394-44B4-A3E6-4A3185CB975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BF411B-A394-44B4-A3E6-4A3185CB975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BF411B-A394-44B4-A3E6-4A3185CB975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BF411B-A394-44B4-A3E6-4A3185CB975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BF411B-A394-44B4-A3E6-4A3185CB975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BF411B-A394-44B4-A3E6-4A3185CB975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BF411B-A394-44B4-A3E6-4A3185CB975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BF411B-A394-44B4-A3E6-4A3185CB975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BF411B-A394-44B4-A3E6-4A3185CB975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5DF76FB-EF95-47B0-8BE0-23C938E7A4D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878A2-8F85-4EEE-8860-580A1C5BB78A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16C87-16A8-4F93-A4DF-D8860BE0F5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A62DCC-172A-447C-9B85-8B8AF82F9939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BB99D-CEDC-4D06-93F6-7CAD2885C5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F0CF1A-B0D0-4A58-84C2-292F63462FB8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A6787C-4000-44EE-923C-7921A398F1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06476-960C-4936-AFEB-4DCD28E78D39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9AA996-4CE4-4C08-8470-E3E47C757A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7C8C71-7545-4A36-A4E3-67CDCC372166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1DBA79-676C-41A7-AB9A-DC76D2B7F0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81C28-6C90-443C-92A7-93FB798D7750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2372A-566B-4E41-BF4D-8E87D920BD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8FCE68-8D0A-43BA-ADA1-2F537EAFAC73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E12058-08F6-434C-B29D-693F138503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7EF6CC-0C51-4159-9F3C-0ACF4ACC72FD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BF75E4-7FE9-402D-8E15-972F3F3A14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1BAD3A-C779-4D2D-945A-78ECDDCBB833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30A996-14C7-48A6-A092-B59F667678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BE8257-DB22-4C14-BD17-A9A71F4B8F17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5BAC0-926D-4350-A9D5-A53907A26A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B96460-7175-46F9-9F0F-DE8C44606380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8CE76-DEB9-4A5E-93D5-CA6950D7C6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3C814291-6330-4414-BCB4-C7D60109FAB5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DB362087-CA51-49C0-9AC5-AD035F85EA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12" Type="http://schemas.openxmlformats.org/officeDocument/2006/relationships/image" Target="../media/image13.wmf"/><Relationship Id="rId17" Type="http://schemas.openxmlformats.org/officeDocument/2006/relationships/image" Target="../media/image18.wmf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png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1.wmf"/><Relationship Id="rId4" Type="http://schemas.openxmlformats.org/officeDocument/2006/relationships/image" Target="../media/image5.png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jpeg"/><Relationship Id="rId9" Type="http://schemas.openxmlformats.org/officeDocument/2006/relationships/image" Target="../media/image2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image" Target="../media/image18.wmf"/><Relationship Id="rId7" Type="http://schemas.openxmlformats.org/officeDocument/2006/relationships/image" Target="../media/image2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11" Type="http://schemas.openxmlformats.org/officeDocument/2006/relationships/image" Target="../media/image33.wmf"/><Relationship Id="rId5" Type="http://schemas.openxmlformats.org/officeDocument/2006/relationships/image" Target="../media/image27.jpeg"/><Relationship Id="rId10" Type="http://schemas.openxmlformats.org/officeDocument/2006/relationships/image" Target="../media/image32.wmf"/><Relationship Id="rId4" Type="http://schemas.openxmlformats.org/officeDocument/2006/relationships/image" Target="../media/image26.png"/><Relationship Id="rId9" Type="http://schemas.openxmlformats.org/officeDocument/2006/relationships/image" Target="../media/image31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12" Type="http://schemas.openxmlformats.org/officeDocument/2006/relationships/image" Target="../media/image13.wmf"/><Relationship Id="rId17" Type="http://schemas.openxmlformats.org/officeDocument/2006/relationships/image" Target="../media/image18.wmf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png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1.wmf"/><Relationship Id="rId4" Type="http://schemas.openxmlformats.org/officeDocument/2006/relationships/image" Target="../media/image5.png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jpeg"/><Relationship Id="rId9" Type="http://schemas.openxmlformats.org/officeDocument/2006/relationships/image" Target="../media/image25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image" Target="../media/image18.wmf"/><Relationship Id="rId7" Type="http://schemas.openxmlformats.org/officeDocument/2006/relationships/image" Target="../media/image2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11" Type="http://schemas.openxmlformats.org/officeDocument/2006/relationships/image" Target="../media/image33.wmf"/><Relationship Id="rId5" Type="http://schemas.openxmlformats.org/officeDocument/2006/relationships/image" Target="../media/image27.jpeg"/><Relationship Id="rId10" Type="http://schemas.openxmlformats.org/officeDocument/2006/relationships/image" Target="../media/image32.wmf"/><Relationship Id="rId4" Type="http://schemas.openxmlformats.org/officeDocument/2006/relationships/image" Target="../media/image26.png"/><Relationship Id="rId9" Type="http://schemas.openxmlformats.org/officeDocument/2006/relationships/image" Target="../media/image31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VY_32_INOVACE_07C_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05_STRAVOVÁNÍ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ROZVOJ ÚSTNÍHO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PROJEVU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13. 3. 2013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Tento učení materiál je určen pro žáky prvního ročníku gymnázia čtyřletého studia. Časově je zamýšlen cca na jednu vyučovací hodinu. Materiál obsahuje výklad slovní zásoby k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tematu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STRAVOVÁNÍ, cvičení na upevnění a automatizaci vazeb,  použití sloves </a:t>
            </a:r>
            <a:r>
              <a:rPr lang="ru-RU" sz="1400" dirty="0" smtClean="0">
                <a:solidFill>
                  <a:schemeClr val="tx1"/>
                </a:solidFill>
                <a:latin typeface="Calibri" pitchFamily="34" charset="0"/>
              </a:rPr>
              <a:t>есть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a</a:t>
            </a:r>
            <a:r>
              <a:rPr lang="ru-RU" sz="1400" dirty="0" smtClean="0">
                <a:solidFill>
                  <a:schemeClr val="tx1"/>
                </a:solidFill>
                <a:latin typeface="Calibri" pitchFamily="34" charset="0"/>
              </a:rPr>
              <a:t>  пить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. Při tvorbě tohoto materiálu byl kladen důraz na komunikativní funkci  jazyka.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– žáci si osvojí novou slovní zásobu k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tematu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STRAVOVÁNÍ, automatizují si použití sloves jíst a pít ve všech osobách. Lze rovněž použít při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tematu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ZDRAVÍ ŽIVOTNÍ STYL. Žáci aktivně řeší úkoly na tabuli, pomocí fixu či digitálního pera vpisují správná řešení. Část materiálu lze použít při skupinové práci. 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k </a:t>
            </a:r>
            <a:r>
              <a:rPr lang="cs-CZ" sz="1400" smtClean="0">
                <a:solidFill>
                  <a:schemeClr val="tx1"/>
                </a:solidFill>
                <a:latin typeface="Calibri" pitchFamily="34" charset="0"/>
              </a:rPr>
              <a:t>interaktivní výuce. </a:t>
            </a: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Zaoblený obdélník 25"/>
          <p:cNvSpPr/>
          <p:nvPr/>
        </p:nvSpPr>
        <p:spPr>
          <a:xfrm>
            <a:off x="1043608" y="2276872"/>
            <a:ext cx="1800200" cy="39604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43608" y="980728"/>
            <a:ext cx="2903359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ПИТАНИЕ </a:t>
            </a:r>
          </a:p>
          <a:p>
            <a:r>
              <a:rPr lang="ru-RU" sz="1400" dirty="0"/>
              <a:t> </a:t>
            </a:r>
            <a:r>
              <a:rPr lang="ru-RU" sz="1400" dirty="0" smtClean="0"/>
              <a:t>Вот что можно есть и пить. </a:t>
            </a:r>
          </a:p>
          <a:p>
            <a:r>
              <a:rPr lang="ru-RU" sz="1400" dirty="0" smtClean="0"/>
              <a:t>Напишите номера к картинкам.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2348880"/>
            <a:ext cx="1531188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б</a:t>
            </a:r>
            <a:r>
              <a:rPr lang="ru-RU" sz="1600" dirty="0" smtClean="0">
                <a:solidFill>
                  <a:schemeClr val="bg1"/>
                </a:solidFill>
              </a:rPr>
              <a:t>улочки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пирожное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хлеб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б</a:t>
            </a:r>
            <a:r>
              <a:rPr lang="ru-RU" sz="1600" dirty="0" smtClean="0">
                <a:solidFill>
                  <a:schemeClr val="bg1"/>
                </a:solidFill>
              </a:rPr>
              <a:t>лины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г</a:t>
            </a:r>
            <a:r>
              <a:rPr lang="ru-RU" sz="1600" dirty="0" smtClean="0">
                <a:solidFill>
                  <a:schemeClr val="bg1"/>
                </a:solidFill>
              </a:rPr>
              <a:t>амбургер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м</a:t>
            </a:r>
            <a:r>
              <a:rPr lang="ru-RU" sz="1600" dirty="0" smtClean="0">
                <a:solidFill>
                  <a:schemeClr val="bg1"/>
                </a:solidFill>
              </a:rPr>
              <a:t>ясо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ц</a:t>
            </a:r>
            <a:r>
              <a:rPr lang="ru-RU" sz="1600" dirty="0" smtClean="0">
                <a:solidFill>
                  <a:schemeClr val="bg1"/>
                </a:solidFill>
              </a:rPr>
              <a:t>ыплёнок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с</a:t>
            </a:r>
            <a:r>
              <a:rPr lang="ru-RU" sz="1600" dirty="0" smtClean="0">
                <a:solidFill>
                  <a:schemeClr val="bg1"/>
                </a:solidFill>
              </a:rPr>
              <a:t>уп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к</a:t>
            </a:r>
            <a:r>
              <a:rPr lang="ru-RU" sz="1600" dirty="0" smtClean="0">
                <a:solidFill>
                  <a:schemeClr val="bg1"/>
                </a:solidFill>
              </a:rPr>
              <a:t>олбаса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с</a:t>
            </a:r>
            <a:r>
              <a:rPr lang="ru-RU" sz="1600" dirty="0" smtClean="0">
                <a:solidFill>
                  <a:schemeClr val="bg1"/>
                </a:solidFill>
              </a:rPr>
              <a:t>ыр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м</a:t>
            </a:r>
            <a:r>
              <a:rPr lang="ru-RU" sz="1600" dirty="0" smtClean="0">
                <a:solidFill>
                  <a:schemeClr val="bg1"/>
                </a:solidFill>
              </a:rPr>
              <a:t>олоко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кофе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к</a:t>
            </a:r>
            <a:r>
              <a:rPr lang="ru-RU" sz="1600" dirty="0" smtClean="0">
                <a:solidFill>
                  <a:schemeClr val="bg1"/>
                </a:solidFill>
              </a:rPr>
              <a:t>артошка 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р</a:t>
            </a:r>
            <a:r>
              <a:rPr lang="ru-RU" sz="1600" dirty="0" smtClean="0">
                <a:solidFill>
                  <a:schemeClr val="bg1"/>
                </a:solidFill>
              </a:rPr>
              <a:t>ис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рыба</a:t>
            </a:r>
          </a:p>
          <a:p>
            <a:pPr marL="342900" indent="-342900">
              <a:buAutoNum type="arabicPeriod"/>
            </a:pPr>
            <a:endParaRPr lang="cs-CZ" sz="1600" dirty="0"/>
          </a:p>
        </p:txBody>
      </p:sp>
      <p:pic>
        <p:nvPicPr>
          <p:cNvPr id="11268" name="Picture 4" descr="C:\Users\Máma\AppData\Local\Microsoft\Windows\Temporary Internet Files\Content.IE5\YYTG34I3\MC9004078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332656"/>
            <a:ext cx="1666453" cy="1045843"/>
          </a:xfrm>
          <a:prstGeom prst="rect">
            <a:avLst/>
          </a:prstGeom>
          <a:noFill/>
        </p:spPr>
      </p:pic>
      <p:pic>
        <p:nvPicPr>
          <p:cNvPr id="11269" name="Picture 5" descr="C:\Users\Máma\AppData\Local\Microsoft\Windows\Temporary Internet Files\Content.IE5\YYTG34I3\MC90044174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1124744"/>
            <a:ext cx="1296144" cy="1296144"/>
          </a:xfrm>
          <a:prstGeom prst="rect">
            <a:avLst/>
          </a:prstGeom>
          <a:noFill/>
        </p:spPr>
      </p:pic>
      <p:pic>
        <p:nvPicPr>
          <p:cNvPr id="11272" name="Picture 8" descr="C:\Users\Máma\AppData\Local\Microsoft\Windows\Temporary Internet Files\Content.IE5\TYRUX2HI\MC90023816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56013" y="2017713"/>
            <a:ext cx="1564059" cy="1200666"/>
          </a:xfrm>
          <a:prstGeom prst="rect">
            <a:avLst/>
          </a:prstGeom>
          <a:noFill/>
        </p:spPr>
      </p:pic>
      <p:pic>
        <p:nvPicPr>
          <p:cNvPr id="11275" name="Picture 11" descr="C:\Users\Máma\AppData\Local\Microsoft\Windows\Temporary Internet Files\Content.IE5\9ZK88JJC\MP900423596[2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4288" y="2492896"/>
            <a:ext cx="1479038" cy="984484"/>
          </a:xfrm>
          <a:prstGeom prst="rect">
            <a:avLst/>
          </a:prstGeom>
          <a:noFill/>
        </p:spPr>
      </p:pic>
      <p:pic>
        <p:nvPicPr>
          <p:cNvPr id="11276" name="Picture 12" descr="C:\Users\Máma\AppData\Local\Microsoft\Windows\Temporary Internet Files\Content.IE5\TYRUX2HI\MP90040248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67944" y="3717032"/>
            <a:ext cx="990339" cy="1484784"/>
          </a:xfrm>
          <a:prstGeom prst="rect">
            <a:avLst/>
          </a:prstGeom>
          <a:noFill/>
        </p:spPr>
      </p:pic>
      <p:pic>
        <p:nvPicPr>
          <p:cNvPr id="11277" name="Picture 13" descr="C:\Users\Máma\AppData\Local\Microsoft\Windows\Temporary Internet Files\Content.IE5\9ZK88JJC\MC90044185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20072" y="4077072"/>
            <a:ext cx="1400638" cy="1385971"/>
          </a:xfrm>
          <a:prstGeom prst="rect">
            <a:avLst/>
          </a:prstGeom>
          <a:noFill/>
        </p:spPr>
      </p:pic>
      <p:pic>
        <p:nvPicPr>
          <p:cNvPr id="11278" name="Picture 14" descr="C:\Users\Máma\AppData\Local\Microsoft\Windows\Temporary Internet Files\Content.IE5\TYRUX2HI\MC90035419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682935" y="5301208"/>
            <a:ext cx="1461065" cy="1224136"/>
          </a:xfrm>
          <a:prstGeom prst="rect">
            <a:avLst/>
          </a:prstGeom>
          <a:noFill/>
        </p:spPr>
      </p:pic>
      <p:pic>
        <p:nvPicPr>
          <p:cNvPr id="11279" name="Picture 15" descr="C:\Users\Máma\AppData\Local\Microsoft\Windows\Temporary Internet Files\Content.IE5\TYRUX2HI\MC900088416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738232" y="260648"/>
            <a:ext cx="1405768" cy="1152128"/>
          </a:xfrm>
          <a:prstGeom prst="rect">
            <a:avLst/>
          </a:prstGeom>
          <a:noFill/>
        </p:spPr>
      </p:pic>
      <p:pic>
        <p:nvPicPr>
          <p:cNvPr id="11280" name="Picture 16" descr="C:\Users\Máma\AppData\Local\Microsoft\Windows\Temporary Internet Files\Content.IE5\QVIECLV3\MC900441776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932040" y="5577657"/>
            <a:ext cx="1280343" cy="1280343"/>
          </a:xfrm>
          <a:prstGeom prst="rect">
            <a:avLst/>
          </a:prstGeom>
          <a:noFill/>
        </p:spPr>
      </p:pic>
      <p:pic>
        <p:nvPicPr>
          <p:cNvPr id="11281" name="Picture 17" descr="C:\Users\Máma\AppData\Local\Microsoft\Windows\Temporary Internet Files\Content.IE5\QVIECLV3\MC900347085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214688" y="5267325"/>
            <a:ext cx="1588527" cy="1186011"/>
          </a:xfrm>
          <a:prstGeom prst="rect">
            <a:avLst/>
          </a:prstGeom>
          <a:noFill/>
        </p:spPr>
      </p:pic>
      <p:pic>
        <p:nvPicPr>
          <p:cNvPr id="11282" name="Picture 18" descr="C:\Users\Máma\AppData\Local\Microsoft\Windows\Temporary Internet Files\Content.IE5\9ZK88JJC\MC900331282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236296" y="4005064"/>
            <a:ext cx="1418282" cy="1124844"/>
          </a:xfrm>
          <a:prstGeom prst="rect">
            <a:avLst/>
          </a:prstGeom>
          <a:noFill/>
        </p:spPr>
      </p:pic>
      <p:pic>
        <p:nvPicPr>
          <p:cNvPr id="11283" name="Picture 19" descr="C:\Users\Máma\AppData\Local\Microsoft\Windows\Temporary Internet Files\Content.IE5\TYRUX2HI\MC900348977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796136" y="3068960"/>
            <a:ext cx="1187169" cy="946472"/>
          </a:xfrm>
          <a:prstGeom prst="rect">
            <a:avLst/>
          </a:prstGeom>
          <a:noFill/>
        </p:spPr>
      </p:pic>
      <p:pic>
        <p:nvPicPr>
          <p:cNvPr id="11284" name="Picture 20" descr="C:\Users\Máma\AppData\Local\Microsoft\Windows\Temporary Internet Files\Content.IE5\QVIECLV3\MC900441864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868144" y="332656"/>
            <a:ext cx="1362546" cy="1266929"/>
          </a:xfrm>
          <a:prstGeom prst="rect">
            <a:avLst/>
          </a:prstGeom>
          <a:noFill/>
        </p:spPr>
      </p:pic>
      <p:pic>
        <p:nvPicPr>
          <p:cNvPr id="11285" name="Picture 21" descr="C:\Users\Máma\AppData\Local\Microsoft\Windows\Temporary Internet Files\Content.IE5\BX0Z0QDL\MC900278534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660232" y="5517232"/>
            <a:ext cx="936104" cy="1106742"/>
          </a:xfrm>
          <a:prstGeom prst="rect">
            <a:avLst/>
          </a:prstGeom>
          <a:noFill/>
        </p:spPr>
      </p:pic>
      <p:pic>
        <p:nvPicPr>
          <p:cNvPr id="11286" name="Picture 22" descr="C:\Users\Máma\AppData\Local\Microsoft\Windows\Temporary Internet Files\Content.IE5\ESBKEV2X\MC900293200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5580112" y="1700808"/>
            <a:ext cx="864096" cy="97832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1115616" y="5517232"/>
            <a:ext cx="403244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31640" y="908720"/>
            <a:ext cx="687720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ПИТАНИЕ</a:t>
            </a:r>
          </a:p>
          <a:p>
            <a:endParaRPr lang="ru-RU" dirty="0"/>
          </a:p>
          <a:p>
            <a:r>
              <a:rPr lang="ru-RU" sz="1600" dirty="0" smtClean="0"/>
              <a:t>Образуй предложения – скажи кто что завтракает, обедает, ужинает. </a:t>
            </a:r>
            <a:endParaRPr lang="cs-CZ" sz="1600" dirty="0"/>
          </a:p>
        </p:txBody>
      </p:sp>
      <p:pic>
        <p:nvPicPr>
          <p:cNvPr id="12290" name="Picture 2" descr="C:\Users\Máma\AppData\Local\Microsoft\Windows\Temporary Internet Files\Content.IE5\MT9PTJ4B\MC9002342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5" y="2467009"/>
            <a:ext cx="1519151" cy="1322031"/>
          </a:xfrm>
          <a:prstGeom prst="rect">
            <a:avLst/>
          </a:prstGeom>
          <a:noFill/>
        </p:spPr>
      </p:pic>
      <p:pic>
        <p:nvPicPr>
          <p:cNvPr id="12292" name="Picture 4" descr="C:\Users\Máma\AppData\Local\Microsoft\Windows\Temporary Internet Files\Content.IE5\6ERFVKYQ\MP90040281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2132856"/>
            <a:ext cx="1787995" cy="1512168"/>
          </a:xfrm>
          <a:prstGeom prst="rect">
            <a:avLst/>
          </a:prstGeom>
          <a:noFill/>
        </p:spPr>
      </p:pic>
      <p:pic>
        <p:nvPicPr>
          <p:cNvPr id="12293" name="Picture 5" descr="C:\Users\Máma\AppData\Local\Microsoft\Windows\Temporary Internet Files\Content.IE5\BX0Z0QDL\MC90028046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2276872"/>
            <a:ext cx="2493459" cy="1314617"/>
          </a:xfrm>
          <a:prstGeom prst="rect">
            <a:avLst/>
          </a:prstGeom>
          <a:noFill/>
        </p:spPr>
      </p:pic>
      <p:pic>
        <p:nvPicPr>
          <p:cNvPr id="12294" name="Picture 6" descr="C:\Users\Máma\AppData\Local\Microsoft\Windows\Temporary Internet Files\Content.IE5\MT9PTJ4B\MC90019863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14413" y="4184650"/>
            <a:ext cx="2154237" cy="1123950"/>
          </a:xfrm>
          <a:prstGeom prst="rect">
            <a:avLst/>
          </a:prstGeom>
          <a:noFill/>
        </p:spPr>
      </p:pic>
      <p:pic>
        <p:nvPicPr>
          <p:cNvPr id="12295" name="Picture 7" descr="C:\Users\Máma\AppData\Local\Microsoft\Windows\Temporary Internet Files\Content.IE5\ESBKEV2X\MC90023763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3501008"/>
            <a:ext cx="1255886" cy="1674164"/>
          </a:xfrm>
          <a:prstGeom prst="rect">
            <a:avLst/>
          </a:prstGeom>
          <a:noFill/>
        </p:spPr>
      </p:pic>
      <p:pic>
        <p:nvPicPr>
          <p:cNvPr id="12296" name="Picture 8" descr="C:\Users\Máma\AppData\Local\Microsoft\Windows\Temporary Internet Files\Content.IE5\6ERFVKYQ\MC90021581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76056" y="3645024"/>
            <a:ext cx="2001065" cy="1584176"/>
          </a:xfrm>
          <a:prstGeom prst="rect">
            <a:avLst/>
          </a:prstGeom>
          <a:noFill/>
        </p:spPr>
      </p:pic>
      <p:pic>
        <p:nvPicPr>
          <p:cNvPr id="12297" name="Picture 9" descr="C:\Users\Máma\AppData\Local\Microsoft\Windows\Temporary Internet Files\Content.IE5\6ERFVKYQ\MC90041189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64288" y="3861048"/>
            <a:ext cx="1565003" cy="106116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11560" y="2708920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/>
              <a:t>я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2780928"/>
            <a:ext cx="495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ты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2348880"/>
            <a:ext cx="481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он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4365104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47864" y="4293096"/>
            <a:ext cx="633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вы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32040" y="4005064"/>
            <a:ext cx="851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они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244408" y="386104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она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5805264"/>
            <a:ext cx="3903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chemeClr val="bg1"/>
                </a:solidFill>
              </a:rPr>
              <a:t>есть   на завтрак, на ужин , на обед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196752"/>
            <a:ext cx="49263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ПИТАНИЕ</a:t>
            </a:r>
          </a:p>
          <a:p>
            <a:endParaRPr lang="ru-RU" b="1" dirty="0"/>
          </a:p>
          <a:p>
            <a:r>
              <a:rPr lang="ru-RU" dirty="0" smtClean="0"/>
              <a:t>Что можно пить?  Что здорово, что вредно?</a:t>
            </a:r>
            <a:endParaRPr lang="cs-CZ" dirty="0"/>
          </a:p>
        </p:txBody>
      </p:sp>
      <p:pic>
        <p:nvPicPr>
          <p:cNvPr id="13314" name="Picture 2" descr="C:\Users\Máma\AppData\Local\Microsoft\Windows\Temporary Internet Files\Content.IE5\BX0Z0QDL\MC9002932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41388" y="2482287"/>
            <a:ext cx="1038324" cy="1175580"/>
          </a:xfrm>
          <a:prstGeom prst="rect">
            <a:avLst/>
          </a:prstGeom>
          <a:noFill/>
        </p:spPr>
      </p:pic>
      <p:pic>
        <p:nvPicPr>
          <p:cNvPr id="13315" name="Picture 3" descr="C:\Users\Máma\AppData\Local\Microsoft\Windows\Temporary Internet Files\Content.IE5\MT9PTJ4B\MC90044175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2276872"/>
            <a:ext cx="1512168" cy="1512168"/>
          </a:xfrm>
          <a:prstGeom prst="rect">
            <a:avLst/>
          </a:prstGeom>
          <a:noFill/>
        </p:spPr>
      </p:pic>
      <p:pic>
        <p:nvPicPr>
          <p:cNvPr id="13316" name="Picture 4" descr="C:\Users\Máma\AppData\Local\Microsoft\Windows\Temporary Internet Files\Content.IE5\MT9PTJ4B\MP90038672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2276872"/>
            <a:ext cx="1292076" cy="1810792"/>
          </a:xfrm>
          <a:prstGeom prst="rect">
            <a:avLst/>
          </a:prstGeom>
          <a:noFill/>
        </p:spPr>
      </p:pic>
      <p:pic>
        <p:nvPicPr>
          <p:cNvPr id="13317" name="Picture 5" descr="C:\Users\Máma\AppData\Local\Microsoft\Windows\Temporary Internet Files\Content.IE5\ESBKEV2X\MP90040043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2204864"/>
            <a:ext cx="1568795" cy="1983267"/>
          </a:xfrm>
          <a:prstGeom prst="rect">
            <a:avLst/>
          </a:prstGeom>
          <a:noFill/>
        </p:spPr>
      </p:pic>
      <p:pic>
        <p:nvPicPr>
          <p:cNvPr id="13318" name="Picture 6" descr="C:\Users\Máma\AppData\Local\Microsoft\Windows\Temporary Internet Files\Content.IE5\MT9PTJ4B\MP90040058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3861048"/>
            <a:ext cx="1377685" cy="1722983"/>
          </a:xfrm>
          <a:prstGeom prst="rect">
            <a:avLst/>
          </a:prstGeom>
          <a:noFill/>
        </p:spPr>
      </p:pic>
      <p:pic>
        <p:nvPicPr>
          <p:cNvPr id="13319" name="Picture 7" descr="C:\Users\Máma\AppData\Local\Microsoft\Windows\Temporary Internet Files\Content.IE5\6ERFVKYQ\MC90019918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79912" y="4149080"/>
            <a:ext cx="1080120" cy="1723265"/>
          </a:xfrm>
          <a:prstGeom prst="rect">
            <a:avLst/>
          </a:prstGeom>
          <a:noFill/>
        </p:spPr>
      </p:pic>
      <p:pic>
        <p:nvPicPr>
          <p:cNvPr id="13320" name="Picture 8" descr="C:\Users\Máma\AppData\Local\Microsoft\Windows\Temporary Internet Files\Content.IE5\6ERFVKYQ\MC90023334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76056" y="4365104"/>
            <a:ext cx="1730800" cy="1470694"/>
          </a:xfrm>
          <a:prstGeom prst="rect">
            <a:avLst/>
          </a:prstGeom>
          <a:noFill/>
        </p:spPr>
      </p:pic>
      <p:pic>
        <p:nvPicPr>
          <p:cNvPr id="13321" name="Picture 9" descr="C:\Users\Máma\AppData\Local\Microsoft\Windows\Temporary Internet Files\Content.IE5\6ERFVKYQ\MC90041255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236296" y="4293096"/>
            <a:ext cx="1693268" cy="1781170"/>
          </a:xfrm>
          <a:prstGeom prst="rect">
            <a:avLst/>
          </a:prstGeom>
          <a:noFill/>
        </p:spPr>
      </p:pic>
      <p:pic>
        <p:nvPicPr>
          <p:cNvPr id="13322" name="Picture 10" descr="C:\Users\Máma\AppData\Local\Microsoft\Windows\Temporary Internet Files\Content.IE5\6ERFVKYQ\MC900407870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979712" y="3789040"/>
            <a:ext cx="1465648" cy="1759991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39552" y="2636912"/>
            <a:ext cx="495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ты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39752" y="2708920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я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2852936"/>
            <a:ext cx="481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он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177281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мы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9552" y="5805264"/>
            <a:ext cx="6046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она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11760" y="5805264"/>
            <a:ext cx="635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они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19872" y="4653136"/>
            <a:ext cx="705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вы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92080" y="6021288"/>
            <a:ext cx="481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он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380312" y="5949280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я</a:t>
            </a:r>
            <a:endParaRPr lang="cs-CZ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764704"/>
            <a:ext cx="258917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 играем</a:t>
            </a:r>
          </a:p>
          <a:p>
            <a:endParaRPr lang="ru-RU" b="1" dirty="0"/>
          </a:p>
          <a:p>
            <a:r>
              <a:rPr lang="ru-RU" dirty="0" smtClean="0"/>
              <a:t>Отвечайте на вопросы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22048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27584" y="2204864"/>
          <a:ext cx="6144344" cy="35927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6086"/>
                <a:gridCol w="1536086"/>
                <a:gridCol w="1536086"/>
                <a:gridCol w="1536086"/>
              </a:tblGrid>
              <a:tr h="369087">
                <a:tc>
                  <a:txBody>
                    <a:bodyPr/>
                    <a:lstStyle/>
                    <a:p>
                      <a:r>
                        <a:rPr lang="ru-RU" dirty="0" smtClean="0"/>
                        <a:t>ЧТО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69087">
                <a:tc>
                  <a:txBody>
                    <a:bodyPr/>
                    <a:lstStyle/>
                    <a:p>
                      <a:r>
                        <a:rPr lang="ru-RU" dirty="0" smtClean="0"/>
                        <a:t>СЛАДКОЕ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9087">
                <a:tc>
                  <a:txBody>
                    <a:bodyPr/>
                    <a:lstStyle/>
                    <a:p>
                      <a:r>
                        <a:rPr lang="ru-RU" dirty="0" smtClean="0"/>
                        <a:t>СОЛЁНОЕ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9087">
                <a:tc>
                  <a:txBody>
                    <a:bodyPr/>
                    <a:lstStyle/>
                    <a:p>
                      <a:r>
                        <a:rPr lang="ru-RU" dirty="0" smtClean="0"/>
                        <a:t>ГОРЬКОЕ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9087">
                <a:tc>
                  <a:txBody>
                    <a:bodyPr/>
                    <a:lstStyle/>
                    <a:p>
                      <a:r>
                        <a:rPr lang="ru-RU" dirty="0" smtClean="0"/>
                        <a:t>КИСЛОЕ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9087">
                <a:tc>
                  <a:txBody>
                    <a:bodyPr/>
                    <a:lstStyle/>
                    <a:p>
                      <a:r>
                        <a:rPr lang="ru-RU" dirty="0" smtClean="0"/>
                        <a:t>ЗДОРОВОЕ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9087">
                <a:tc>
                  <a:txBody>
                    <a:bodyPr/>
                    <a:lstStyle/>
                    <a:p>
                      <a:r>
                        <a:rPr lang="ru-RU" dirty="0" smtClean="0"/>
                        <a:t>НЕЗДОРОВОЕ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9087">
                <a:tc>
                  <a:txBody>
                    <a:bodyPr/>
                    <a:lstStyle/>
                    <a:p>
                      <a:r>
                        <a:rPr lang="ru-RU" dirty="0" smtClean="0"/>
                        <a:t>ЖИРНОЕ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9087">
                <a:tc>
                  <a:txBody>
                    <a:bodyPr/>
                    <a:lstStyle/>
                    <a:p>
                      <a:r>
                        <a:rPr lang="ru-RU" dirty="0" smtClean="0"/>
                        <a:t>ВКУСНОЕ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64704"/>
            <a:ext cx="3518912" cy="33855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ОТВЕТЬ   НА  ВОПРОСЫ</a:t>
            </a:r>
          </a:p>
          <a:p>
            <a:pPr>
              <a:buFont typeface="Arial" pitchFamily="34" charset="0"/>
              <a:buChar char="•"/>
            </a:pPr>
            <a:endParaRPr lang="ru-RU" b="1" dirty="0" smtClean="0"/>
          </a:p>
          <a:p>
            <a:pPr>
              <a:buFont typeface="Wingdings" pitchFamily="2" charset="2"/>
              <a:buChar char="Ø"/>
            </a:pPr>
            <a:endParaRPr lang="ru-RU" b="1" dirty="0"/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Твоё любимое блюдо?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Что ты не любишь есть?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Чешское национальное блюдо?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Какое русское блюдо ты знаешь?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Что мы готовим на Рождество?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Что ты умеешь готовить?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Где мы можем поесть?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Что мы пожелаем за столом?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Когда говорят : ЗА ЗДОРОВЬЕ?</a:t>
            </a:r>
          </a:p>
          <a:p>
            <a:pPr>
              <a:buFont typeface="Wingdings" pitchFamily="2" charset="2"/>
              <a:buChar char="Ø"/>
            </a:pPr>
            <a:r>
              <a:rPr lang="ru-RU" sz="1600" dirty="0" smtClean="0"/>
              <a:t>Что значит : ВСЁ В МЕРУ?</a:t>
            </a:r>
            <a:endParaRPr lang="cs-CZ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Zaoblený obdélník 25"/>
          <p:cNvSpPr/>
          <p:nvPr/>
        </p:nvSpPr>
        <p:spPr>
          <a:xfrm>
            <a:off x="1043608" y="2276872"/>
            <a:ext cx="1800200" cy="39604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43608" y="980728"/>
            <a:ext cx="2903359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ПИТАНИЕ </a:t>
            </a:r>
          </a:p>
          <a:p>
            <a:r>
              <a:rPr lang="ru-RU" sz="1400" dirty="0"/>
              <a:t> </a:t>
            </a:r>
            <a:r>
              <a:rPr lang="ru-RU" sz="1400" dirty="0" smtClean="0"/>
              <a:t>Вот что можно есть и пить. </a:t>
            </a:r>
          </a:p>
          <a:p>
            <a:r>
              <a:rPr lang="ru-RU" sz="1400" dirty="0" smtClean="0"/>
              <a:t>Напишите номера к картинкам.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2348880"/>
            <a:ext cx="1531188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б</a:t>
            </a:r>
            <a:r>
              <a:rPr lang="ru-RU" sz="1600" dirty="0" smtClean="0">
                <a:solidFill>
                  <a:schemeClr val="bg1"/>
                </a:solidFill>
              </a:rPr>
              <a:t>улочки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пирожное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хлеб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б</a:t>
            </a:r>
            <a:r>
              <a:rPr lang="ru-RU" sz="1600" dirty="0" smtClean="0">
                <a:solidFill>
                  <a:schemeClr val="bg1"/>
                </a:solidFill>
              </a:rPr>
              <a:t>лины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г</a:t>
            </a:r>
            <a:r>
              <a:rPr lang="ru-RU" sz="1600" dirty="0" smtClean="0">
                <a:solidFill>
                  <a:schemeClr val="bg1"/>
                </a:solidFill>
              </a:rPr>
              <a:t>амбургер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м</a:t>
            </a:r>
            <a:r>
              <a:rPr lang="ru-RU" sz="1600" dirty="0" smtClean="0">
                <a:solidFill>
                  <a:schemeClr val="bg1"/>
                </a:solidFill>
              </a:rPr>
              <a:t>ясо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ц</a:t>
            </a:r>
            <a:r>
              <a:rPr lang="ru-RU" sz="1600" dirty="0" smtClean="0">
                <a:solidFill>
                  <a:schemeClr val="bg1"/>
                </a:solidFill>
              </a:rPr>
              <a:t>ыплёнок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с</a:t>
            </a:r>
            <a:r>
              <a:rPr lang="ru-RU" sz="1600" dirty="0" smtClean="0">
                <a:solidFill>
                  <a:schemeClr val="bg1"/>
                </a:solidFill>
              </a:rPr>
              <a:t>уп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к</a:t>
            </a:r>
            <a:r>
              <a:rPr lang="ru-RU" sz="1600" dirty="0" smtClean="0">
                <a:solidFill>
                  <a:schemeClr val="bg1"/>
                </a:solidFill>
              </a:rPr>
              <a:t>олбаса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с</a:t>
            </a:r>
            <a:r>
              <a:rPr lang="ru-RU" sz="1600" dirty="0" smtClean="0">
                <a:solidFill>
                  <a:schemeClr val="bg1"/>
                </a:solidFill>
              </a:rPr>
              <a:t>ыр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м</a:t>
            </a:r>
            <a:r>
              <a:rPr lang="ru-RU" sz="1600" dirty="0" smtClean="0">
                <a:solidFill>
                  <a:schemeClr val="bg1"/>
                </a:solidFill>
              </a:rPr>
              <a:t>олоко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кофе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к</a:t>
            </a:r>
            <a:r>
              <a:rPr lang="ru-RU" sz="1600" dirty="0" smtClean="0">
                <a:solidFill>
                  <a:schemeClr val="bg1"/>
                </a:solidFill>
              </a:rPr>
              <a:t>артошка </a:t>
            </a:r>
          </a:p>
          <a:p>
            <a:pPr marL="342900" indent="-342900">
              <a:buAutoNum type="arabicPeriod"/>
            </a:pPr>
            <a:r>
              <a:rPr lang="ru-RU" sz="1600" dirty="0">
                <a:solidFill>
                  <a:schemeClr val="bg1"/>
                </a:solidFill>
              </a:rPr>
              <a:t>р</a:t>
            </a:r>
            <a:r>
              <a:rPr lang="ru-RU" sz="1600" dirty="0" smtClean="0">
                <a:solidFill>
                  <a:schemeClr val="bg1"/>
                </a:solidFill>
              </a:rPr>
              <a:t>ис</a:t>
            </a:r>
          </a:p>
          <a:p>
            <a:pPr marL="342900" indent="-342900">
              <a:buAutoNum type="arabicPeriod"/>
            </a:pPr>
            <a:r>
              <a:rPr lang="ru-RU" sz="1600" dirty="0" smtClean="0">
                <a:solidFill>
                  <a:schemeClr val="bg1"/>
                </a:solidFill>
              </a:rPr>
              <a:t>рыба</a:t>
            </a:r>
          </a:p>
          <a:p>
            <a:pPr marL="342900" indent="-342900">
              <a:buAutoNum type="arabicPeriod"/>
            </a:pPr>
            <a:endParaRPr lang="cs-CZ" sz="1600" dirty="0"/>
          </a:p>
        </p:txBody>
      </p:sp>
      <p:pic>
        <p:nvPicPr>
          <p:cNvPr id="11268" name="Picture 4" descr="C:\Users\Máma\AppData\Local\Microsoft\Windows\Temporary Internet Files\Content.IE5\YYTG34I3\MC9004078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332656"/>
            <a:ext cx="1666453" cy="1045843"/>
          </a:xfrm>
          <a:prstGeom prst="rect">
            <a:avLst/>
          </a:prstGeom>
          <a:noFill/>
        </p:spPr>
      </p:pic>
      <p:pic>
        <p:nvPicPr>
          <p:cNvPr id="11269" name="Picture 5" descr="C:\Users\Máma\AppData\Local\Microsoft\Windows\Temporary Internet Files\Content.IE5\YYTG34I3\MC90044174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1124744"/>
            <a:ext cx="1296144" cy="1296144"/>
          </a:xfrm>
          <a:prstGeom prst="rect">
            <a:avLst/>
          </a:prstGeom>
          <a:noFill/>
        </p:spPr>
      </p:pic>
      <p:pic>
        <p:nvPicPr>
          <p:cNvPr id="11272" name="Picture 8" descr="C:\Users\Máma\AppData\Local\Microsoft\Windows\Temporary Internet Files\Content.IE5\TYRUX2HI\MC90023816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56013" y="2017713"/>
            <a:ext cx="1564059" cy="1200666"/>
          </a:xfrm>
          <a:prstGeom prst="rect">
            <a:avLst/>
          </a:prstGeom>
          <a:noFill/>
        </p:spPr>
      </p:pic>
      <p:pic>
        <p:nvPicPr>
          <p:cNvPr id="11275" name="Picture 11" descr="C:\Users\Máma\AppData\Local\Microsoft\Windows\Temporary Internet Files\Content.IE5\9ZK88JJC\MP900423596[2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4288" y="2492896"/>
            <a:ext cx="1479038" cy="984484"/>
          </a:xfrm>
          <a:prstGeom prst="rect">
            <a:avLst/>
          </a:prstGeom>
          <a:noFill/>
        </p:spPr>
      </p:pic>
      <p:pic>
        <p:nvPicPr>
          <p:cNvPr id="11276" name="Picture 12" descr="C:\Users\Máma\AppData\Local\Microsoft\Windows\Temporary Internet Files\Content.IE5\TYRUX2HI\MP90040248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67944" y="3717032"/>
            <a:ext cx="990339" cy="1484784"/>
          </a:xfrm>
          <a:prstGeom prst="rect">
            <a:avLst/>
          </a:prstGeom>
          <a:noFill/>
        </p:spPr>
      </p:pic>
      <p:pic>
        <p:nvPicPr>
          <p:cNvPr id="11277" name="Picture 13" descr="C:\Users\Máma\AppData\Local\Microsoft\Windows\Temporary Internet Files\Content.IE5\9ZK88JJC\MC90044185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20072" y="4077072"/>
            <a:ext cx="1400638" cy="1385971"/>
          </a:xfrm>
          <a:prstGeom prst="rect">
            <a:avLst/>
          </a:prstGeom>
          <a:noFill/>
        </p:spPr>
      </p:pic>
      <p:pic>
        <p:nvPicPr>
          <p:cNvPr id="11278" name="Picture 14" descr="C:\Users\Máma\AppData\Local\Microsoft\Windows\Temporary Internet Files\Content.IE5\TYRUX2HI\MC90035419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682935" y="5301208"/>
            <a:ext cx="1461065" cy="1224136"/>
          </a:xfrm>
          <a:prstGeom prst="rect">
            <a:avLst/>
          </a:prstGeom>
          <a:noFill/>
        </p:spPr>
      </p:pic>
      <p:pic>
        <p:nvPicPr>
          <p:cNvPr id="11279" name="Picture 15" descr="C:\Users\Máma\AppData\Local\Microsoft\Windows\Temporary Internet Files\Content.IE5\TYRUX2HI\MC900088416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738232" y="260648"/>
            <a:ext cx="1405768" cy="1152128"/>
          </a:xfrm>
          <a:prstGeom prst="rect">
            <a:avLst/>
          </a:prstGeom>
          <a:noFill/>
        </p:spPr>
      </p:pic>
      <p:pic>
        <p:nvPicPr>
          <p:cNvPr id="11280" name="Picture 16" descr="C:\Users\Máma\AppData\Local\Microsoft\Windows\Temporary Internet Files\Content.IE5\QVIECLV3\MC900441776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932040" y="5577657"/>
            <a:ext cx="1280343" cy="1280343"/>
          </a:xfrm>
          <a:prstGeom prst="rect">
            <a:avLst/>
          </a:prstGeom>
          <a:noFill/>
        </p:spPr>
      </p:pic>
      <p:pic>
        <p:nvPicPr>
          <p:cNvPr id="11281" name="Picture 17" descr="C:\Users\Máma\AppData\Local\Microsoft\Windows\Temporary Internet Files\Content.IE5\QVIECLV3\MC900347085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214688" y="5267325"/>
            <a:ext cx="1588527" cy="1186011"/>
          </a:xfrm>
          <a:prstGeom prst="rect">
            <a:avLst/>
          </a:prstGeom>
          <a:noFill/>
        </p:spPr>
      </p:pic>
      <p:pic>
        <p:nvPicPr>
          <p:cNvPr id="11282" name="Picture 18" descr="C:\Users\Máma\AppData\Local\Microsoft\Windows\Temporary Internet Files\Content.IE5\9ZK88JJC\MC900331282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236296" y="4005064"/>
            <a:ext cx="1418282" cy="1124844"/>
          </a:xfrm>
          <a:prstGeom prst="rect">
            <a:avLst/>
          </a:prstGeom>
          <a:noFill/>
        </p:spPr>
      </p:pic>
      <p:pic>
        <p:nvPicPr>
          <p:cNvPr id="11283" name="Picture 19" descr="C:\Users\Máma\AppData\Local\Microsoft\Windows\Temporary Internet Files\Content.IE5\TYRUX2HI\MC900348977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796136" y="3068960"/>
            <a:ext cx="1187169" cy="946472"/>
          </a:xfrm>
          <a:prstGeom prst="rect">
            <a:avLst/>
          </a:prstGeom>
          <a:noFill/>
        </p:spPr>
      </p:pic>
      <p:pic>
        <p:nvPicPr>
          <p:cNvPr id="11284" name="Picture 20" descr="C:\Users\Máma\AppData\Local\Microsoft\Windows\Temporary Internet Files\Content.IE5\QVIECLV3\MC900441864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868144" y="332656"/>
            <a:ext cx="1362546" cy="1266929"/>
          </a:xfrm>
          <a:prstGeom prst="rect">
            <a:avLst/>
          </a:prstGeom>
          <a:noFill/>
        </p:spPr>
      </p:pic>
      <p:pic>
        <p:nvPicPr>
          <p:cNvPr id="11285" name="Picture 21" descr="C:\Users\Máma\AppData\Local\Microsoft\Windows\Temporary Internet Files\Content.IE5\BX0Z0QDL\MC900278534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660232" y="5517232"/>
            <a:ext cx="936104" cy="1106742"/>
          </a:xfrm>
          <a:prstGeom prst="rect">
            <a:avLst/>
          </a:prstGeom>
          <a:noFill/>
        </p:spPr>
      </p:pic>
      <p:pic>
        <p:nvPicPr>
          <p:cNvPr id="11286" name="Picture 22" descr="C:\Users\Máma\AppData\Local\Microsoft\Windows\Temporary Internet Files\Content.IE5\ESBKEV2X\MC900293200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5580112" y="1700808"/>
            <a:ext cx="864096" cy="978321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3779912" y="7647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3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868144" y="47667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15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380312" y="40466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9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635896" y="2060848"/>
            <a:ext cx="256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2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364088" y="1988840"/>
            <a:ext cx="559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12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20272" y="19168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5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707904" y="357301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4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868144" y="357301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14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04248" y="28529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948264" y="4149080"/>
            <a:ext cx="6315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13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660232" y="50851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6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516216" y="645333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11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275856" y="64533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8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932040" y="580526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10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812360" y="64533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7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908720"/>
            <a:ext cx="687720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ПИТАНИЕ</a:t>
            </a:r>
          </a:p>
          <a:p>
            <a:endParaRPr lang="ru-RU" dirty="0"/>
          </a:p>
          <a:p>
            <a:r>
              <a:rPr lang="ru-RU" sz="1600" dirty="0" smtClean="0"/>
              <a:t>Образуй предложения – скажи кто что завтракает, обедает, ужинает. </a:t>
            </a:r>
            <a:endParaRPr lang="cs-CZ" sz="1600" dirty="0"/>
          </a:p>
        </p:txBody>
      </p:sp>
      <p:pic>
        <p:nvPicPr>
          <p:cNvPr id="12290" name="Picture 2" descr="C:\Users\Máma\AppData\Local\Microsoft\Windows\Temporary Internet Files\Content.IE5\MT9PTJ4B\MC9002342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5" y="2467009"/>
            <a:ext cx="1519151" cy="1322031"/>
          </a:xfrm>
          <a:prstGeom prst="rect">
            <a:avLst/>
          </a:prstGeom>
          <a:noFill/>
        </p:spPr>
      </p:pic>
      <p:pic>
        <p:nvPicPr>
          <p:cNvPr id="12292" name="Picture 4" descr="C:\Users\Máma\AppData\Local\Microsoft\Windows\Temporary Internet Files\Content.IE5\6ERFVKYQ\MP90040281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2132856"/>
            <a:ext cx="1787995" cy="1512168"/>
          </a:xfrm>
          <a:prstGeom prst="rect">
            <a:avLst/>
          </a:prstGeom>
          <a:noFill/>
        </p:spPr>
      </p:pic>
      <p:pic>
        <p:nvPicPr>
          <p:cNvPr id="12293" name="Picture 5" descr="C:\Users\Máma\AppData\Local\Microsoft\Windows\Temporary Internet Files\Content.IE5\BX0Z0QDL\MC90028046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2276872"/>
            <a:ext cx="2493459" cy="1314617"/>
          </a:xfrm>
          <a:prstGeom prst="rect">
            <a:avLst/>
          </a:prstGeom>
          <a:noFill/>
        </p:spPr>
      </p:pic>
      <p:pic>
        <p:nvPicPr>
          <p:cNvPr id="12294" name="Picture 6" descr="C:\Users\Máma\AppData\Local\Microsoft\Windows\Temporary Internet Files\Content.IE5\MT9PTJ4B\MC90019863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14413" y="4184650"/>
            <a:ext cx="2154237" cy="1123950"/>
          </a:xfrm>
          <a:prstGeom prst="rect">
            <a:avLst/>
          </a:prstGeom>
          <a:noFill/>
        </p:spPr>
      </p:pic>
      <p:pic>
        <p:nvPicPr>
          <p:cNvPr id="12295" name="Picture 7" descr="C:\Users\Máma\AppData\Local\Microsoft\Windows\Temporary Internet Files\Content.IE5\ESBKEV2X\MC90023763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3501008"/>
            <a:ext cx="1255886" cy="1674164"/>
          </a:xfrm>
          <a:prstGeom prst="rect">
            <a:avLst/>
          </a:prstGeom>
          <a:noFill/>
        </p:spPr>
      </p:pic>
      <p:pic>
        <p:nvPicPr>
          <p:cNvPr id="12296" name="Picture 8" descr="C:\Users\Máma\AppData\Local\Microsoft\Windows\Temporary Internet Files\Content.IE5\6ERFVKYQ\MC90021581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76056" y="3645024"/>
            <a:ext cx="2001065" cy="1584176"/>
          </a:xfrm>
          <a:prstGeom prst="rect">
            <a:avLst/>
          </a:prstGeom>
          <a:noFill/>
        </p:spPr>
      </p:pic>
      <p:pic>
        <p:nvPicPr>
          <p:cNvPr id="12297" name="Picture 9" descr="C:\Users\Máma\AppData\Local\Microsoft\Windows\Temporary Internet Files\Content.IE5\6ERFVKYQ\MC90041189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64288" y="3861048"/>
            <a:ext cx="1565003" cy="106116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11560" y="2708920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/>
              <a:t>я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2780928"/>
            <a:ext cx="495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ты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2348880"/>
            <a:ext cx="481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он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4365104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47864" y="4293096"/>
            <a:ext cx="633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вы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32040" y="4005064"/>
            <a:ext cx="851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они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244408" y="386104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она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5805264"/>
            <a:ext cx="3903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chemeClr val="bg1"/>
                </a:solidFill>
              </a:rPr>
              <a:t>есть   на завтрак, на ужин , на обед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971600" y="5517232"/>
            <a:ext cx="812273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 smtClean="0">
                <a:solidFill>
                  <a:srgbClr val="FF0000"/>
                </a:solidFill>
              </a:rPr>
              <a:t>На завтрак я ем мюсли. На обед ты ешь цыплёнка. На завтрак он ест яйца и ветчины. На обед </a:t>
            </a:r>
          </a:p>
          <a:p>
            <a:r>
              <a:rPr lang="ru-RU" sz="1400" dirty="0">
                <a:solidFill>
                  <a:srgbClr val="FF0000"/>
                </a:solidFill>
              </a:rPr>
              <a:t>м</a:t>
            </a:r>
            <a:r>
              <a:rPr lang="ru-RU" sz="1400" dirty="0" smtClean="0">
                <a:solidFill>
                  <a:srgbClr val="FF0000"/>
                </a:solidFill>
              </a:rPr>
              <a:t>ы едим рыбу. На обед вы едите мясо и овощи. На ужин они едят суп. На обед она ест гам</a:t>
            </a:r>
          </a:p>
          <a:p>
            <a:r>
              <a:rPr lang="ru-RU" sz="1400" dirty="0">
                <a:solidFill>
                  <a:srgbClr val="FF0000"/>
                </a:solidFill>
              </a:rPr>
              <a:t>б</a:t>
            </a:r>
            <a:r>
              <a:rPr lang="ru-RU" sz="1400" dirty="0" smtClean="0">
                <a:solidFill>
                  <a:srgbClr val="FF0000"/>
                </a:solidFill>
              </a:rPr>
              <a:t>ургер.  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196752"/>
            <a:ext cx="49263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ПИТАНИЕ</a:t>
            </a:r>
          </a:p>
          <a:p>
            <a:endParaRPr lang="ru-RU" b="1" dirty="0"/>
          </a:p>
          <a:p>
            <a:r>
              <a:rPr lang="ru-RU" dirty="0" smtClean="0"/>
              <a:t>Что можно пить?  Что здорово, что вредно?</a:t>
            </a:r>
            <a:endParaRPr lang="cs-CZ" dirty="0"/>
          </a:p>
        </p:txBody>
      </p:sp>
      <p:pic>
        <p:nvPicPr>
          <p:cNvPr id="13314" name="Picture 2" descr="C:\Users\Máma\AppData\Local\Microsoft\Windows\Temporary Internet Files\Content.IE5\BX0Z0QDL\MC9002932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41388" y="2482287"/>
            <a:ext cx="1038324" cy="1175580"/>
          </a:xfrm>
          <a:prstGeom prst="rect">
            <a:avLst/>
          </a:prstGeom>
          <a:noFill/>
        </p:spPr>
      </p:pic>
      <p:pic>
        <p:nvPicPr>
          <p:cNvPr id="13315" name="Picture 3" descr="C:\Users\Máma\AppData\Local\Microsoft\Windows\Temporary Internet Files\Content.IE5\MT9PTJ4B\MC90044175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2276872"/>
            <a:ext cx="1512168" cy="1512168"/>
          </a:xfrm>
          <a:prstGeom prst="rect">
            <a:avLst/>
          </a:prstGeom>
          <a:noFill/>
        </p:spPr>
      </p:pic>
      <p:pic>
        <p:nvPicPr>
          <p:cNvPr id="13316" name="Picture 4" descr="C:\Users\Máma\AppData\Local\Microsoft\Windows\Temporary Internet Files\Content.IE5\MT9PTJ4B\MP90038672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2276872"/>
            <a:ext cx="1292076" cy="1810792"/>
          </a:xfrm>
          <a:prstGeom prst="rect">
            <a:avLst/>
          </a:prstGeom>
          <a:noFill/>
        </p:spPr>
      </p:pic>
      <p:pic>
        <p:nvPicPr>
          <p:cNvPr id="13317" name="Picture 5" descr="C:\Users\Máma\AppData\Local\Microsoft\Windows\Temporary Internet Files\Content.IE5\ESBKEV2X\MP90040043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2204864"/>
            <a:ext cx="1568795" cy="1983267"/>
          </a:xfrm>
          <a:prstGeom prst="rect">
            <a:avLst/>
          </a:prstGeom>
          <a:noFill/>
        </p:spPr>
      </p:pic>
      <p:pic>
        <p:nvPicPr>
          <p:cNvPr id="13318" name="Picture 6" descr="C:\Users\Máma\AppData\Local\Microsoft\Windows\Temporary Internet Files\Content.IE5\MT9PTJ4B\MP90040058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3861048"/>
            <a:ext cx="1377685" cy="1722983"/>
          </a:xfrm>
          <a:prstGeom prst="rect">
            <a:avLst/>
          </a:prstGeom>
          <a:noFill/>
        </p:spPr>
      </p:pic>
      <p:pic>
        <p:nvPicPr>
          <p:cNvPr id="13319" name="Picture 7" descr="C:\Users\Máma\AppData\Local\Microsoft\Windows\Temporary Internet Files\Content.IE5\6ERFVKYQ\MC90019918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79912" y="4149080"/>
            <a:ext cx="1080120" cy="1723265"/>
          </a:xfrm>
          <a:prstGeom prst="rect">
            <a:avLst/>
          </a:prstGeom>
          <a:noFill/>
        </p:spPr>
      </p:pic>
      <p:pic>
        <p:nvPicPr>
          <p:cNvPr id="13320" name="Picture 8" descr="C:\Users\Máma\AppData\Local\Microsoft\Windows\Temporary Internet Files\Content.IE5\6ERFVKYQ\MC90023334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76056" y="4365104"/>
            <a:ext cx="1730800" cy="1470694"/>
          </a:xfrm>
          <a:prstGeom prst="rect">
            <a:avLst/>
          </a:prstGeom>
          <a:noFill/>
        </p:spPr>
      </p:pic>
      <p:pic>
        <p:nvPicPr>
          <p:cNvPr id="13321" name="Picture 9" descr="C:\Users\Máma\AppData\Local\Microsoft\Windows\Temporary Internet Files\Content.IE5\6ERFVKYQ\MC90041255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236296" y="4293096"/>
            <a:ext cx="1693268" cy="1781170"/>
          </a:xfrm>
          <a:prstGeom prst="rect">
            <a:avLst/>
          </a:prstGeom>
          <a:noFill/>
        </p:spPr>
      </p:pic>
      <p:pic>
        <p:nvPicPr>
          <p:cNvPr id="13322" name="Picture 10" descr="C:\Users\Máma\AppData\Local\Microsoft\Windows\Temporary Internet Files\Content.IE5\6ERFVKYQ\MC900407870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979712" y="3789040"/>
            <a:ext cx="1465648" cy="1759991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39552" y="2636912"/>
            <a:ext cx="495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ты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39752" y="2708920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я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2852936"/>
            <a:ext cx="481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он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177281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мы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9552" y="5805264"/>
            <a:ext cx="6046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она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11760" y="5805264"/>
            <a:ext cx="635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они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19872" y="4653136"/>
            <a:ext cx="705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вы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92080" y="6021288"/>
            <a:ext cx="481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он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380312" y="5949280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я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915816" y="404664"/>
            <a:ext cx="61606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 smtClean="0">
                <a:solidFill>
                  <a:srgbClr val="FF0000"/>
                </a:solidFill>
              </a:rPr>
              <a:t>Ты пьёшь кофе. Я пью воду. Он пьёт вино. Мы пьём сект. Она пьёт чай.</a:t>
            </a:r>
          </a:p>
          <a:p>
            <a:r>
              <a:rPr lang="ru-RU" sz="1400" dirty="0" smtClean="0">
                <a:solidFill>
                  <a:srgbClr val="FF0000"/>
                </a:solidFill>
              </a:rPr>
              <a:t>Они пьют алкогол. Вы пьёте кокаколы. Он пьёт пиво. Я пью молоко.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764704"/>
            <a:ext cx="258917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 играем</a:t>
            </a:r>
          </a:p>
          <a:p>
            <a:endParaRPr lang="ru-RU" b="1" dirty="0"/>
          </a:p>
          <a:p>
            <a:r>
              <a:rPr lang="ru-RU" dirty="0" smtClean="0"/>
              <a:t>Отвечайте на вопросы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22048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27584" y="2204864"/>
          <a:ext cx="6144344" cy="35927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6086"/>
                <a:gridCol w="1536086"/>
                <a:gridCol w="1536086"/>
                <a:gridCol w="1536086"/>
              </a:tblGrid>
              <a:tr h="369087">
                <a:tc>
                  <a:txBody>
                    <a:bodyPr/>
                    <a:lstStyle/>
                    <a:p>
                      <a:r>
                        <a:rPr lang="ru-RU" dirty="0" smtClean="0"/>
                        <a:t>ЧТО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69087">
                <a:tc>
                  <a:txBody>
                    <a:bodyPr/>
                    <a:lstStyle/>
                    <a:p>
                      <a:r>
                        <a:rPr lang="ru-RU" dirty="0" smtClean="0"/>
                        <a:t>СЛАДКОЕ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сахар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шоколад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конфеты</a:t>
                      </a:r>
                      <a:endParaRPr lang="cs-CZ" dirty="0"/>
                    </a:p>
                  </a:txBody>
                  <a:tcPr/>
                </a:tc>
              </a:tr>
              <a:tr h="369087">
                <a:tc>
                  <a:txBody>
                    <a:bodyPr/>
                    <a:lstStyle/>
                    <a:p>
                      <a:r>
                        <a:rPr lang="ru-RU" dirty="0" smtClean="0"/>
                        <a:t>СОЛЁНОЕ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колбаса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чипсы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соль</a:t>
                      </a:r>
                      <a:endParaRPr lang="cs-CZ" dirty="0"/>
                    </a:p>
                  </a:txBody>
                  <a:tcPr/>
                </a:tc>
              </a:tr>
              <a:tr h="369087">
                <a:tc>
                  <a:txBody>
                    <a:bodyPr/>
                    <a:lstStyle/>
                    <a:p>
                      <a:r>
                        <a:rPr lang="ru-RU" dirty="0" smtClean="0"/>
                        <a:t>ГОРЬКОЕ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пиво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кофе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чай</a:t>
                      </a:r>
                      <a:endParaRPr lang="cs-CZ" dirty="0"/>
                    </a:p>
                  </a:txBody>
                  <a:tcPr/>
                </a:tc>
              </a:tr>
              <a:tr h="369087">
                <a:tc>
                  <a:txBody>
                    <a:bodyPr/>
                    <a:lstStyle/>
                    <a:p>
                      <a:r>
                        <a:rPr lang="ru-RU" dirty="0" smtClean="0"/>
                        <a:t>КИСЛОЕ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молоко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лимон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фрукты</a:t>
                      </a:r>
                      <a:endParaRPr lang="cs-CZ" dirty="0"/>
                    </a:p>
                  </a:txBody>
                  <a:tcPr/>
                </a:tc>
              </a:tr>
              <a:tr h="369087">
                <a:tc>
                  <a:txBody>
                    <a:bodyPr/>
                    <a:lstStyle/>
                    <a:p>
                      <a:r>
                        <a:rPr lang="ru-RU" dirty="0" smtClean="0"/>
                        <a:t>ЗДОРОВОЕ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овощи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фрукты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рыба</a:t>
                      </a:r>
                      <a:endParaRPr lang="cs-CZ" dirty="0"/>
                    </a:p>
                  </a:txBody>
                  <a:tcPr/>
                </a:tc>
              </a:tr>
              <a:tr h="369087">
                <a:tc>
                  <a:txBody>
                    <a:bodyPr/>
                    <a:lstStyle/>
                    <a:p>
                      <a:r>
                        <a:rPr lang="ru-RU" dirty="0" smtClean="0"/>
                        <a:t>НЕЗДОРОВОЕ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колбаса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гамбургер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торт</a:t>
                      </a:r>
                      <a:endParaRPr lang="cs-CZ" dirty="0"/>
                    </a:p>
                  </a:txBody>
                  <a:tcPr/>
                </a:tc>
              </a:tr>
              <a:tr h="369087">
                <a:tc>
                  <a:txBody>
                    <a:bodyPr/>
                    <a:lstStyle/>
                    <a:p>
                      <a:r>
                        <a:rPr lang="ru-RU" dirty="0" smtClean="0"/>
                        <a:t>ЖИРНОЕ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колбаса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бекон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масло</a:t>
                      </a:r>
                      <a:endParaRPr lang="cs-CZ" dirty="0"/>
                    </a:p>
                  </a:txBody>
                  <a:tcPr/>
                </a:tc>
              </a:tr>
              <a:tr h="369087">
                <a:tc>
                  <a:txBody>
                    <a:bodyPr/>
                    <a:lstStyle/>
                    <a:p>
                      <a:r>
                        <a:rPr lang="ru-RU" dirty="0" smtClean="0"/>
                        <a:t>ВКУСНОЕ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пицца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йогурт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u-RU" dirty="0" smtClean="0"/>
                        <a:t>шницель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Při tvorbě tohoto materiálu bylo čerpáno </a:t>
            </a:r>
            <a:r>
              <a:rPr lang="cs-CZ" sz="1400" smtClean="0">
                <a:latin typeface="Calibri" pitchFamily="34" charset="0"/>
              </a:rPr>
              <a:t>z </a:t>
            </a:r>
            <a:r>
              <a:rPr lang="cs-CZ" sz="1400" smtClean="0">
                <a:latin typeface="Calibri" pitchFamily="34" charset="0"/>
              </a:rPr>
              <a:t>K</a:t>
            </a:r>
            <a:r>
              <a:rPr lang="cs-CZ" sz="1400" smtClean="0">
                <a:latin typeface="Calibri" pitchFamily="34" charset="0"/>
              </a:rPr>
              <a:t>lipart </a:t>
            </a:r>
            <a:r>
              <a:rPr lang="cs-CZ" sz="1400" dirty="0" smtClean="0">
                <a:latin typeface="Calibri" pitchFamily="34" charset="0"/>
              </a:rPr>
              <a:t>PowerPoint</a:t>
            </a:r>
            <a:endParaRPr 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218</TotalTime>
  <Words>555</Words>
  <Application>Microsoft Office PowerPoint</Application>
  <PresentationFormat>Předvádění na obrazovce (4:3)</PresentationFormat>
  <Paragraphs>202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ŠABLONA DUM 2003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Máma</cp:lastModifiedBy>
  <cp:revision>29</cp:revision>
  <dcterms:created xsi:type="dcterms:W3CDTF">2013-03-13T13:27:27Z</dcterms:created>
  <dcterms:modified xsi:type="dcterms:W3CDTF">2013-04-01T07:17:57Z</dcterms:modified>
</cp:coreProperties>
</file>