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6" r:id="rId4"/>
    <p:sldId id="260" r:id="rId5"/>
    <p:sldId id="261" r:id="rId6"/>
    <p:sldId id="262" r:id="rId7"/>
    <p:sldId id="267" r:id="rId8"/>
    <p:sldId id="268" r:id="rId9"/>
    <p:sldId id="269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76" y="-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E2F5BD2-D9C4-4301-8BA0-3CC92FFC817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46AD7CB-F1CA-4661-BC43-6629984A2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6904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85E19E-4DCA-4597-8C66-EE6BBDBFA38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1F2FE22-C675-4C2E-94CF-FEB29029CC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Obrázky použity z klipartu. 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39009C-4C13-4292-AB01-47F084E700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39009C-4C13-4292-AB01-47F084E700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39009C-4C13-4292-AB01-47F084E700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39009C-4C13-4292-AB01-47F084E700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39009C-4C13-4292-AB01-47F084E700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39009C-4C13-4292-AB01-47F084E700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39009C-4C13-4292-AB01-47F084E700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B42A8B2-5036-4F34-A2A9-9668A42DB9A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E5523-7328-404E-B45E-2BB93085D3E3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B973E-B63E-45A8-A2C8-671E72CDC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ACFDB-D559-476E-8124-D65AFA706264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24416-F680-4C11-83A4-1DA0CDA72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25EC1-96B7-4431-BE57-4D677C34D886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4928D-58C5-4024-98DA-A788A1E35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6B6AC-8855-4685-92B8-DF8A2B542CF2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117D7-6708-43A2-AAD1-EEA08461C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05397-3D35-490C-B8ED-D279327829ED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D4347-F96D-45F3-B726-589C529D8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DF1A9-8B5C-4AE6-9424-B55BB31DEBA6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48CEC-21ED-4C07-B035-465049643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F6EE2-D671-4438-B37A-A8AD9480ADD4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C866B-6AFC-4FDB-B9AC-3C8CE5918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E3BD0-3388-4173-9B87-511758B8B88E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95157-97AF-4985-9235-B821EA143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84B14-0385-4FE9-B07B-BE247E4543FD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255DD-16DC-42FE-B7EF-3328E746D0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41A63-CB9D-418D-9499-3838C0BCB6DB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C1C49-A1FF-4813-8D36-FAC6CD0DCE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66127-4EA7-47DD-BA16-DC2E8D8948BD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8311A-4A66-4256-ADAE-11A8AE1BB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5AF77E27-30B6-454E-9496-41D2F36BBC11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A18CD1BB-D9E6-4652-B5AA-E9D1B6200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5.wmf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5.wmf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06_POČASÍ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ROZVOJ ÚSTNÍHO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13.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materiál byl vytvořen pro žáky 1. ročníku gymnázia, čtyřletého studia. Rozsahem naplní cca jednu vyučovací hodinu. Materiál obsahuje výklad nové slovní zásoby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POČASÍ, cvičení  na procvičení, včetně řešení. Žáci si osvojí nové slovní zásobu, automatizují si vazby spojené s tímto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tematem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, rozšiřují si slovní zásobu v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ROČNÍ OBDOBÍ. 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se učí nové slovní zásobě, užívají ji  ve větách.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řeší úkoly na tabuli, pomocí digitálního pera či fixu dopisují řešení. Každý jednotlivý krok předpokládá aktivní spolupráci ze strany žáků. Část materiálu lze použít i jako variantu skupinové práce. Rovněž lze úkoly řešit samostatně.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interaktivní výuce. 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971600" y="2420888"/>
            <a:ext cx="2376264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028384" y="6093296"/>
            <a:ext cx="576064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516216" y="764704"/>
            <a:ext cx="504056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44008" y="1772816"/>
            <a:ext cx="576064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836712"/>
            <a:ext cx="28905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ПОГОДА</a:t>
            </a:r>
          </a:p>
          <a:p>
            <a:endParaRPr lang="ru-RU" b="1" dirty="0"/>
          </a:p>
          <a:p>
            <a:r>
              <a:rPr lang="ru-RU" sz="1400" dirty="0" smtClean="0"/>
              <a:t>Какая сегодня погода? </a:t>
            </a:r>
          </a:p>
          <a:p>
            <a:r>
              <a:rPr lang="ru-RU" sz="1400" dirty="0" smtClean="0"/>
              <a:t>Напишите номера к картинкам.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420888"/>
            <a:ext cx="213872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светит солнце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 </a:t>
            </a:r>
            <a:r>
              <a:rPr lang="ru-RU" sz="1600" dirty="0" smtClean="0">
                <a:solidFill>
                  <a:schemeClr val="bg1"/>
                </a:solidFill>
              </a:rPr>
              <a:t>идёт дождь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и</a:t>
            </a:r>
            <a:r>
              <a:rPr lang="ru-RU" sz="1600" dirty="0" smtClean="0">
                <a:solidFill>
                  <a:schemeClr val="bg1"/>
                </a:solidFill>
              </a:rPr>
              <a:t>дёт снег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в</a:t>
            </a:r>
            <a:r>
              <a:rPr lang="ru-RU" sz="1600" dirty="0" smtClean="0">
                <a:solidFill>
                  <a:schemeClr val="bg1"/>
                </a:solidFill>
              </a:rPr>
              <a:t>етер дует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т</a:t>
            </a:r>
            <a:r>
              <a:rPr lang="ru-RU" sz="1600" dirty="0" smtClean="0">
                <a:solidFill>
                  <a:schemeClr val="bg1"/>
                </a:solidFill>
              </a:rPr>
              <a:t>уман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м</a:t>
            </a:r>
            <a:r>
              <a:rPr lang="ru-RU" sz="1600" dirty="0" smtClean="0">
                <a:solidFill>
                  <a:schemeClr val="bg1"/>
                </a:solidFill>
              </a:rPr>
              <a:t>орозит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п</a:t>
            </a:r>
            <a:r>
              <a:rPr lang="ru-RU" sz="1600" dirty="0" smtClean="0">
                <a:solidFill>
                  <a:schemeClr val="bg1"/>
                </a:solidFill>
              </a:rPr>
              <a:t>асмурно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х</a:t>
            </a:r>
            <a:r>
              <a:rPr lang="ru-RU" sz="1600" dirty="0" smtClean="0">
                <a:solidFill>
                  <a:schemeClr val="bg1"/>
                </a:solidFill>
              </a:rPr>
              <a:t>олодно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т</a:t>
            </a:r>
            <a:r>
              <a:rPr lang="ru-RU" sz="1600" dirty="0" smtClean="0">
                <a:solidFill>
                  <a:schemeClr val="bg1"/>
                </a:solidFill>
              </a:rPr>
              <a:t>епло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ж</a:t>
            </a:r>
            <a:r>
              <a:rPr lang="ru-RU" sz="1600" dirty="0" smtClean="0">
                <a:solidFill>
                  <a:schemeClr val="bg1"/>
                </a:solidFill>
              </a:rPr>
              <a:t>арко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м</a:t>
            </a:r>
            <a:r>
              <a:rPr lang="ru-RU" sz="1600" dirty="0" smtClean="0">
                <a:solidFill>
                  <a:schemeClr val="bg1"/>
                </a:solidFill>
              </a:rPr>
              <a:t>олния сверкает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г</a:t>
            </a:r>
            <a:r>
              <a:rPr lang="ru-RU" sz="1600" dirty="0" smtClean="0">
                <a:solidFill>
                  <a:schemeClr val="bg1"/>
                </a:solidFill>
              </a:rPr>
              <a:t>ром гремит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г</a:t>
            </a:r>
            <a:r>
              <a:rPr lang="ru-RU" sz="1600" dirty="0" smtClean="0">
                <a:solidFill>
                  <a:schemeClr val="bg1"/>
                </a:solidFill>
              </a:rPr>
              <a:t>роза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радуга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2290" name="Picture 2" descr="C:\Users\Máma\AppData\Local\Microsoft\Windows\Temporary Internet Files\Content.IE5\YYTG34I3\MC90044040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72056" y="1772816"/>
            <a:ext cx="1296143" cy="1296144"/>
          </a:xfrm>
          <a:prstGeom prst="rect">
            <a:avLst/>
          </a:prstGeom>
          <a:noFill/>
        </p:spPr>
      </p:pic>
      <p:pic>
        <p:nvPicPr>
          <p:cNvPr id="12291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90465" y="620713"/>
            <a:ext cx="1221263" cy="1285714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TYRUX2HI\MC9004135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5157192"/>
            <a:ext cx="1728192" cy="1452644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YYTG34I3\MC90043259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52680" y="4281489"/>
            <a:ext cx="1379760" cy="1379760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QVIECLV3\MP9004005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1988840"/>
            <a:ext cx="1296144" cy="1949696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9ZK88JJC\MC90033149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2636912"/>
            <a:ext cx="1022372" cy="1471538"/>
          </a:xfrm>
          <a:prstGeom prst="rect">
            <a:avLst/>
          </a:prstGeom>
          <a:noFill/>
        </p:spPr>
      </p:pic>
      <p:pic>
        <p:nvPicPr>
          <p:cNvPr id="12299" name="Picture 11" descr="C:\Users\Máma\AppData\Local\Microsoft\Windows\Temporary Internet Files\Content.IE5\QVIECLV3\MC900432591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29138" y="115888"/>
            <a:ext cx="1411014" cy="1411014"/>
          </a:xfrm>
          <a:prstGeom prst="rect">
            <a:avLst/>
          </a:prstGeom>
          <a:noFill/>
        </p:spPr>
      </p:pic>
      <p:pic>
        <p:nvPicPr>
          <p:cNvPr id="12300" name="Picture 12" descr="C:\Users\Máma\AppData\Local\Microsoft\Windows\Temporary Internet Files\Content.IE5\9ZK88JJC\MC90037101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4509120"/>
            <a:ext cx="1319541" cy="1401091"/>
          </a:xfrm>
          <a:prstGeom prst="rect">
            <a:avLst/>
          </a:prstGeom>
          <a:noFill/>
        </p:spPr>
      </p:pic>
      <p:pic>
        <p:nvPicPr>
          <p:cNvPr id="12301" name="Picture 13" descr="C:\Users\Máma\AppData\Local\Microsoft\Windows\Temporary Internet Files\Content.IE5\9ZK88JJC\MP90041205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24128" y="3140968"/>
            <a:ext cx="1440160" cy="144016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716016" y="1844824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20°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836712"/>
            <a:ext cx="652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35°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00392" y="6165304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-5°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 flipH="1">
            <a:off x="2339752" y="5373216"/>
            <a:ext cx="93610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5373216"/>
            <a:ext cx="141845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1600" y="836712"/>
            <a:ext cx="58448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ПОГОДА</a:t>
            </a:r>
          </a:p>
          <a:p>
            <a:endParaRPr lang="ru-RU" sz="1600" dirty="0"/>
          </a:p>
          <a:p>
            <a:r>
              <a:rPr lang="ru-RU" sz="1600" dirty="0" smtClean="0"/>
              <a:t>Какая погода в разных временах года?</a:t>
            </a:r>
            <a:r>
              <a:rPr lang="ru-RU" sz="1600" dirty="0"/>
              <a:t> </a:t>
            </a:r>
            <a:r>
              <a:rPr lang="ru-RU" sz="1600" dirty="0" smtClean="0"/>
              <a:t>Какая температура?</a:t>
            </a:r>
            <a:endParaRPr lang="ru-RU" sz="1600" dirty="0"/>
          </a:p>
        </p:txBody>
      </p:sp>
      <p:pic>
        <p:nvPicPr>
          <p:cNvPr id="11265" name="Picture 1" descr="C:\Users\Máma\AppData\Local\Microsoft\Windows\Temporary Internet Files\Content.IE5\TYRUX2HI\MC90044135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628800"/>
            <a:ext cx="1735088" cy="1735088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QVIECLV3\MC90044040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916832"/>
            <a:ext cx="1506547" cy="1506547"/>
          </a:xfrm>
          <a:prstGeom prst="rect">
            <a:avLst/>
          </a:prstGeom>
          <a:noFill/>
        </p:spPr>
      </p:pic>
      <p:pic>
        <p:nvPicPr>
          <p:cNvPr id="11267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772816"/>
            <a:ext cx="1222201" cy="1286703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9ZK88JJC\MC9004400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284984"/>
            <a:ext cx="1368152" cy="1368152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9ZK88JJC\MC90005540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3284984"/>
            <a:ext cx="1997075" cy="1168400"/>
          </a:xfrm>
          <a:prstGeom prst="rect">
            <a:avLst/>
          </a:prstGeom>
          <a:noFill/>
        </p:spPr>
      </p:pic>
      <p:pic>
        <p:nvPicPr>
          <p:cNvPr id="11274" name="Picture 10" descr="C:\Users\Máma\AppData\Local\Microsoft\Windows\Temporary Internet Files\Content.IE5\9ZK88JJC\MP90040669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3356992"/>
            <a:ext cx="2281236" cy="152020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627784" y="5373216"/>
            <a:ext cx="11055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14°    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-10°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25°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- 3°    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5373216"/>
            <a:ext cx="7729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</a:t>
            </a:r>
            <a:r>
              <a:rPr lang="ru-RU" dirty="0" smtClean="0">
                <a:solidFill>
                  <a:schemeClr val="bg1"/>
                </a:solidFill>
              </a:rPr>
              <a:t>ето</a:t>
            </a:r>
          </a:p>
          <a:p>
            <a:r>
              <a:rPr lang="ru-RU" dirty="0">
                <a:solidFill>
                  <a:schemeClr val="bg1"/>
                </a:solidFill>
              </a:rPr>
              <a:t>о</a:t>
            </a:r>
            <a:r>
              <a:rPr lang="ru-RU" dirty="0" smtClean="0">
                <a:solidFill>
                  <a:schemeClr val="bg1"/>
                </a:solidFill>
              </a:rPr>
              <a:t>сень</a:t>
            </a:r>
          </a:p>
          <a:p>
            <a:r>
              <a:rPr lang="ru-RU" dirty="0">
                <a:solidFill>
                  <a:schemeClr val="bg1"/>
                </a:solidFill>
              </a:rPr>
              <a:t>з</a:t>
            </a:r>
            <a:r>
              <a:rPr lang="ru-RU" dirty="0" smtClean="0">
                <a:solidFill>
                  <a:schemeClr val="bg1"/>
                </a:solidFill>
              </a:rPr>
              <a:t>има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весна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980728"/>
          <a:ext cx="4775200" cy="4104456"/>
        </p:xfrm>
        <a:graphic>
          <a:graphicData uri="http://schemas.openxmlformats.org/drawingml/2006/table">
            <a:tbl>
              <a:tblPr/>
              <a:tblGrid>
                <a:gridCol w="584200"/>
                <a:gridCol w="114300"/>
                <a:gridCol w="584200"/>
                <a:gridCol w="114300"/>
                <a:gridCol w="584200"/>
                <a:gridCol w="114300"/>
                <a:gridCol w="584200"/>
                <a:gridCol w="114300"/>
                <a:gridCol w="584200"/>
                <a:gridCol w="114300"/>
                <a:gridCol w="584200"/>
                <a:gridCol w="114300"/>
                <a:gridCol w="584200"/>
              </a:tblGrid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868144" y="1052736"/>
            <a:ext cx="2802370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400" dirty="0" smtClean="0"/>
              <a:t>скажет, какая будет погода</a:t>
            </a:r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r>
              <a:rPr lang="ru-RU" sz="1400" dirty="0" smtClean="0"/>
              <a:t> вокруг нас, дышим его</a:t>
            </a:r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r>
              <a:rPr lang="ru-RU" sz="1400" dirty="0" smtClean="0"/>
              <a:t> температура выше нуля</a:t>
            </a:r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r>
              <a:rPr lang="ru-RU" sz="1400" dirty="0" smtClean="0"/>
              <a:t>очень , очень холодно</a:t>
            </a:r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r>
              <a:rPr lang="ru-RU" sz="1400" dirty="0"/>
              <a:t>з</a:t>
            </a:r>
            <a:r>
              <a:rPr lang="ru-RU" sz="1400" dirty="0" smtClean="0"/>
              <a:t>имой возникает из воды</a:t>
            </a:r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r>
              <a:rPr lang="ru-RU" sz="1400" dirty="0"/>
              <a:t>с</a:t>
            </a:r>
            <a:r>
              <a:rPr lang="ru-RU" sz="1400" dirty="0" smtClean="0"/>
              <a:t>имвол Рождества</a:t>
            </a:r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r>
              <a:rPr lang="ru-RU" sz="1400" dirty="0" smtClean="0"/>
              <a:t>дождь 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733256"/>
            <a:ext cx="5048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/>
              <a:t>Когда встречаемся с явлением, которое вы нашли?</a:t>
            </a:r>
          </a:p>
          <a:p>
            <a:r>
              <a:rPr lang="ru-RU" sz="1600" dirty="0" smtClean="0"/>
              <a:t>С каждым словом сделайте предложение. </a:t>
            </a:r>
            <a:endParaRPr lang="cs-CZ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2736"/>
            <a:ext cx="5219699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Ответьте на вопросы</a:t>
            </a:r>
          </a:p>
          <a:p>
            <a:endParaRPr lang="ru-RU" b="1" dirty="0"/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Какая сегодня погода?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Какая была вчера погода?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Какая погода, когда бабье лето? Когда оно бывает?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Когда можно видеть радугу?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Какую погоду ты любишь?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Какая погода тебе не нравится?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Что это скверная погода?</a:t>
            </a:r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971600" y="2420888"/>
            <a:ext cx="2376264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028384" y="6093296"/>
            <a:ext cx="576064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516216" y="764704"/>
            <a:ext cx="504056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44008" y="1772816"/>
            <a:ext cx="576064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836712"/>
            <a:ext cx="28905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ПОГОДА</a:t>
            </a:r>
          </a:p>
          <a:p>
            <a:endParaRPr lang="ru-RU" b="1" dirty="0"/>
          </a:p>
          <a:p>
            <a:r>
              <a:rPr lang="ru-RU" sz="1400" dirty="0" smtClean="0"/>
              <a:t>Какая сегодня погода? </a:t>
            </a:r>
          </a:p>
          <a:p>
            <a:r>
              <a:rPr lang="ru-RU" sz="1400" dirty="0" smtClean="0"/>
              <a:t>Напишите номера к картинкам.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420888"/>
            <a:ext cx="213872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светит солнце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 </a:t>
            </a:r>
            <a:r>
              <a:rPr lang="ru-RU" sz="1600" dirty="0" smtClean="0">
                <a:solidFill>
                  <a:schemeClr val="bg1"/>
                </a:solidFill>
              </a:rPr>
              <a:t>идёт дождь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и</a:t>
            </a:r>
            <a:r>
              <a:rPr lang="ru-RU" sz="1600" dirty="0" smtClean="0">
                <a:solidFill>
                  <a:schemeClr val="bg1"/>
                </a:solidFill>
              </a:rPr>
              <a:t>дёт снег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в</a:t>
            </a:r>
            <a:r>
              <a:rPr lang="ru-RU" sz="1600" dirty="0" smtClean="0">
                <a:solidFill>
                  <a:schemeClr val="bg1"/>
                </a:solidFill>
              </a:rPr>
              <a:t>етер дует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т</a:t>
            </a:r>
            <a:r>
              <a:rPr lang="ru-RU" sz="1600" dirty="0" smtClean="0">
                <a:solidFill>
                  <a:schemeClr val="bg1"/>
                </a:solidFill>
              </a:rPr>
              <a:t>уман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м</a:t>
            </a:r>
            <a:r>
              <a:rPr lang="ru-RU" sz="1600" dirty="0" smtClean="0">
                <a:solidFill>
                  <a:schemeClr val="bg1"/>
                </a:solidFill>
              </a:rPr>
              <a:t>орозит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п</a:t>
            </a:r>
            <a:r>
              <a:rPr lang="ru-RU" sz="1600" dirty="0" smtClean="0">
                <a:solidFill>
                  <a:schemeClr val="bg1"/>
                </a:solidFill>
              </a:rPr>
              <a:t>асмурно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х</a:t>
            </a:r>
            <a:r>
              <a:rPr lang="ru-RU" sz="1600" dirty="0" smtClean="0">
                <a:solidFill>
                  <a:schemeClr val="bg1"/>
                </a:solidFill>
              </a:rPr>
              <a:t>олодно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т</a:t>
            </a:r>
            <a:r>
              <a:rPr lang="ru-RU" sz="1600" dirty="0" smtClean="0">
                <a:solidFill>
                  <a:schemeClr val="bg1"/>
                </a:solidFill>
              </a:rPr>
              <a:t>епло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ж</a:t>
            </a:r>
            <a:r>
              <a:rPr lang="ru-RU" sz="1600" dirty="0" smtClean="0">
                <a:solidFill>
                  <a:schemeClr val="bg1"/>
                </a:solidFill>
              </a:rPr>
              <a:t>арко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м</a:t>
            </a:r>
            <a:r>
              <a:rPr lang="ru-RU" sz="1600" dirty="0" smtClean="0">
                <a:solidFill>
                  <a:schemeClr val="bg1"/>
                </a:solidFill>
              </a:rPr>
              <a:t>олния сверкает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г</a:t>
            </a:r>
            <a:r>
              <a:rPr lang="ru-RU" sz="1600" dirty="0" smtClean="0">
                <a:solidFill>
                  <a:schemeClr val="bg1"/>
                </a:solidFill>
              </a:rPr>
              <a:t>ром гремит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г</a:t>
            </a:r>
            <a:r>
              <a:rPr lang="ru-RU" sz="1600" dirty="0" smtClean="0">
                <a:solidFill>
                  <a:schemeClr val="bg1"/>
                </a:solidFill>
              </a:rPr>
              <a:t>роза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радуга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2290" name="Picture 2" descr="C:\Users\Máma\AppData\Local\Microsoft\Windows\Temporary Internet Files\Content.IE5\YYTG34I3\MC90044040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72056" y="1772816"/>
            <a:ext cx="1296143" cy="1296144"/>
          </a:xfrm>
          <a:prstGeom prst="rect">
            <a:avLst/>
          </a:prstGeom>
          <a:noFill/>
        </p:spPr>
      </p:pic>
      <p:pic>
        <p:nvPicPr>
          <p:cNvPr id="12291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90465" y="620713"/>
            <a:ext cx="1221263" cy="1285714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TYRUX2HI\MC9004135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5157192"/>
            <a:ext cx="1728192" cy="1452644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YYTG34I3\MC90043259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52680" y="4281489"/>
            <a:ext cx="1379760" cy="1379760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QVIECLV3\MP9004005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1988840"/>
            <a:ext cx="1296144" cy="1949696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9ZK88JJC\MC90033149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2636912"/>
            <a:ext cx="1022372" cy="1471538"/>
          </a:xfrm>
          <a:prstGeom prst="rect">
            <a:avLst/>
          </a:prstGeom>
          <a:noFill/>
        </p:spPr>
      </p:pic>
      <p:pic>
        <p:nvPicPr>
          <p:cNvPr id="12299" name="Picture 11" descr="C:\Users\Máma\AppData\Local\Microsoft\Windows\Temporary Internet Files\Content.IE5\QVIECLV3\MC900432591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29138" y="115888"/>
            <a:ext cx="1411014" cy="1411014"/>
          </a:xfrm>
          <a:prstGeom prst="rect">
            <a:avLst/>
          </a:prstGeom>
          <a:noFill/>
        </p:spPr>
      </p:pic>
      <p:pic>
        <p:nvPicPr>
          <p:cNvPr id="12300" name="Picture 12" descr="C:\Users\Máma\AppData\Local\Microsoft\Windows\Temporary Internet Files\Content.IE5\9ZK88JJC\MC90037101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4509120"/>
            <a:ext cx="1319541" cy="1401091"/>
          </a:xfrm>
          <a:prstGeom prst="rect">
            <a:avLst/>
          </a:prstGeom>
          <a:noFill/>
        </p:spPr>
      </p:pic>
      <p:pic>
        <p:nvPicPr>
          <p:cNvPr id="12301" name="Picture 13" descr="C:\Users\Máma\AppData\Local\Microsoft\Windows\Temporary Internet Files\Content.IE5\9ZK88JJC\MP90041205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24128" y="3140968"/>
            <a:ext cx="1440160" cy="144016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716016" y="1844824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20°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836712"/>
            <a:ext cx="652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35°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00392" y="6165304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-5°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27984" y="5486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17728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12160" y="98072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316416" y="6926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30689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22768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28529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08104" y="42210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604448" y="49411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00192" y="6381328"/>
            <a:ext cx="516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820472" y="60932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139952" y="5805264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11, 12, 13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 flipH="1">
            <a:off x="2339752" y="5373216"/>
            <a:ext cx="93610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5373216"/>
            <a:ext cx="141845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1600" y="836712"/>
            <a:ext cx="58448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ПОГОДА</a:t>
            </a:r>
          </a:p>
          <a:p>
            <a:endParaRPr lang="ru-RU" sz="1600" dirty="0"/>
          </a:p>
          <a:p>
            <a:r>
              <a:rPr lang="ru-RU" sz="1600" dirty="0" smtClean="0"/>
              <a:t>Какая погода в разных временах года?</a:t>
            </a:r>
            <a:r>
              <a:rPr lang="ru-RU" sz="1600" dirty="0"/>
              <a:t> </a:t>
            </a:r>
            <a:r>
              <a:rPr lang="ru-RU" sz="1600" dirty="0" smtClean="0"/>
              <a:t>Какая температура?</a:t>
            </a:r>
            <a:endParaRPr lang="ru-RU" sz="1600" dirty="0"/>
          </a:p>
        </p:txBody>
      </p:sp>
      <p:pic>
        <p:nvPicPr>
          <p:cNvPr id="11265" name="Picture 1" descr="C:\Users\Máma\AppData\Local\Microsoft\Windows\Temporary Internet Files\Content.IE5\TYRUX2HI\MC90044135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628800"/>
            <a:ext cx="1735088" cy="1735088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QVIECLV3\MC90044040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916832"/>
            <a:ext cx="1506547" cy="1506547"/>
          </a:xfrm>
          <a:prstGeom prst="rect">
            <a:avLst/>
          </a:prstGeom>
          <a:noFill/>
        </p:spPr>
      </p:pic>
      <p:pic>
        <p:nvPicPr>
          <p:cNvPr id="11267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772816"/>
            <a:ext cx="1222201" cy="1286703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9ZK88JJC\MC9004400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284984"/>
            <a:ext cx="1368152" cy="1368152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9ZK88JJC\MC90005540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3284984"/>
            <a:ext cx="1997075" cy="1168400"/>
          </a:xfrm>
          <a:prstGeom prst="rect">
            <a:avLst/>
          </a:prstGeom>
          <a:noFill/>
        </p:spPr>
      </p:pic>
      <p:pic>
        <p:nvPicPr>
          <p:cNvPr id="11274" name="Picture 10" descr="C:\Users\Máma\AppData\Local\Microsoft\Windows\Temporary Internet Files\Content.IE5\9ZK88JJC\MP90040669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3356992"/>
            <a:ext cx="2281236" cy="152020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627784" y="5373216"/>
            <a:ext cx="11055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14°    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-10°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25°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- 3°    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5373216"/>
            <a:ext cx="7729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solidFill>
                  <a:schemeClr val="bg1"/>
                </a:solidFill>
              </a:rPr>
              <a:t>л</a:t>
            </a:r>
            <a:r>
              <a:rPr lang="ru-RU" dirty="0" smtClean="0">
                <a:solidFill>
                  <a:schemeClr val="bg1"/>
                </a:solidFill>
              </a:rPr>
              <a:t>ето</a:t>
            </a:r>
          </a:p>
          <a:p>
            <a:r>
              <a:rPr lang="ru-RU" dirty="0">
                <a:solidFill>
                  <a:schemeClr val="bg1"/>
                </a:solidFill>
              </a:rPr>
              <a:t>о</a:t>
            </a:r>
            <a:r>
              <a:rPr lang="ru-RU" dirty="0" smtClean="0">
                <a:solidFill>
                  <a:schemeClr val="bg1"/>
                </a:solidFill>
              </a:rPr>
              <a:t>сень</a:t>
            </a:r>
          </a:p>
          <a:p>
            <a:r>
              <a:rPr lang="ru-RU" dirty="0">
                <a:solidFill>
                  <a:schemeClr val="bg1"/>
                </a:solidFill>
              </a:rPr>
              <a:t>з</a:t>
            </a:r>
            <a:r>
              <a:rPr lang="ru-RU" dirty="0" smtClean="0">
                <a:solidFill>
                  <a:schemeClr val="bg1"/>
                </a:solidFill>
              </a:rPr>
              <a:t>има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весна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12160" y="4509120"/>
            <a:ext cx="31318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Весной светит солнце, температура14 градусов. Летом граза, молния сверкает, гром гремит, температура 25 градусов. </a:t>
            </a:r>
            <a:r>
              <a:rPr lang="ru-RU" sz="1400" dirty="0">
                <a:solidFill>
                  <a:srgbClr val="FF0000"/>
                </a:solidFill>
              </a:rPr>
              <a:t>Осенью </a:t>
            </a:r>
            <a:r>
              <a:rPr lang="ru-RU" sz="1400" dirty="0" smtClean="0">
                <a:solidFill>
                  <a:srgbClr val="FF0000"/>
                </a:solidFill>
              </a:rPr>
              <a:t>идёт дождь, дует ветер, на улице туман, температура 3 градуса ниже нуля. </a:t>
            </a:r>
            <a:r>
              <a:rPr lang="ru-RU" sz="1400">
                <a:solidFill>
                  <a:srgbClr val="FF0000"/>
                </a:solidFill>
              </a:rPr>
              <a:t>Зимой </a:t>
            </a:r>
            <a:r>
              <a:rPr lang="ru-RU" sz="1400" dirty="0" smtClean="0">
                <a:solidFill>
                  <a:srgbClr val="FF0000"/>
                </a:solidFill>
              </a:rPr>
              <a:t>идёт снег, температура минус 10 градусов. </a:t>
            </a:r>
          </a:p>
          <a:p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980728"/>
          <a:ext cx="4775200" cy="4454940"/>
        </p:xfrm>
        <a:graphic>
          <a:graphicData uri="http://schemas.openxmlformats.org/drawingml/2006/table">
            <a:tbl>
              <a:tblPr/>
              <a:tblGrid>
                <a:gridCol w="584200"/>
                <a:gridCol w="114300"/>
                <a:gridCol w="584200"/>
                <a:gridCol w="114300"/>
                <a:gridCol w="584200"/>
                <a:gridCol w="114300"/>
                <a:gridCol w="584200"/>
                <a:gridCol w="114300"/>
                <a:gridCol w="584200"/>
                <a:gridCol w="114300"/>
                <a:gridCol w="654050"/>
                <a:gridCol w="44450"/>
                <a:gridCol w="584200"/>
              </a:tblGrid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п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р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           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г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з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в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з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д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у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х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п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л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ю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с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м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р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з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л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ё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д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ё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л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к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а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51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25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с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а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д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к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868144" y="1052736"/>
            <a:ext cx="2802370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400" dirty="0" smtClean="0"/>
              <a:t>скажет, какая будет погода</a:t>
            </a:r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r>
              <a:rPr lang="ru-RU" sz="1400" dirty="0" smtClean="0"/>
              <a:t> вокруг нас, дышим его</a:t>
            </a:r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r>
              <a:rPr lang="ru-RU" sz="1400" dirty="0" smtClean="0"/>
              <a:t> температура выше нуля</a:t>
            </a:r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r>
              <a:rPr lang="ru-RU" sz="1400" dirty="0" smtClean="0"/>
              <a:t>очень , очень холодно</a:t>
            </a:r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r>
              <a:rPr lang="ru-RU" sz="1400" dirty="0"/>
              <a:t>з</a:t>
            </a:r>
            <a:r>
              <a:rPr lang="ru-RU" sz="1400" dirty="0" smtClean="0"/>
              <a:t>имой возникает из воды</a:t>
            </a:r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r>
              <a:rPr lang="ru-RU" sz="1400" dirty="0"/>
              <a:t>с</a:t>
            </a:r>
            <a:r>
              <a:rPr lang="ru-RU" sz="1400" dirty="0" smtClean="0"/>
              <a:t>имвол Рождества</a:t>
            </a:r>
          </a:p>
          <a:p>
            <a:pPr marL="342900" indent="-342900">
              <a:buAutoNum type="arabicPeriod"/>
            </a:pPr>
            <a:endParaRPr lang="ru-RU" sz="1400" dirty="0"/>
          </a:p>
          <a:p>
            <a:pPr marL="342900" indent="-342900">
              <a:buAutoNum type="arabicPeriod"/>
            </a:pPr>
            <a:endParaRPr lang="ru-RU" sz="1400" dirty="0" smtClean="0"/>
          </a:p>
          <a:p>
            <a:pPr marL="342900" indent="-342900">
              <a:buAutoNum type="arabicPeriod"/>
            </a:pPr>
            <a:r>
              <a:rPr lang="ru-RU" sz="1400" dirty="0" smtClean="0"/>
              <a:t>дождь 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733256"/>
            <a:ext cx="5048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/>
              <a:t>Когда встречаемся с явлением, которое вы нашли?</a:t>
            </a:r>
          </a:p>
          <a:p>
            <a:r>
              <a:rPr lang="ru-RU" sz="1600" dirty="0" smtClean="0"/>
              <a:t>С каждым словом сделайте предложение.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Při tvorbě tohoto materiálu byly použity obrázky z </a:t>
            </a:r>
            <a:r>
              <a:rPr lang="cs-CZ" sz="1400" smtClean="0">
                <a:latin typeface="Calibri" pitchFamily="34" charset="0"/>
              </a:rPr>
              <a:t>PowerPoint Klipart.  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135</TotalTime>
  <Words>506</Words>
  <Application>Microsoft Office PowerPoint</Application>
  <PresentationFormat>Předvádění na obrazovce (4:3)</PresentationFormat>
  <Paragraphs>233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 2003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Dana</cp:lastModifiedBy>
  <cp:revision>20</cp:revision>
  <dcterms:created xsi:type="dcterms:W3CDTF">2013-03-13T11:12:47Z</dcterms:created>
  <dcterms:modified xsi:type="dcterms:W3CDTF">2013-05-15T18:10:16Z</dcterms:modified>
</cp:coreProperties>
</file>