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8" r:id="rId2"/>
    <p:sldId id="257" r:id="rId3"/>
    <p:sldId id="260" r:id="rId4"/>
    <p:sldId id="261" r:id="rId5"/>
    <p:sldId id="262" r:id="rId6"/>
    <p:sldId id="264" r:id="rId7"/>
    <p:sldId id="268" r:id="rId8"/>
    <p:sldId id="269" r:id="rId9"/>
    <p:sldId id="270" r:id="rId10"/>
    <p:sldId id="259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276" y="-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D25DBFE-B9F6-4477-923B-756F3BC31319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22D24F8-20D5-40C4-BB17-EC122AEDCB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690183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9690E6D-91B1-446E-A644-B1E89052D4FB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1632F42-6239-4C20-89D4-B9ED4EB059E0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dirty="0" smtClean="0"/>
              <a:t>Obrazový</a:t>
            </a:r>
            <a:r>
              <a:rPr lang="cs-CZ" baseline="0" dirty="0" smtClean="0"/>
              <a:t> materiál čerpán z PowerPoint – klipart.</a:t>
            </a:r>
            <a:endParaRPr lang="cs-CZ" dirty="0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84F377F-92BA-42FF-96F2-E4C581871507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dirty="0" smtClean="0"/>
              <a:t>Obrazový materiál čerpán z PowerPoint – klipart. </a:t>
            </a:r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84F377F-92BA-42FF-96F2-E4C581871507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84F377F-92BA-42FF-96F2-E4C581871507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84F377F-92BA-42FF-96F2-E4C581871507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84F377F-92BA-42FF-96F2-E4C581871507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84F377F-92BA-42FF-96F2-E4C581871507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84F377F-92BA-42FF-96F2-E4C581871507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5AF7C60-014F-49A4-A910-5700F0F4A848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209E25-9650-48D5-80F3-0BAB0849CE8B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202F47-9FB9-4524-81F7-E3BA032BF7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77579C-4416-44E6-8A7A-A7203CF1FA31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A130E5-2E10-483D-A3E9-2702B13233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0DE2EC-C973-4B96-9681-C03E686CE8AB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301624-03FC-489B-BAD4-BED2E28975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1A2F10-90BC-4F65-B8A9-6C6D063B2697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C6E7EC-C737-4691-B4B9-D894FFCB54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7C1829-B9EB-4D25-BBBF-B06D987C3232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71FBC3-EC57-42E6-8686-3227F1CAF4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D66EDA-E8B9-4693-B9DA-37F67D72B136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762E4D-9618-46CF-9A8D-F75F0A3B4D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6CF6B0-9893-4F07-83F7-AB0D6900C05A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DBBDCD-31AE-493C-ACEA-E887FD88ED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370F5E-0F7F-4D2E-B77B-C2539660F371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EB9E99-5735-474D-BB09-CB9B603EF7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0469CE-E8D9-42F4-BD80-D68ED595CEF5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9E1E6C-6FCF-44D5-A0D5-981BB9C9A7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CC96AB-0C78-42E2-B19F-3A23018FF5C4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B4D00B-2FF6-4AF0-991D-2AA5855A67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067C9A-2580-49CF-B922-16F9409F4079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436768-CE08-4FB2-8E34-FF9A93EAD1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E91389B7-7180-4151-9A2A-0418066D93C3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1475FEEE-6230-429C-8FE3-598EE92AF6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83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14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12" Type="http://schemas.openxmlformats.org/officeDocument/2006/relationships/image" Target="../media/image13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14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12" Type="http://schemas.openxmlformats.org/officeDocument/2006/relationships/image" Target="../media/image13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4363" y="281622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Miroslava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Cenková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VY_32_INOVACE_07C_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07_REŽIM 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DNE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ROZVOJ ÚSTNÍHO PROJEVU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12. 3. 2013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51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1600" dirty="0" smtClean="0">
                <a:solidFill>
                  <a:schemeClr val="tx1"/>
                </a:solidFill>
                <a:latin typeface="Calibri" pitchFamily="34" charset="0"/>
              </a:rPr>
              <a:t>Tento materiál je určen pro žáky 2. ročníku čtyřletého gymnázia přibližně na jednu vyučovací hodinu. Materiál obsahuje výklad slovní zásoby k </a:t>
            </a:r>
            <a:r>
              <a:rPr lang="cs-CZ" sz="1600" dirty="0" err="1" smtClean="0">
                <a:solidFill>
                  <a:schemeClr val="tx1"/>
                </a:solidFill>
                <a:latin typeface="Calibri" pitchFamily="34" charset="0"/>
              </a:rPr>
              <a:t>tematu</a:t>
            </a:r>
            <a:r>
              <a:rPr lang="cs-CZ" sz="1600" dirty="0" smtClean="0">
                <a:solidFill>
                  <a:schemeClr val="tx1"/>
                </a:solidFill>
                <a:latin typeface="Calibri" pitchFamily="34" charset="0"/>
              </a:rPr>
              <a:t> REŽIM DNE, cvičení  na procvičování, včetně řešení. Žáci si zde osvojí a automatizují slovní zásobu a příslušné obraty. Tento učební materiál je zaměřen především na časování sloves, včetně procvičování zvratnosti. </a:t>
            </a:r>
          </a:p>
          <a:p>
            <a:pPr marL="0" indent="0">
              <a:buFont typeface="Arial" charset="0"/>
              <a:buNone/>
            </a:pPr>
            <a:endParaRPr lang="cs-CZ" sz="16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r>
              <a:rPr lang="cs-CZ" sz="1600" dirty="0" smtClean="0">
                <a:solidFill>
                  <a:schemeClr val="tx1"/>
                </a:solidFill>
                <a:latin typeface="Calibri" pitchFamily="34" charset="0"/>
              </a:rPr>
              <a:t>Cíl – žáci si osvojují slovní zásobu, používají ji ve větách, procvičují časování sloves, opakují si rozdělení dne. </a:t>
            </a:r>
          </a:p>
          <a:p>
            <a:pPr marL="0" indent="0">
              <a:buFont typeface="Arial" charset="0"/>
              <a:buNone/>
            </a:pPr>
            <a:endParaRPr lang="cs-CZ" sz="16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r>
              <a:rPr lang="cs-CZ" sz="1600" dirty="0" smtClean="0">
                <a:solidFill>
                  <a:schemeClr val="tx1"/>
                </a:solidFill>
                <a:latin typeface="Calibri" pitchFamily="34" charset="0"/>
              </a:rPr>
              <a:t>Žáci řeší cvičení na tabuli, digitální perem nebo fixem dopisují řešení, spojují obrázky se slovesy a příslovci, tvoří věty.  Je dobré při cvičení </a:t>
            </a:r>
            <a:r>
              <a:rPr lang="ru-RU" sz="1600" b="1" dirty="0" smtClean="0">
                <a:solidFill>
                  <a:schemeClr val="tx1"/>
                </a:solidFill>
                <a:latin typeface="Calibri" pitchFamily="34" charset="0"/>
              </a:rPr>
              <a:t>Мы играем</a:t>
            </a:r>
            <a:r>
              <a:rPr lang="cs-CZ" sz="1600" b="1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sz="1600" dirty="0" smtClean="0">
                <a:solidFill>
                  <a:schemeClr val="tx1"/>
                </a:solidFill>
                <a:latin typeface="Calibri" pitchFamily="34" charset="0"/>
              </a:rPr>
              <a:t>rozdělit žáky do 2 skupin a soutěžit v rychlosti a přesnosti řešení. </a:t>
            </a:r>
          </a:p>
          <a:p>
            <a:pPr marL="0" indent="0">
              <a:buFont typeface="Arial" charset="0"/>
              <a:buNone/>
            </a:pPr>
            <a:endParaRPr lang="cs-CZ" sz="16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r>
              <a:rPr lang="cs-CZ" sz="1600" dirty="0" smtClean="0">
                <a:solidFill>
                  <a:schemeClr val="tx1"/>
                </a:solidFill>
                <a:latin typeface="Calibri" pitchFamily="34" charset="0"/>
              </a:rPr>
              <a:t>Materiál je určen k interaktivní výuce.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115616" y="2492896"/>
            <a:ext cx="3456384" cy="3528392"/>
          </a:xfrm>
          <a:prstGeom prst="roundRect">
            <a:avLst>
              <a:gd name="adj" fmla="val 784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971600" y="836712"/>
            <a:ext cx="346120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РЕЖИМ    ДНЯ </a:t>
            </a:r>
          </a:p>
          <a:p>
            <a:endParaRPr lang="ru-RU" b="1" dirty="0" smtClean="0"/>
          </a:p>
          <a:p>
            <a:r>
              <a:rPr lang="ru-RU" dirty="0" smtClean="0"/>
              <a:t>Как  проходит твой день?</a:t>
            </a:r>
          </a:p>
          <a:p>
            <a:r>
              <a:rPr lang="ru-RU" dirty="0" smtClean="0"/>
              <a:t>Напиши номера к картинкам.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2564904"/>
            <a:ext cx="3352200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Просыпаться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Завтракать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Ехать в школу на автобусе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Заниматься в школе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Обедать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Идти домой пешком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Сидеть за компьютером 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Ужинать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Смотреть телевизор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Идти на тренировку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Ложиться спать</a:t>
            </a:r>
          </a:p>
          <a:p>
            <a:pPr marL="342900" indent="-342900"/>
            <a:endParaRPr lang="ru-RU" dirty="0" smtClean="0"/>
          </a:p>
          <a:p>
            <a:pPr marL="342900" indent="-342900">
              <a:buAutoNum type="arabicPeriod"/>
            </a:pPr>
            <a:endParaRPr lang="cs-CZ" dirty="0"/>
          </a:p>
        </p:txBody>
      </p:sp>
      <p:pic>
        <p:nvPicPr>
          <p:cNvPr id="11267" name="Picture 3" descr="C:\Users\Máma\AppData\Local\Microsoft\Windows\Temporary Internet Files\Content.IE5\TYRUX2HI\MP90040890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0557" y="518196"/>
            <a:ext cx="1181862" cy="791294"/>
          </a:xfrm>
          <a:prstGeom prst="rect">
            <a:avLst/>
          </a:prstGeom>
          <a:noFill/>
        </p:spPr>
      </p:pic>
      <p:pic>
        <p:nvPicPr>
          <p:cNvPr id="11268" name="Picture 4" descr="C:\Users\Máma\AppData\Local\Microsoft\Windows\Temporary Internet Files\Content.IE5\9ZK88JJC\MP90043168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52320" y="1556792"/>
            <a:ext cx="1296144" cy="1296144"/>
          </a:xfrm>
          <a:prstGeom prst="rect">
            <a:avLst/>
          </a:prstGeom>
          <a:noFill/>
        </p:spPr>
      </p:pic>
      <p:pic>
        <p:nvPicPr>
          <p:cNvPr id="11269" name="Picture 5" descr="C:\Users\Máma\AppData\Local\Microsoft\Windows\Temporary Internet Files\Content.IE5\TYRUX2HI\MC90019773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4365104"/>
            <a:ext cx="1800200" cy="863386"/>
          </a:xfrm>
          <a:prstGeom prst="rect">
            <a:avLst/>
          </a:prstGeom>
          <a:noFill/>
        </p:spPr>
      </p:pic>
      <p:pic>
        <p:nvPicPr>
          <p:cNvPr id="11271" name="Picture 7" descr="C:\Users\Máma\AppData\Local\Microsoft\Windows\Temporary Internet Files\Content.IE5\TYRUX2HI\MP90042279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76256" y="5406492"/>
            <a:ext cx="1451508" cy="1451508"/>
          </a:xfrm>
          <a:prstGeom prst="rect">
            <a:avLst/>
          </a:prstGeom>
          <a:noFill/>
        </p:spPr>
      </p:pic>
      <p:pic>
        <p:nvPicPr>
          <p:cNvPr id="11272" name="Picture 8" descr="C:\Users\Máma\AppData\Local\Microsoft\Windows\Temporary Internet Files\Content.IE5\YYTG34I3\MP900175411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72000" y="1628800"/>
            <a:ext cx="1645719" cy="1105718"/>
          </a:xfrm>
          <a:prstGeom prst="rect">
            <a:avLst/>
          </a:prstGeom>
          <a:noFill/>
        </p:spPr>
      </p:pic>
      <p:pic>
        <p:nvPicPr>
          <p:cNvPr id="11277" name="Picture 13" descr="C:\Users\Máma\AppData\Local\Microsoft\Windows\Temporary Internet Files\Content.IE5\TYRUX2HI\MC90028562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572000" y="5301208"/>
            <a:ext cx="1825625" cy="1320800"/>
          </a:xfrm>
          <a:prstGeom prst="rect">
            <a:avLst/>
          </a:prstGeom>
          <a:noFill/>
        </p:spPr>
      </p:pic>
      <p:pic>
        <p:nvPicPr>
          <p:cNvPr id="11278" name="Picture 14" descr="C:\Users\Máma\AppData\Local\Microsoft\Windows\Temporary Internet Files\Content.IE5\YYTG34I3\MP900427613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524328" y="332656"/>
            <a:ext cx="1124744" cy="1124744"/>
          </a:xfrm>
          <a:prstGeom prst="rect">
            <a:avLst/>
          </a:prstGeom>
          <a:noFill/>
        </p:spPr>
      </p:pic>
      <p:pic>
        <p:nvPicPr>
          <p:cNvPr id="11279" name="Picture 15" descr="C:\Users\Máma\AppData\Local\Microsoft\Windows\Temporary Internet Files\Content.IE5\YYTG34I3\MC900048652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092280" y="3068960"/>
            <a:ext cx="821829" cy="846642"/>
          </a:xfrm>
          <a:prstGeom prst="rect">
            <a:avLst/>
          </a:prstGeom>
          <a:noFill/>
        </p:spPr>
      </p:pic>
      <p:pic>
        <p:nvPicPr>
          <p:cNvPr id="11283" name="Picture 19" descr="C:\Users\Máma\AppData\Local\Microsoft\Windows\Temporary Internet Files\Content.IE5\QVIECLV3\MP900399981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076056" y="3068960"/>
            <a:ext cx="1321658" cy="1119004"/>
          </a:xfrm>
          <a:prstGeom prst="rect">
            <a:avLst/>
          </a:prstGeom>
          <a:noFill/>
        </p:spPr>
      </p:pic>
      <p:pic>
        <p:nvPicPr>
          <p:cNvPr id="11286" name="Picture 22" descr="C:\Users\Máma\AppData\Local\Microsoft\Windows\Temporary Internet Files\Content.IE5\YYTG34I3\MC900440526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411913" y="1219200"/>
            <a:ext cx="762000" cy="1828800"/>
          </a:xfrm>
          <a:prstGeom prst="rect">
            <a:avLst/>
          </a:prstGeom>
          <a:noFill/>
        </p:spPr>
      </p:pic>
      <p:pic>
        <p:nvPicPr>
          <p:cNvPr id="11288" name="Picture 24" descr="C:\Users\Máma\AppData\Local\Microsoft\Windows\Temporary Internet Files\Content.IE5\YYTG34I3\MP900399895[1]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524328" y="4221088"/>
            <a:ext cx="1296671" cy="86409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aoblený obdélník 10"/>
          <p:cNvSpPr/>
          <p:nvPr/>
        </p:nvSpPr>
        <p:spPr>
          <a:xfrm>
            <a:off x="6372200" y="4149080"/>
            <a:ext cx="2088232" cy="1800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899592" y="5805264"/>
            <a:ext cx="5544616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1124744"/>
            <a:ext cx="349326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РЕЖИМ   ДНЯ</a:t>
            </a:r>
          </a:p>
          <a:p>
            <a:endParaRPr lang="ru-RU" dirty="0" smtClean="0"/>
          </a:p>
          <a:p>
            <a:r>
              <a:rPr lang="ru-RU" dirty="0" smtClean="0"/>
              <a:t>Скажи когда и что ты делаешь</a:t>
            </a:r>
            <a:endParaRPr lang="ru-RU" dirty="0"/>
          </a:p>
        </p:txBody>
      </p:sp>
      <p:pic>
        <p:nvPicPr>
          <p:cNvPr id="12295" name="Picture 7" descr="C:\Users\Máma\AppData\Local\Microsoft\Windows\Temporary Internet Files\Content.IE5\QVIECLV3\MP90043168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7" y="2683695"/>
            <a:ext cx="1440160" cy="1440160"/>
          </a:xfrm>
          <a:prstGeom prst="rect">
            <a:avLst/>
          </a:prstGeom>
          <a:noFill/>
        </p:spPr>
      </p:pic>
      <p:pic>
        <p:nvPicPr>
          <p:cNvPr id="12298" name="Picture 10" descr="C:\Users\Máma\AppData\Local\Microsoft\Windows\Temporary Internet Files\Content.IE5\9ZK88JJC\MP90042219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23728" y="4005064"/>
            <a:ext cx="1296144" cy="1296144"/>
          </a:xfrm>
          <a:prstGeom prst="rect">
            <a:avLst/>
          </a:prstGeom>
          <a:noFill/>
        </p:spPr>
      </p:pic>
      <p:pic>
        <p:nvPicPr>
          <p:cNvPr id="12299" name="Picture 11" descr="C:\Users\Máma\AppData\Local\Microsoft\Windows\Temporary Internet Files\Content.IE5\9ZK88JJC\MP90039989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75856" y="2492896"/>
            <a:ext cx="1945007" cy="1296144"/>
          </a:xfrm>
          <a:prstGeom prst="rect">
            <a:avLst/>
          </a:prstGeom>
          <a:noFill/>
        </p:spPr>
      </p:pic>
      <p:pic>
        <p:nvPicPr>
          <p:cNvPr id="12300" name="Picture 12" descr="C:\Users\Máma\AppData\Local\Microsoft\Windows\Temporary Internet Files\Content.IE5\QVIECLV3\MP90042219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067944" y="3933056"/>
            <a:ext cx="2197384" cy="1464350"/>
          </a:xfrm>
          <a:prstGeom prst="rect">
            <a:avLst/>
          </a:prstGeom>
          <a:noFill/>
        </p:spPr>
      </p:pic>
      <p:pic>
        <p:nvPicPr>
          <p:cNvPr id="12305" name="Picture 17" descr="C:\Users\Máma\AppData\Local\Microsoft\Windows\Temporary Internet Files\Content.IE5\YYTG34I3\MP90039991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84168" y="1916833"/>
            <a:ext cx="2160240" cy="1439574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827584" y="5949280"/>
            <a:ext cx="56925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>
                <a:solidFill>
                  <a:schemeClr val="bg1"/>
                </a:solidFill>
              </a:rPr>
              <a:t>Рано утром, до обеда, после обеда, вечером, ночью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372200" y="4149080"/>
            <a:ext cx="255596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 smtClean="0"/>
              <a:t>- </a:t>
            </a:r>
            <a:r>
              <a:rPr lang="ru-RU" dirty="0" smtClean="0">
                <a:solidFill>
                  <a:schemeClr val="bg1"/>
                </a:solidFill>
              </a:rPr>
              <a:t>просыпаться</a:t>
            </a:r>
          </a:p>
          <a:p>
            <a:r>
              <a:rPr lang="ru-RU" dirty="0" smtClean="0">
                <a:solidFill>
                  <a:schemeClr val="bg1"/>
                </a:solidFill>
              </a:rPr>
              <a:t>- заниматься</a:t>
            </a:r>
          </a:p>
          <a:p>
            <a:r>
              <a:rPr lang="ru-RU" dirty="0" smtClean="0">
                <a:solidFill>
                  <a:schemeClr val="bg1"/>
                </a:solidFill>
              </a:rPr>
              <a:t>- ложиться спать</a:t>
            </a:r>
          </a:p>
          <a:p>
            <a:r>
              <a:rPr lang="ru-RU" dirty="0" smtClean="0">
                <a:solidFill>
                  <a:schemeClr val="bg1"/>
                </a:solidFill>
              </a:rPr>
              <a:t>- встречаться с     друзьями</a:t>
            </a:r>
            <a:endParaRPr lang="ru-RU" dirty="0">
              <a:solidFill>
                <a:schemeClr val="bg1"/>
              </a:solidFill>
            </a:endParaRPr>
          </a:p>
          <a:p>
            <a:r>
              <a:rPr lang="ru-RU" dirty="0" smtClean="0">
                <a:solidFill>
                  <a:schemeClr val="bg1"/>
                </a:solidFill>
              </a:rPr>
              <a:t>- слушать музыку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124744"/>
            <a:ext cx="1483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Мы играем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1916832"/>
            <a:ext cx="5766322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Что ты делаешь рано утром? (2 очка)</a:t>
            </a:r>
          </a:p>
          <a:p>
            <a:r>
              <a:rPr lang="ru-RU" dirty="0" smtClean="0"/>
              <a:t>Что ты делаешь в школе?  (1 очко)</a:t>
            </a:r>
          </a:p>
          <a:p>
            <a:r>
              <a:rPr lang="ru-RU" dirty="0" smtClean="0"/>
              <a:t>Что ты завтракаешь? </a:t>
            </a:r>
            <a:r>
              <a:rPr lang="ru-RU" dirty="0"/>
              <a:t> </a:t>
            </a:r>
            <a:r>
              <a:rPr lang="ru-RU" dirty="0" smtClean="0"/>
              <a:t>(2очка)</a:t>
            </a:r>
          </a:p>
          <a:p>
            <a:r>
              <a:rPr lang="ru-RU" dirty="0"/>
              <a:t> </a:t>
            </a:r>
            <a:r>
              <a:rPr lang="ru-RU" dirty="0" smtClean="0"/>
              <a:t>Где ты обедаешь?  (1 очко)</a:t>
            </a:r>
          </a:p>
          <a:p>
            <a:r>
              <a:rPr lang="ru-RU" dirty="0" smtClean="0"/>
              <a:t>Когда начинаются </a:t>
            </a:r>
            <a:r>
              <a:rPr lang="ru-RU" dirty="0"/>
              <a:t>занятия</a:t>
            </a:r>
            <a:r>
              <a:rPr lang="ru-RU" dirty="0" smtClean="0"/>
              <a:t>? (2 очка)</a:t>
            </a:r>
          </a:p>
          <a:p>
            <a:r>
              <a:rPr lang="ru-RU" dirty="0" smtClean="0"/>
              <a:t>3 вещи, которые ты не делаешь в школе. (3 очка)</a:t>
            </a:r>
          </a:p>
          <a:p>
            <a:r>
              <a:rPr lang="ru-RU" dirty="0" smtClean="0"/>
              <a:t>Когда ты возвращаешься из школы домой? (1 очко)</a:t>
            </a:r>
          </a:p>
          <a:p>
            <a:r>
              <a:rPr lang="ru-RU" dirty="0" smtClean="0"/>
              <a:t>3 вещи, которые ты делаешь после обеда. (3 очка)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052736"/>
            <a:ext cx="26516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Ответьте на вопросы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2060848"/>
            <a:ext cx="697498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ru-RU" dirty="0" smtClean="0"/>
              <a:t>Когда ты просыпаешься в рабочие и когда в выходные дни?</a:t>
            </a:r>
          </a:p>
          <a:p>
            <a:pPr marL="342900" indent="-342900">
              <a:buAutoNum type="arabicPeriod"/>
            </a:pPr>
            <a:r>
              <a:rPr lang="ru-RU" dirty="0"/>
              <a:t> </a:t>
            </a:r>
            <a:r>
              <a:rPr lang="ru-RU" dirty="0" smtClean="0"/>
              <a:t>Что ты не делаешь в выходные дни?</a:t>
            </a:r>
          </a:p>
          <a:p>
            <a:pPr marL="342900" indent="-342900">
              <a:buAutoNum type="arabicPeriod"/>
            </a:pPr>
            <a:r>
              <a:rPr lang="ru-RU" dirty="0"/>
              <a:t> </a:t>
            </a:r>
            <a:r>
              <a:rPr lang="ru-RU" dirty="0" smtClean="0"/>
              <a:t>Когда ты встречаешься с друзьями?</a:t>
            </a:r>
          </a:p>
          <a:p>
            <a:pPr marL="342900" indent="-342900">
              <a:buAutoNum type="arabicPeriod"/>
            </a:pPr>
            <a:r>
              <a:rPr lang="ru-RU" dirty="0"/>
              <a:t> </a:t>
            </a:r>
            <a:r>
              <a:rPr lang="ru-RU" dirty="0" smtClean="0"/>
              <a:t>Когда начинаются и кончаются занятия?</a:t>
            </a:r>
          </a:p>
          <a:p>
            <a:pPr marL="342900" indent="-342900">
              <a:buAutoNum type="arabicPeriod"/>
            </a:pPr>
            <a:r>
              <a:rPr lang="ru-RU" dirty="0"/>
              <a:t> </a:t>
            </a:r>
            <a:r>
              <a:rPr lang="ru-RU" dirty="0" smtClean="0"/>
              <a:t>Когда ложишься спать в выходные дни?</a:t>
            </a:r>
          </a:p>
          <a:p>
            <a:pPr marL="342900" indent="-342900">
              <a:buAutoNum type="arabicPeriod"/>
            </a:pPr>
            <a:r>
              <a:rPr lang="ru-RU" dirty="0"/>
              <a:t> </a:t>
            </a:r>
            <a:r>
              <a:rPr lang="ru-RU" dirty="0" smtClean="0"/>
              <a:t>Сколько часов ты сидишь за компьютером?</a:t>
            </a:r>
          </a:p>
          <a:p>
            <a:pPr marL="342900" indent="-342900">
              <a:buAutoNum type="arabicPeriod"/>
            </a:pPr>
            <a:r>
              <a:rPr lang="ru-RU" dirty="0"/>
              <a:t> </a:t>
            </a:r>
            <a:r>
              <a:rPr lang="ru-RU" dirty="0" smtClean="0"/>
              <a:t>Когда гуляешь с собакой?</a:t>
            </a:r>
          </a:p>
          <a:p>
            <a:pPr marL="342900" indent="-342900">
              <a:buAutoNum type="arabicPeriod"/>
            </a:pPr>
            <a:r>
              <a:rPr lang="ru-RU" dirty="0"/>
              <a:t> </a:t>
            </a:r>
            <a:r>
              <a:rPr lang="ru-RU" dirty="0" smtClean="0"/>
              <a:t>Когда и где ты делаешь уроки?</a:t>
            </a:r>
          </a:p>
          <a:p>
            <a:pPr marL="342900" indent="-342900">
              <a:buAutoNum type="arabicPeriod"/>
            </a:pPr>
            <a:r>
              <a:rPr lang="ru-RU" dirty="0"/>
              <a:t> </a:t>
            </a:r>
            <a:r>
              <a:rPr lang="ru-RU" dirty="0" smtClean="0"/>
              <a:t>Что ты любишь и что не любишь делать?</a:t>
            </a:r>
          </a:p>
          <a:p>
            <a:pPr marL="342900" indent="-342900">
              <a:buAutoNum type="arabicPeriod"/>
            </a:pPr>
            <a:r>
              <a:rPr lang="ru-RU" dirty="0"/>
              <a:t> </a:t>
            </a:r>
            <a:r>
              <a:rPr lang="ru-RU" dirty="0" smtClean="0"/>
              <a:t>Когда принимаешь душ?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836712"/>
            <a:ext cx="346120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РЕЖИМ    ДНЯ </a:t>
            </a:r>
          </a:p>
          <a:p>
            <a:endParaRPr lang="ru-RU" b="1" dirty="0" smtClean="0"/>
          </a:p>
          <a:p>
            <a:r>
              <a:rPr lang="ru-RU" dirty="0" smtClean="0"/>
              <a:t>Как  проходит твой день?</a:t>
            </a:r>
          </a:p>
          <a:p>
            <a:r>
              <a:rPr lang="ru-RU" dirty="0" smtClean="0"/>
              <a:t>Напиши номера к картинкам.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2564904"/>
            <a:ext cx="3352200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ru-RU" dirty="0" smtClean="0"/>
              <a:t>Просыпаться</a:t>
            </a:r>
          </a:p>
          <a:p>
            <a:pPr marL="342900" indent="-342900">
              <a:buAutoNum type="arabicPeriod"/>
            </a:pPr>
            <a:r>
              <a:rPr lang="ru-RU" dirty="0" smtClean="0"/>
              <a:t>Завтракать</a:t>
            </a:r>
          </a:p>
          <a:p>
            <a:pPr marL="342900" indent="-342900">
              <a:buAutoNum type="arabicPeriod"/>
            </a:pPr>
            <a:r>
              <a:rPr lang="ru-RU" dirty="0" smtClean="0"/>
              <a:t>Ехать в школу на автобусе</a:t>
            </a:r>
          </a:p>
          <a:p>
            <a:pPr marL="342900" indent="-342900">
              <a:buAutoNum type="arabicPeriod"/>
            </a:pPr>
            <a:r>
              <a:rPr lang="ru-RU" dirty="0" smtClean="0"/>
              <a:t>Заниматься в школе</a:t>
            </a:r>
          </a:p>
          <a:p>
            <a:pPr marL="342900" indent="-342900">
              <a:buAutoNum type="arabicPeriod"/>
            </a:pPr>
            <a:r>
              <a:rPr lang="ru-RU" dirty="0" smtClean="0"/>
              <a:t>Обедать</a:t>
            </a:r>
          </a:p>
          <a:p>
            <a:pPr marL="342900" indent="-342900">
              <a:buAutoNum type="arabicPeriod"/>
            </a:pPr>
            <a:r>
              <a:rPr lang="ru-RU" dirty="0" smtClean="0"/>
              <a:t>Идти домой пешком</a:t>
            </a:r>
          </a:p>
          <a:p>
            <a:pPr marL="342900" indent="-342900">
              <a:buAutoNum type="arabicPeriod"/>
            </a:pPr>
            <a:r>
              <a:rPr lang="ru-RU" dirty="0" smtClean="0"/>
              <a:t>Сидеть за компьютером </a:t>
            </a:r>
          </a:p>
          <a:p>
            <a:pPr marL="342900" indent="-342900">
              <a:buAutoNum type="arabicPeriod"/>
            </a:pPr>
            <a:r>
              <a:rPr lang="ru-RU" dirty="0" smtClean="0"/>
              <a:t>Ужинать</a:t>
            </a:r>
          </a:p>
          <a:p>
            <a:pPr marL="342900" indent="-342900">
              <a:buAutoNum type="arabicPeriod"/>
            </a:pPr>
            <a:r>
              <a:rPr lang="ru-RU" dirty="0" smtClean="0"/>
              <a:t>Смотреть телевизор</a:t>
            </a:r>
          </a:p>
          <a:p>
            <a:pPr marL="342900" indent="-342900">
              <a:buAutoNum type="arabicPeriod"/>
            </a:pPr>
            <a:r>
              <a:rPr lang="ru-RU" dirty="0" smtClean="0"/>
              <a:t>Идти на тренировку</a:t>
            </a:r>
          </a:p>
          <a:p>
            <a:pPr marL="342900" indent="-342900">
              <a:buAutoNum type="arabicPeriod"/>
            </a:pPr>
            <a:r>
              <a:rPr lang="ru-RU" dirty="0" smtClean="0"/>
              <a:t>Ложиться спать</a:t>
            </a:r>
          </a:p>
          <a:p>
            <a:pPr marL="342900" indent="-342900"/>
            <a:endParaRPr lang="ru-RU" dirty="0" smtClean="0"/>
          </a:p>
          <a:p>
            <a:pPr marL="342900" indent="-342900">
              <a:buAutoNum type="arabicPeriod"/>
            </a:pPr>
            <a:endParaRPr lang="cs-CZ" dirty="0"/>
          </a:p>
        </p:txBody>
      </p:sp>
      <p:pic>
        <p:nvPicPr>
          <p:cNvPr id="11267" name="Picture 3" descr="C:\Users\Máma\AppData\Local\Microsoft\Windows\Temporary Internet Files\Content.IE5\TYRUX2HI\MP90040890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0557" y="518196"/>
            <a:ext cx="1181862" cy="791294"/>
          </a:xfrm>
          <a:prstGeom prst="rect">
            <a:avLst/>
          </a:prstGeom>
          <a:noFill/>
        </p:spPr>
      </p:pic>
      <p:pic>
        <p:nvPicPr>
          <p:cNvPr id="11268" name="Picture 4" descr="C:\Users\Máma\AppData\Local\Microsoft\Windows\Temporary Internet Files\Content.IE5\9ZK88JJC\MP90043168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52320" y="1556792"/>
            <a:ext cx="1296144" cy="1296144"/>
          </a:xfrm>
          <a:prstGeom prst="rect">
            <a:avLst/>
          </a:prstGeom>
          <a:noFill/>
        </p:spPr>
      </p:pic>
      <p:pic>
        <p:nvPicPr>
          <p:cNvPr id="11269" name="Picture 5" descr="C:\Users\Máma\AppData\Local\Microsoft\Windows\Temporary Internet Files\Content.IE5\TYRUX2HI\MC90019773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4365104"/>
            <a:ext cx="1800200" cy="863386"/>
          </a:xfrm>
          <a:prstGeom prst="rect">
            <a:avLst/>
          </a:prstGeom>
          <a:noFill/>
        </p:spPr>
      </p:pic>
      <p:pic>
        <p:nvPicPr>
          <p:cNvPr id="11271" name="Picture 7" descr="C:\Users\Máma\AppData\Local\Microsoft\Windows\Temporary Internet Files\Content.IE5\TYRUX2HI\MP90042279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76256" y="5406492"/>
            <a:ext cx="1451508" cy="1451508"/>
          </a:xfrm>
          <a:prstGeom prst="rect">
            <a:avLst/>
          </a:prstGeom>
          <a:noFill/>
        </p:spPr>
      </p:pic>
      <p:pic>
        <p:nvPicPr>
          <p:cNvPr id="11272" name="Picture 8" descr="C:\Users\Máma\AppData\Local\Microsoft\Windows\Temporary Internet Files\Content.IE5\YYTG34I3\MP900175411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72000" y="1628800"/>
            <a:ext cx="1645719" cy="1105718"/>
          </a:xfrm>
          <a:prstGeom prst="rect">
            <a:avLst/>
          </a:prstGeom>
          <a:noFill/>
        </p:spPr>
      </p:pic>
      <p:pic>
        <p:nvPicPr>
          <p:cNvPr id="11277" name="Picture 13" descr="C:\Users\Máma\AppData\Local\Microsoft\Windows\Temporary Internet Files\Content.IE5\TYRUX2HI\MC90028562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572000" y="5301208"/>
            <a:ext cx="1825625" cy="1320800"/>
          </a:xfrm>
          <a:prstGeom prst="rect">
            <a:avLst/>
          </a:prstGeom>
          <a:noFill/>
        </p:spPr>
      </p:pic>
      <p:pic>
        <p:nvPicPr>
          <p:cNvPr id="11278" name="Picture 14" descr="C:\Users\Máma\AppData\Local\Microsoft\Windows\Temporary Internet Files\Content.IE5\YYTG34I3\MP900427613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524328" y="332656"/>
            <a:ext cx="1124744" cy="1124744"/>
          </a:xfrm>
          <a:prstGeom prst="rect">
            <a:avLst/>
          </a:prstGeom>
          <a:noFill/>
        </p:spPr>
      </p:pic>
      <p:pic>
        <p:nvPicPr>
          <p:cNvPr id="11279" name="Picture 15" descr="C:\Users\Máma\AppData\Local\Microsoft\Windows\Temporary Internet Files\Content.IE5\YYTG34I3\MC900048652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092280" y="3068960"/>
            <a:ext cx="821829" cy="846642"/>
          </a:xfrm>
          <a:prstGeom prst="rect">
            <a:avLst/>
          </a:prstGeom>
          <a:noFill/>
        </p:spPr>
      </p:pic>
      <p:pic>
        <p:nvPicPr>
          <p:cNvPr id="11283" name="Picture 19" descr="C:\Users\Máma\AppData\Local\Microsoft\Windows\Temporary Internet Files\Content.IE5\QVIECLV3\MP900399981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076056" y="3068960"/>
            <a:ext cx="1321658" cy="1119004"/>
          </a:xfrm>
          <a:prstGeom prst="rect">
            <a:avLst/>
          </a:prstGeom>
          <a:noFill/>
        </p:spPr>
      </p:pic>
      <p:pic>
        <p:nvPicPr>
          <p:cNvPr id="11286" name="Picture 22" descr="C:\Users\Máma\AppData\Local\Microsoft\Windows\Temporary Internet Files\Content.IE5\YYTG34I3\MC900440526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411913" y="1219200"/>
            <a:ext cx="762000" cy="1828800"/>
          </a:xfrm>
          <a:prstGeom prst="rect">
            <a:avLst/>
          </a:prstGeom>
          <a:noFill/>
        </p:spPr>
      </p:pic>
      <p:pic>
        <p:nvPicPr>
          <p:cNvPr id="11288" name="Picture 24" descr="C:\Users\Máma\AppData\Local\Microsoft\Windows\Temporary Internet Files\Content.IE5\YYTG34I3\MP900399895[1]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524328" y="4221088"/>
            <a:ext cx="1296671" cy="864096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6228184" y="476672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11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748464" y="33265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5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211960" y="234888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2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572000" y="371703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7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516216" y="314096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10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532440" y="299695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1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948264" y="407707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9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499992" y="530120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3</a:t>
            </a:r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067944" y="645333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8</a:t>
            </a:r>
            <a:endParaRPr lang="cs-CZ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8460432" y="609329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6</a:t>
            </a:r>
            <a:endParaRPr lang="cs-CZ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8460432" y="522920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4</a:t>
            </a:r>
            <a:endParaRPr lang="cs-CZ" b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331640" y="1124744"/>
            <a:ext cx="349326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РЕЖИМ   ДНЯ</a:t>
            </a:r>
          </a:p>
          <a:p>
            <a:endParaRPr lang="ru-RU" dirty="0" smtClean="0"/>
          </a:p>
          <a:p>
            <a:r>
              <a:rPr lang="ru-RU" dirty="0" smtClean="0"/>
              <a:t>Скажи когда и что ты делаешь</a:t>
            </a:r>
            <a:endParaRPr lang="ru-RU" dirty="0"/>
          </a:p>
        </p:txBody>
      </p:sp>
      <p:pic>
        <p:nvPicPr>
          <p:cNvPr id="12295" name="Picture 7" descr="C:\Users\Máma\AppData\Local\Microsoft\Windows\Temporary Internet Files\Content.IE5\QVIECLV3\MP90043168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7" y="2683695"/>
            <a:ext cx="1440160" cy="1440160"/>
          </a:xfrm>
          <a:prstGeom prst="rect">
            <a:avLst/>
          </a:prstGeom>
          <a:noFill/>
        </p:spPr>
      </p:pic>
      <p:pic>
        <p:nvPicPr>
          <p:cNvPr id="12298" name="Picture 10" descr="C:\Users\Máma\AppData\Local\Microsoft\Windows\Temporary Internet Files\Content.IE5\9ZK88JJC\MP90042219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23728" y="4005064"/>
            <a:ext cx="1296144" cy="1296144"/>
          </a:xfrm>
          <a:prstGeom prst="rect">
            <a:avLst/>
          </a:prstGeom>
          <a:noFill/>
        </p:spPr>
      </p:pic>
      <p:pic>
        <p:nvPicPr>
          <p:cNvPr id="12299" name="Picture 11" descr="C:\Users\Máma\AppData\Local\Microsoft\Windows\Temporary Internet Files\Content.IE5\9ZK88JJC\MP90039989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75856" y="2492896"/>
            <a:ext cx="1945007" cy="1296144"/>
          </a:xfrm>
          <a:prstGeom prst="rect">
            <a:avLst/>
          </a:prstGeom>
          <a:noFill/>
        </p:spPr>
      </p:pic>
      <p:pic>
        <p:nvPicPr>
          <p:cNvPr id="12300" name="Picture 12" descr="C:\Users\Máma\AppData\Local\Microsoft\Windows\Temporary Internet Files\Content.IE5\QVIECLV3\MP90042219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067944" y="3933056"/>
            <a:ext cx="2197384" cy="1464350"/>
          </a:xfrm>
          <a:prstGeom prst="rect">
            <a:avLst/>
          </a:prstGeom>
          <a:noFill/>
        </p:spPr>
      </p:pic>
      <p:pic>
        <p:nvPicPr>
          <p:cNvPr id="12305" name="Picture 17" descr="C:\Users\Máma\AppData\Local\Microsoft\Windows\Temporary Internet Files\Content.IE5\YYTG34I3\MP90039991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84168" y="1916833"/>
            <a:ext cx="2160240" cy="1439574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827584" y="5661248"/>
            <a:ext cx="76610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400" dirty="0" smtClean="0"/>
              <a:t>Рано утром я просыпаюсь. До обеда я занимаюсь. После обеда я встречаюсь с друзьями. </a:t>
            </a:r>
          </a:p>
          <a:p>
            <a:r>
              <a:rPr lang="ru-RU" sz="1400" dirty="0" smtClean="0"/>
              <a:t>Вечером я слушаю музыку. </a:t>
            </a:r>
            <a:r>
              <a:rPr lang="ru-RU" sz="1400"/>
              <a:t>Ночью </a:t>
            </a:r>
            <a:r>
              <a:rPr lang="ru-RU" sz="1400" dirty="0" smtClean="0"/>
              <a:t>я сплю.  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26064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 smtClean="0"/>
              <a:t>Мы играем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908720"/>
            <a:ext cx="619268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 smtClean="0"/>
              <a:t>Что ты делаешь рано утром? (2 очка)</a:t>
            </a:r>
          </a:p>
          <a:p>
            <a:r>
              <a:rPr lang="ru-RU" dirty="0">
                <a:solidFill>
                  <a:srgbClr val="FF0000"/>
                </a:solidFill>
              </a:rPr>
              <a:t> </a:t>
            </a:r>
            <a:r>
              <a:rPr lang="ru-RU" dirty="0" smtClean="0">
                <a:solidFill>
                  <a:srgbClr val="FF0000"/>
                </a:solidFill>
              </a:rPr>
              <a:t>Я просыпаюсь.</a:t>
            </a:r>
          </a:p>
          <a:p>
            <a:r>
              <a:rPr lang="ru-RU" dirty="0" smtClean="0"/>
              <a:t>Что ты делаешь в школе?  (1 очко)</a:t>
            </a:r>
          </a:p>
          <a:p>
            <a:r>
              <a:rPr lang="ru-RU" dirty="0" smtClean="0">
                <a:solidFill>
                  <a:srgbClr val="FF0000"/>
                </a:solidFill>
              </a:rPr>
              <a:t>Я здесь занимаюсь.</a:t>
            </a:r>
          </a:p>
          <a:p>
            <a:r>
              <a:rPr lang="ru-RU" dirty="0" smtClean="0"/>
              <a:t>Что ты завтракаешь? </a:t>
            </a:r>
            <a:r>
              <a:rPr lang="ru-RU" dirty="0"/>
              <a:t> </a:t>
            </a:r>
            <a:r>
              <a:rPr lang="ru-RU" dirty="0" smtClean="0"/>
              <a:t>(2очка)</a:t>
            </a:r>
          </a:p>
          <a:p>
            <a:r>
              <a:rPr lang="ru-RU" dirty="0" smtClean="0">
                <a:solidFill>
                  <a:srgbClr val="FF0000"/>
                </a:solidFill>
              </a:rPr>
              <a:t>Булочку, сыр и чай.</a:t>
            </a:r>
          </a:p>
          <a:p>
            <a:r>
              <a:rPr lang="ru-RU" dirty="0"/>
              <a:t> </a:t>
            </a:r>
            <a:r>
              <a:rPr lang="ru-RU" dirty="0" smtClean="0"/>
              <a:t>Где ты обедаешь?  (1 очко)</a:t>
            </a:r>
          </a:p>
          <a:p>
            <a:r>
              <a:rPr lang="ru-RU" dirty="0" smtClean="0">
                <a:solidFill>
                  <a:srgbClr val="FF0000"/>
                </a:solidFill>
              </a:rPr>
              <a:t>Дома я обедаю. В школьной столовой.</a:t>
            </a:r>
          </a:p>
          <a:p>
            <a:r>
              <a:rPr lang="ru-RU" dirty="0" smtClean="0"/>
              <a:t>Когда начинаются </a:t>
            </a:r>
            <a:r>
              <a:rPr lang="ru-RU" dirty="0"/>
              <a:t>занятия</a:t>
            </a:r>
            <a:r>
              <a:rPr lang="ru-RU" dirty="0" smtClean="0"/>
              <a:t>? (2 очка)</a:t>
            </a:r>
          </a:p>
          <a:p>
            <a:r>
              <a:rPr lang="ru-RU" dirty="0" smtClean="0">
                <a:solidFill>
                  <a:srgbClr val="FF0000"/>
                </a:solidFill>
              </a:rPr>
              <a:t>В 15 минут девятого.</a:t>
            </a:r>
          </a:p>
          <a:p>
            <a:r>
              <a:rPr lang="ru-RU" dirty="0" smtClean="0"/>
              <a:t>3 вещи, которые ты не делаешь в школе. (3 очка)</a:t>
            </a:r>
          </a:p>
          <a:p>
            <a:r>
              <a:rPr lang="ru-RU" dirty="0" smtClean="0">
                <a:solidFill>
                  <a:srgbClr val="FF0000"/>
                </a:solidFill>
              </a:rPr>
              <a:t>Не сплю, не курю, не болтаю на уроке.....</a:t>
            </a:r>
          </a:p>
          <a:p>
            <a:r>
              <a:rPr lang="ru-RU" dirty="0" smtClean="0"/>
              <a:t>Когда ты возвращаешься из школы домой? (1 очко)</a:t>
            </a:r>
          </a:p>
          <a:p>
            <a:r>
              <a:rPr lang="ru-RU" dirty="0" smtClean="0">
                <a:solidFill>
                  <a:srgbClr val="FF0000"/>
                </a:solidFill>
              </a:rPr>
              <a:t>В два часа, в половине третьего......</a:t>
            </a:r>
          </a:p>
          <a:p>
            <a:r>
              <a:rPr lang="ru-RU" dirty="0" smtClean="0"/>
              <a:t>3 вещи, которые ты делаешь после обеда. (3 очка) </a:t>
            </a:r>
          </a:p>
          <a:p>
            <a:r>
              <a:rPr lang="ru-RU" dirty="0" smtClean="0">
                <a:solidFill>
                  <a:srgbClr val="FF0000"/>
                </a:solidFill>
              </a:rPr>
              <a:t>Звоню друзьям, занимаюсь спортом, отдыхаю......</a:t>
            </a:r>
            <a:r>
              <a:rPr lang="ru-RU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Obdélník 1"/>
          <p:cNvSpPr>
            <a:spLocks noChangeArrowheads="1"/>
          </p:cNvSpPr>
          <p:nvPr/>
        </p:nvSpPr>
        <p:spPr bwMode="auto">
          <a:xfrm>
            <a:off x="611188" y="333375"/>
            <a:ext cx="82089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 b="1">
                <a:latin typeface="Calibri" pitchFamily="34" charset="0"/>
              </a:rPr>
              <a:t>CITACE</a:t>
            </a:r>
          </a:p>
        </p:txBody>
      </p:sp>
      <p:sp>
        <p:nvSpPr>
          <p:cNvPr id="5123" name="Obdélník 2"/>
          <p:cNvSpPr>
            <a:spLocks noChangeArrowheads="1"/>
          </p:cNvSpPr>
          <p:nvPr/>
        </p:nvSpPr>
        <p:spPr bwMode="auto">
          <a:xfrm>
            <a:off x="611188" y="1011238"/>
            <a:ext cx="79216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dirty="0" smtClean="0">
                <a:latin typeface="Calibri" pitchFamily="34" charset="0"/>
              </a:rPr>
              <a:t>Při tvorbě tohoto materiálu bylo čerpáno z materiálů Microsoft </a:t>
            </a:r>
            <a:r>
              <a:rPr lang="cs-CZ" sz="1400" smtClean="0">
                <a:latin typeface="Calibri" pitchFamily="34" charset="0"/>
              </a:rPr>
              <a:t>PowerPoint  Klipart</a:t>
            </a:r>
            <a:r>
              <a:rPr lang="cs-CZ" sz="1400" dirty="0" smtClean="0">
                <a:latin typeface="Calibri" pitchFamily="34" charset="0"/>
              </a:rPr>
              <a:t>. </a:t>
            </a:r>
            <a:endParaRPr lang="cs-CZ" sz="1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 2003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 2003</Template>
  <TotalTime>148</TotalTime>
  <Words>665</Words>
  <Application>Microsoft Office PowerPoint</Application>
  <PresentationFormat>Předvádění na obrazovce (4:3)</PresentationFormat>
  <Paragraphs>126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ŠABLONA DUM 2003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Máma</dc:creator>
  <cp:lastModifiedBy>Dana</cp:lastModifiedBy>
  <cp:revision>24</cp:revision>
  <dcterms:created xsi:type="dcterms:W3CDTF">2013-03-12T19:35:22Z</dcterms:created>
  <dcterms:modified xsi:type="dcterms:W3CDTF">2013-05-15T18:14:27Z</dcterms:modified>
</cp:coreProperties>
</file>