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7" r:id="rId8"/>
    <p:sldId id="268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Obrazový</a:t>
            </a:r>
            <a:r>
              <a:rPr lang="cs-CZ" baseline="0" dirty="0" smtClean="0"/>
              <a:t> materiál je čerpán z  klipartu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Obrazový materiál je</a:t>
            </a:r>
            <a:r>
              <a:rPr lang="cs-CZ" baseline="0" dirty="0" smtClean="0"/>
              <a:t> čerpán z klipartu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7839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10" Type="http://schemas.openxmlformats.org/officeDocument/2006/relationships/image" Target="../media/image23.wmf"/><Relationship Id="rId4" Type="http://schemas.openxmlformats.org/officeDocument/2006/relationships/image" Target="../media/image18.wmf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Miroslava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Cenková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VY_32_INOVACE_07C_08_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VOLNÝ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ČAS</a:t>
                      </a:r>
                      <a:r>
                        <a:rPr lang="ru-RU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ROZVOJ ÚSTNÍHO PROJEVU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 12. 3. 2013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147248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Tento materiál je určen pro žáky druhého ročníku čtyřletého gymnázia. Rozsahem pokryje přibližně jednu vyučovací hodinu. Materiál obsahuje výklad nové slovní zásoby k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tematu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VOLNÝ ČAS, cvičení na procvičení včetně řešení, kde si žáci osvojí a automatizují novou slovní zásobu a větné konstrukce.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Cíl – žáci si osvojí novou slovní zásobu, používají ji ve větách , opakují si časování sloves.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Žáci řeší cvičení na tabuli a digitálním perem nebo fixem dopisují řešení.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Źáky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můžeme rozdělit do skupin nebo mohou pracovat samostatně.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Materiál je určen  k interaktivní výuce.  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539552" y="2564904"/>
            <a:ext cx="2592288" cy="2952328"/>
          </a:xfrm>
          <a:prstGeom prst="roundRect">
            <a:avLst>
              <a:gd name="adj" fmla="val 6036"/>
            </a:avLst>
          </a:prstGeom>
          <a:solidFill>
            <a:schemeClr val="tx2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764705"/>
            <a:ext cx="396044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СВОБОДНОЕ   ВРЕМЯ</a:t>
            </a:r>
          </a:p>
          <a:p>
            <a:endParaRPr lang="ru-RU" b="1" dirty="0" smtClean="0"/>
          </a:p>
          <a:p>
            <a:pPr>
              <a:buFont typeface="Wingdings" pitchFamily="2" charset="2"/>
              <a:buChar char="v"/>
            </a:pPr>
            <a:r>
              <a:rPr lang="ru-RU" sz="1400" dirty="0" smtClean="0"/>
              <a:t>Чем я занимаюсь в своё свободное время?</a:t>
            </a:r>
          </a:p>
          <a:p>
            <a:pPr>
              <a:buFont typeface="Wingdings" pitchFamily="2" charset="2"/>
              <a:buChar char="v"/>
            </a:pPr>
            <a:r>
              <a:rPr lang="ru-RU" sz="1400" dirty="0" smtClean="0"/>
              <a:t>Напиши номера к картинк</a:t>
            </a:r>
            <a:r>
              <a:rPr lang="cs-CZ" sz="1400" dirty="0" smtClean="0"/>
              <a:t>e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ru-RU" sz="1400" dirty="0" smtClean="0"/>
          </a:p>
          <a:p>
            <a:endParaRPr lang="ru-RU" sz="1400" dirty="0" smtClean="0"/>
          </a:p>
          <a:p>
            <a:pPr marL="342900" indent="-342900"/>
            <a:r>
              <a:rPr lang="cs-CZ" sz="1400" dirty="0" smtClean="0">
                <a:latin typeface="Arial Rounded MT Bold" pitchFamily="34" charset="0"/>
              </a:rPr>
              <a:t>1.   </a:t>
            </a:r>
            <a:r>
              <a:rPr lang="ru-RU" sz="1400" dirty="0" smtClean="0">
                <a:latin typeface="Arial Rounded MT Bold" pitchFamily="34" charset="0"/>
              </a:rPr>
              <a:t>Читать книги</a:t>
            </a:r>
          </a:p>
          <a:p>
            <a:pPr marL="342900" indent="-342900"/>
            <a:r>
              <a:rPr lang="cs-CZ" sz="1400" dirty="0" smtClean="0">
                <a:latin typeface="Arial Rounded MT Bold" pitchFamily="34" charset="0"/>
              </a:rPr>
              <a:t> 2.   </a:t>
            </a:r>
            <a:r>
              <a:rPr lang="ru-RU" sz="1400" dirty="0" smtClean="0">
                <a:latin typeface="Arial Rounded MT Bold" pitchFamily="34" charset="0"/>
              </a:rPr>
              <a:t>Играть в теннис</a:t>
            </a:r>
          </a:p>
          <a:p>
            <a:r>
              <a:rPr lang="cs-CZ" sz="1400" dirty="0" smtClean="0">
                <a:latin typeface="Arial Rounded MT Bold" pitchFamily="34" charset="0"/>
              </a:rPr>
              <a:t> 3.   </a:t>
            </a:r>
            <a:r>
              <a:rPr lang="ru-RU" sz="1400" dirty="0" smtClean="0">
                <a:latin typeface="Arial Rounded MT Bold" pitchFamily="34" charset="0"/>
              </a:rPr>
              <a:t>Ходить в походы</a:t>
            </a:r>
            <a:r>
              <a:rPr lang="cs-CZ" sz="1400" dirty="0" smtClean="0">
                <a:latin typeface="Arial Rounded MT Bold" pitchFamily="34" charset="0"/>
              </a:rPr>
              <a:t>. </a:t>
            </a:r>
          </a:p>
          <a:p>
            <a:r>
              <a:rPr lang="cs-CZ" sz="1400" dirty="0" smtClean="0">
                <a:latin typeface="Arial Rounded MT Bold" pitchFamily="34" charset="0"/>
              </a:rPr>
              <a:t> 4.</a:t>
            </a:r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  </a:t>
            </a:r>
            <a:r>
              <a:rPr lang="ru-RU" sz="1400" dirty="0" smtClean="0">
                <a:latin typeface="Arial Rounded MT Bold" pitchFamily="34" charset="0"/>
              </a:rPr>
              <a:t>Играть на гитаре</a:t>
            </a:r>
          </a:p>
          <a:p>
            <a:r>
              <a:rPr lang="cs-CZ" sz="1400" dirty="0" smtClean="0">
                <a:latin typeface="Arial Rounded MT Bold" pitchFamily="34" charset="0"/>
              </a:rPr>
              <a:t> 5.   </a:t>
            </a:r>
            <a:r>
              <a:rPr lang="ru-RU" sz="1400" dirty="0" smtClean="0">
                <a:latin typeface="Arial Rounded MT Bold" pitchFamily="34" charset="0"/>
              </a:rPr>
              <a:t>Сидеть за компьютером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6.   B</a:t>
            </a:r>
            <a:r>
              <a:rPr lang="ru-RU" sz="1400" dirty="0" smtClean="0">
                <a:latin typeface="Arial Rounded MT Bold" pitchFamily="34" charset="0"/>
              </a:rPr>
              <a:t>стречаться с дузьями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7.   </a:t>
            </a:r>
            <a:r>
              <a:rPr lang="ru-RU" sz="1400" dirty="0" smtClean="0">
                <a:latin typeface="Arial Rounded MT Bold" pitchFamily="34" charset="0"/>
              </a:rPr>
              <a:t>Слушать музыку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8.   </a:t>
            </a:r>
            <a:r>
              <a:rPr lang="ru-RU" sz="1400" dirty="0" smtClean="0">
                <a:latin typeface="Arial Rounded MT Bold" pitchFamily="34" charset="0"/>
              </a:rPr>
              <a:t>Кататься на роликая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9.   </a:t>
            </a:r>
            <a:r>
              <a:rPr lang="ru-RU" sz="1400" dirty="0" smtClean="0">
                <a:latin typeface="Arial Rounded MT Bold" pitchFamily="34" charset="0"/>
              </a:rPr>
              <a:t>Ходить на прогулку</a:t>
            </a:r>
          </a:p>
          <a:p>
            <a:r>
              <a:rPr lang="cs-CZ" sz="1400" dirty="0" smtClean="0">
                <a:latin typeface="Arial Rounded MT Bold" pitchFamily="34" charset="0"/>
              </a:rPr>
              <a:t> 10. </a:t>
            </a:r>
            <a:r>
              <a:rPr lang="ru-RU" sz="1400" dirty="0" smtClean="0">
                <a:latin typeface="Arial Rounded MT Bold" pitchFamily="34" charset="0"/>
              </a:rPr>
              <a:t>Лентяйничать</a:t>
            </a:r>
          </a:p>
          <a:p>
            <a:r>
              <a:rPr lang="cs-CZ" sz="1400" dirty="0" smtClean="0">
                <a:latin typeface="Arial Rounded MT Bold" pitchFamily="34" charset="0"/>
              </a:rPr>
              <a:t> 11. </a:t>
            </a:r>
            <a:r>
              <a:rPr lang="ru-RU" sz="1400" dirty="0" smtClean="0">
                <a:latin typeface="Arial Rounded MT Bold" pitchFamily="34" charset="0"/>
              </a:rPr>
              <a:t>Работаь в саду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12. </a:t>
            </a:r>
            <a:r>
              <a:rPr lang="ru-RU" sz="1400" dirty="0" smtClean="0">
                <a:latin typeface="Arial Rounded MT Bold" pitchFamily="34" charset="0"/>
              </a:rPr>
              <a:t>Кататься на лыжах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13. </a:t>
            </a:r>
            <a:r>
              <a:rPr lang="ru-RU" sz="1400" dirty="0" smtClean="0">
                <a:latin typeface="Arial Rounded MT Bold" pitchFamily="34" charset="0"/>
              </a:rPr>
              <a:t>Кататьса на  велосипеде</a:t>
            </a:r>
          </a:p>
          <a:p>
            <a:endParaRPr lang="cs-CZ" sz="1200" dirty="0">
              <a:latin typeface="Arial Rounded MT Bold" pitchFamily="34" charset="0"/>
            </a:endParaRPr>
          </a:p>
        </p:txBody>
      </p:sp>
      <p:pic>
        <p:nvPicPr>
          <p:cNvPr id="1026" name="Picture 2" descr="C:\Users\Máma\AppData\Local\Microsoft\Windows\Temporary Internet Files\Content.IE5\H19LPSMK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8640"/>
            <a:ext cx="1148382" cy="1148382"/>
          </a:xfrm>
          <a:prstGeom prst="rect">
            <a:avLst/>
          </a:prstGeom>
          <a:noFill/>
        </p:spPr>
      </p:pic>
      <p:pic>
        <p:nvPicPr>
          <p:cNvPr id="1027" name="Picture 3" descr="C:\Users\Máma\AppData\Local\Microsoft\Windows\Temporary Internet Files\Content.IE5\D9P2RV9Q\MC9003523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268760"/>
            <a:ext cx="1209201" cy="752798"/>
          </a:xfrm>
          <a:prstGeom prst="rect">
            <a:avLst/>
          </a:prstGeom>
          <a:noFill/>
        </p:spPr>
      </p:pic>
      <p:pic>
        <p:nvPicPr>
          <p:cNvPr id="1028" name="Picture 4" descr="C:\Users\Máma\AppData\Local\Microsoft\Windows\Temporary Internet Files\Content.IE5\O83XCWG5\MC9004405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2141538"/>
            <a:ext cx="917872" cy="1149335"/>
          </a:xfrm>
          <a:prstGeom prst="rect">
            <a:avLst/>
          </a:prstGeom>
          <a:noFill/>
        </p:spPr>
      </p:pic>
      <p:pic>
        <p:nvPicPr>
          <p:cNvPr id="1030" name="Picture 6" descr="C:\Users\Máma\AppData\Local\Microsoft\Windows\Temporary Internet Files\Content.IE5\H19LPSMK\MC9002900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1052736"/>
            <a:ext cx="822995" cy="1400419"/>
          </a:xfrm>
          <a:prstGeom prst="rect">
            <a:avLst/>
          </a:prstGeom>
          <a:noFill/>
        </p:spPr>
      </p:pic>
      <p:pic>
        <p:nvPicPr>
          <p:cNvPr id="1032" name="Picture 8" descr="C:\Users\Máma\AppData\Local\Microsoft\Windows\Temporary Internet Files\Content.IE5\YWTX5TOA\MC9000890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8363" y="4095750"/>
            <a:ext cx="1045765" cy="1185618"/>
          </a:xfrm>
          <a:prstGeom prst="rect">
            <a:avLst/>
          </a:prstGeom>
          <a:noFill/>
        </p:spPr>
      </p:pic>
      <p:pic>
        <p:nvPicPr>
          <p:cNvPr id="1033" name="Picture 9" descr="C:\Users\Máma\AppData\Local\Microsoft\Windows\Temporary Internet Files\Content.IE5\YWTX5TOA\MC90044134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5831853"/>
            <a:ext cx="944730" cy="944730"/>
          </a:xfrm>
          <a:prstGeom prst="rect">
            <a:avLst/>
          </a:prstGeom>
          <a:noFill/>
        </p:spPr>
      </p:pic>
      <p:pic>
        <p:nvPicPr>
          <p:cNvPr id="1034" name="Picture 10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2348880"/>
            <a:ext cx="1152128" cy="1176576"/>
          </a:xfrm>
          <a:prstGeom prst="rect">
            <a:avLst/>
          </a:prstGeom>
          <a:noFill/>
        </p:spPr>
      </p:pic>
      <p:pic>
        <p:nvPicPr>
          <p:cNvPr id="1035" name="Picture 11" descr="C:\Users\Máma\AppData\Local\Microsoft\Windows\Temporary Internet Files\Content.IE5\H19LPSMK\MC90031876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18522" y="5157192"/>
            <a:ext cx="1176291" cy="1623792"/>
          </a:xfrm>
          <a:prstGeom prst="rect">
            <a:avLst/>
          </a:prstGeom>
          <a:noFill/>
        </p:spPr>
      </p:pic>
      <p:pic>
        <p:nvPicPr>
          <p:cNvPr id="1036" name="Picture 12" descr="C:\Users\Máma\AppData\Local\Microsoft\Windows\Temporary Internet Files\Content.IE5\H19LPSMK\MC90038920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58088" y="4375150"/>
            <a:ext cx="1126586" cy="710034"/>
          </a:xfrm>
          <a:prstGeom prst="rect">
            <a:avLst/>
          </a:prstGeom>
          <a:noFill/>
        </p:spPr>
      </p:pic>
      <p:pic>
        <p:nvPicPr>
          <p:cNvPr id="1037" name="Picture 13" descr="C:\Users\Máma\AppData\Local\Microsoft\Windows\Temporary Internet Files\Content.IE5\D9P2RV9Q\MC90029566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5399506"/>
            <a:ext cx="1080120" cy="1060820"/>
          </a:xfrm>
          <a:prstGeom prst="rect">
            <a:avLst/>
          </a:prstGeom>
          <a:noFill/>
        </p:spPr>
      </p:pic>
      <p:pic>
        <p:nvPicPr>
          <p:cNvPr id="1038" name="Picture 14" descr="C:\Users\Máma\AppData\Local\Microsoft\Windows\Temporary Internet Files\Content.IE5\D9P2RV9Q\MC900298689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812360" y="2420888"/>
            <a:ext cx="1163851" cy="1199282"/>
          </a:xfrm>
          <a:prstGeom prst="rect">
            <a:avLst/>
          </a:prstGeom>
          <a:noFill/>
        </p:spPr>
      </p:pic>
      <p:pic>
        <p:nvPicPr>
          <p:cNvPr id="1039" name="Picture 15" descr="C:\Users\Máma\AppData\Local\Microsoft\Windows\Temporary Internet Files\Content.IE5\O83XCWG5\MC900332628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988050" y="3644900"/>
            <a:ext cx="840133" cy="1296268"/>
          </a:xfrm>
          <a:prstGeom prst="rect">
            <a:avLst/>
          </a:prstGeom>
          <a:noFill/>
        </p:spPr>
      </p:pic>
      <p:pic>
        <p:nvPicPr>
          <p:cNvPr id="1040" name="Picture 16" descr="C:\Users\Máma\AppData\Local\Microsoft\Windows\Temporary Internet Files\Content.IE5\H19LPSMK\MC90033171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88900"/>
            <a:ext cx="1015083" cy="10849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281359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СВОБОДНОЕ    ВРЕМЯ</a:t>
            </a:r>
          </a:p>
          <a:p>
            <a:endParaRPr lang="ru-RU" b="1" dirty="0" smtClean="0"/>
          </a:p>
          <a:p>
            <a:r>
              <a:rPr lang="ru-RU" sz="1400" dirty="0" smtClean="0"/>
              <a:t>Образуй  предложения:</a:t>
            </a:r>
          </a:p>
          <a:p>
            <a:endParaRPr lang="ru-RU" dirty="0" smtClean="0"/>
          </a:p>
          <a:p>
            <a:endParaRPr lang="ru-RU" dirty="0" smtClean="0"/>
          </a:p>
          <a:p>
            <a:endParaRPr lang="ru-RU" dirty="0" smtClean="0"/>
          </a:p>
          <a:p>
            <a:endParaRPr lang="cs-CZ" dirty="0"/>
          </a:p>
        </p:txBody>
      </p:sp>
      <p:pic>
        <p:nvPicPr>
          <p:cNvPr id="2050" name="Picture 2" descr="C:\Users\Máma\AppData\Local\Microsoft\Windows\Temporary Internet Files\Content.IE5\YWTX5TOA\MC9004398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563" y="2132013"/>
            <a:ext cx="1089845" cy="936947"/>
          </a:xfrm>
          <a:prstGeom prst="rect">
            <a:avLst/>
          </a:prstGeom>
          <a:noFill/>
        </p:spPr>
      </p:pic>
      <p:pic>
        <p:nvPicPr>
          <p:cNvPr id="2052" name="Picture 4" descr="C:\Users\Máma\AppData\Local\Microsoft\Windows\Temporary Internet Files\Content.IE5\D9P2RV9Q\MC9003909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132856"/>
            <a:ext cx="1465957" cy="869801"/>
          </a:xfrm>
          <a:prstGeom prst="rect">
            <a:avLst/>
          </a:prstGeom>
          <a:noFill/>
        </p:spPr>
      </p:pic>
      <p:pic>
        <p:nvPicPr>
          <p:cNvPr id="2053" name="Picture 5" descr="C:\Users\Máma\AppData\Local\Microsoft\Windows\Temporary Internet Files\Content.IE5\YWTX5TOA\MC9001574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988840"/>
            <a:ext cx="1069660" cy="1247572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700808"/>
            <a:ext cx="1192659" cy="1819874"/>
          </a:xfrm>
          <a:prstGeom prst="rect">
            <a:avLst/>
          </a:prstGeom>
          <a:noFill/>
        </p:spPr>
      </p:pic>
      <p:pic>
        <p:nvPicPr>
          <p:cNvPr id="2055" name="Picture 7" descr="C:\Users\Máma\AppData\Local\Microsoft\Windows\Temporary Internet Files\Content.IE5\H19LPSMK\MC90043004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645024"/>
            <a:ext cx="1501894" cy="1185168"/>
          </a:xfrm>
          <a:prstGeom prst="rect">
            <a:avLst/>
          </a:prstGeom>
          <a:noFill/>
        </p:spPr>
      </p:pic>
      <p:pic>
        <p:nvPicPr>
          <p:cNvPr id="2056" name="Picture 8" descr="C:\Users\Máma\AppData\Local\Microsoft\Windows\Temporary Internet Files\Content.IE5\H19LPSMK\MC90005972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76589" y="3717925"/>
            <a:ext cx="1395412" cy="1198369"/>
          </a:xfrm>
          <a:prstGeom prst="rect">
            <a:avLst/>
          </a:prstGeom>
          <a:noFill/>
        </p:spPr>
      </p:pic>
      <p:pic>
        <p:nvPicPr>
          <p:cNvPr id="2057" name="Picture 9" descr="C:\Users\Máma\AppData\Local\Microsoft\Windows\Temporary Internet Files\Content.IE5\YWTX5TOA\MC900089056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3645024"/>
            <a:ext cx="1296144" cy="1469480"/>
          </a:xfrm>
          <a:prstGeom prst="rect">
            <a:avLst/>
          </a:prstGeom>
          <a:noFill/>
        </p:spPr>
      </p:pic>
      <p:pic>
        <p:nvPicPr>
          <p:cNvPr id="2059" name="Picture 11" descr="C:\Users\Máma\AppData\Local\Microsoft\Windows\Temporary Internet Files\Content.IE5\D9P2RV9Q\MC90041218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3776663"/>
            <a:ext cx="1327250" cy="119651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835696" y="2996952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14096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321297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88424" y="328498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5013176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0851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51571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96336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6" y="5805264"/>
            <a:ext cx="7611379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сидеть за компьютером  -  играть в теннис  -  кататься на велосипеде    - ходить в походы</a:t>
            </a:r>
          </a:p>
          <a:p>
            <a:endParaRPr lang="ru-RU" sz="1400" dirty="0" smtClean="0"/>
          </a:p>
          <a:p>
            <a:r>
              <a:rPr lang="ru-RU" sz="1400" dirty="0" smtClean="0"/>
              <a:t>слушать музыку  -   встречаться с друзьями -    играть на гитаре  -     читать книги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1656223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  играем:</a:t>
            </a:r>
          </a:p>
          <a:p>
            <a:endParaRPr lang="ru-RU" b="1" dirty="0" smtClean="0"/>
          </a:p>
          <a:p>
            <a:endParaRPr lang="ru-RU" b="1" dirty="0" smtClean="0"/>
          </a:p>
          <a:p>
            <a:endParaRPr lang="cs-CZ" sz="1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2132856"/>
          <a:ext cx="4104459" cy="2817400"/>
        </p:xfrm>
        <a:graphic>
          <a:graphicData uri="http://schemas.openxmlformats.org/drawingml/2006/table">
            <a:tbl>
              <a:tblPr/>
              <a:tblGrid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</a:tblGrid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80112" y="2276872"/>
            <a:ext cx="320151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/>
              <a:t>это член семьи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едят итальянцы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время года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на этом можно кататься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мобильник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733256"/>
            <a:ext cx="5846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Из слова, которое вы нашли, сделайте предложение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331640" y="1700808"/>
            <a:ext cx="5544616" cy="3456384"/>
          </a:xfrm>
          <a:prstGeom prst="roundRect">
            <a:avLst>
              <a:gd name="adj" fmla="val 5511"/>
            </a:avLst>
          </a:prstGeom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31641" y="1052736"/>
            <a:ext cx="5400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Ответьте на вопросы:</a:t>
            </a:r>
          </a:p>
          <a:p>
            <a:endParaRPr lang="ru-RU" b="1" dirty="0" smtClean="0"/>
          </a:p>
          <a:p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 Чем ты занимаешься в своё свободное время?</a:t>
            </a:r>
          </a:p>
          <a:p>
            <a:pPr>
              <a:buFont typeface="Wingdings" pitchFamily="2" charset="2"/>
              <a:buChar char="Ø"/>
            </a:pPr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 Чем любят заниматься твои одноклассники?</a:t>
            </a:r>
          </a:p>
          <a:p>
            <a:pPr>
              <a:buFont typeface="Wingdings" pitchFamily="2" charset="2"/>
              <a:buChar char="Ø"/>
            </a:pPr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Чем занимаются люди летом?</a:t>
            </a:r>
          </a:p>
          <a:p>
            <a:pPr>
              <a:buFont typeface="Wingdings" pitchFamily="2" charset="2"/>
              <a:buChar char="Ø"/>
            </a:pPr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Чем занимаются люди зимой?</a:t>
            </a:r>
          </a:p>
          <a:p>
            <a:pPr>
              <a:buFont typeface="Wingdings" pitchFamily="2" charset="2"/>
              <a:buChar char="Ø"/>
            </a:pPr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Чем занимаоются твои родители?</a:t>
            </a:r>
          </a:p>
          <a:p>
            <a:pPr>
              <a:buFont typeface="Wingdings" pitchFamily="2" charset="2"/>
              <a:buChar char="Ø"/>
            </a:pPr>
            <a:endParaRPr lang="ru-RU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ru-RU" dirty="0" smtClean="0">
                <a:solidFill>
                  <a:schemeClr val="bg1"/>
                </a:solidFill>
              </a:rPr>
              <a:t>Чем ты не занимаешься?</a:t>
            </a:r>
          </a:p>
          <a:p>
            <a:endParaRPr lang="ru-RU" b="1" dirty="0" smtClean="0"/>
          </a:p>
          <a:p>
            <a:endParaRPr lang="ru-RU" b="1" dirty="0" smtClean="0"/>
          </a:p>
          <a:p>
            <a:r>
              <a:rPr lang="ru-RU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Zaoblený obdélník 17"/>
          <p:cNvSpPr/>
          <p:nvPr/>
        </p:nvSpPr>
        <p:spPr>
          <a:xfrm>
            <a:off x="539552" y="2564904"/>
            <a:ext cx="2592288" cy="2952328"/>
          </a:xfrm>
          <a:prstGeom prst="roundRect">
            <a:avLst>
              <a:gd name="adj" fmla="val 6036"/>
            </a:avLst>
          </a:prstGeom>
          <a:solidFill>
            <a:schemeClr val="tx2">
              <a:lumMod val="60000"/>
              <a:lumOff val="40000"/>
            </a:schemeClr>
          </a:solidFill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764705"/>
            <a:ext cx="410445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СВОБОДНОЕ   ВРЕМЯ</a:t>
            </a:r>
          </a:p>
          <a:p>
            <a:endParaRPr lang="ru-RU" b="1" dirty="0" smtClean="0"/>
          </a:p>
          <a:p>
            <a:pPr>
              <a:buFont typeface="Wingdings" pitchFamily="2" charset="2"/>
              <a:buChar char="v"/>
            </a:pPr>
            <a:r>
              <a:rPr lang="ru-RU" sz="1400" dirty="0" smtClean="0"/>
              <a:t>Чем я занимаюсь в своё свободное время?</a:t>
            </a:r>
          </a:p>
          <a:p>
            <a:pPr>
              <a:buFont typeface="Wingdings" pitchFamily="2" charset="2"/>
              <a:buChar char="v"/>
            </a:pPr>
            <a:r>
              <a:rPr lang="ru-RU" sz="1400" dirty="0" smtClean="0"/>
              <a:t>Напиши номера к картинк</a:t>
            </a:r>
            <a:r>
              <a:rPr lang="cs-CZ" sz="1400" dirty="0" smtClean="0"/>
              <a:t>e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ru-RU" sz="1400" dirty="0" smtClean="0"/>
          </a:p>
          <a:p>
            <a:endParaRPr lang="ru-RU" sz="1400" dirty="0" smtClean="0"/>
          </a:p>
          <a:p>
            <a:pPr marL="342900" indent="-342900"/>
            <a:r>
              <a:rPr lang="cs-CZ" sz="1400" dirty="0" smtClean="0">
                <a:latin typeface="Arial Rounded MT Bold" pitchFamily="34" charset="0"/>
              </a:rPr>
              <a:t>1.   </a:t>
            </a:r>
            <a:r>
              <a:rPr lang="ru-RU" sz="1400" dirty="0" smtClean="0">
                <a:latin typeface="Arial Rounded MT Bold" pitchFamily="34" charset="0"/>
              </a:rPr>
              <a:t>Читать книги</a:t>
            </a:r>
          </a:p>
          <a:p>
            <a:pPr marL="342900" indent="-342900"/>
            <a:r>
              <a:rPr lang="cs-CZ" sz="1400" dirty="0" smtClean="0">
                <a:latin typeface="Arial Rounded MT Bold" pitchFamily="34" charset="0"/>
              </a:rPr>
              <a:t> 2.   </a:t>
            </a:r>
            <a:r>
              <a:rPr lang="ru-RU" sz="1400" dirty="0" smtClean="0">
                <a:latin typeface="Arial Rounded MT Bold" pitchFamily="34" charset="0"/>
              </a:rPr>
              <a:t>Играть в теннис</a:t>
            </a:r>
          </a:p>
          <a:p>
            <a:r>
              <a:rPr lang="cs-CZ" sz="1400" dirty="0" smtClean="0">
                <a:latin typeface="Arial Rounded MT Bold" pitchFamily="34" charset="0"/>
              </a:rPr>
              <a:t> 3.   </a:t>
            </a:r>
            <a:r>
              <a:rPr lang="ru-RU" sz="1400" dirty="0" smtClean="0">
                <a:latin typeface="Arial Rounded MT Bold" pitchFamily="34" charset="0"/>
              </a:rPr>
              <a:t>Ходить в походы</a:t>
            </a:r>
            <a:r>
              <a:rPr lang="cs-CZ" sz="1400" dirty="0" smtClean="0">
                <a:latin typeface="Arial Rounded MT Bold" pitchFamily="34" charset="0"/>
              </a:rPr>
              <a:t>. </a:t>
            </a:r>
          </a:p>
          <a:p>
            <a:r>
              <a:rPr lang="cs-CZ" sz="1400" dirty="0" smtClean="0">
                <a:latin typeface="Arial Rounded MT Bold" pitchFamily="34" charset="0"/>
              </a:rPr>
              <a:t> 4.</a:t>
            </a:r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  </a:t>
            </a:r>
            <a:r>
              <a:rPr lang="ru-RU" sz="1400" dirty="0" smtClean="0">
                <a:latin typeface="Arial Rounded MT Bold" pitchFamily="34" charset="0"/>
              </a:rPr>
              <a:t>Играть на гитаре</a:t>
            </a:r>
          </a:p>
          <a:p>
            <a:r>
              <a:rPr lang="cs-CZ" sz="1400" dirty="0" smtClean="0">
                <a:latin typeface="Arial Rounded MT Bold" pitchFamily="34" charset="0"/>
              </a:rPr>
              <a:t> 5.   </a:t>
            </a:r>
            <a:r>
              <a:rPr lang="ru-RU" sz="1400" dirty="0" smtClean="0">
                <a:latin typeface="Arial Rounded MT Bold" pitchFamily="34" charset="0"/>
              </a:rPr>
              <a:t>Сидеть за компьютером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6.   B</a:t>
            </a:r>
            <a:r>
              <a:rPr lang="ru-RU" sz="1400" dirty="0" smtClean="0">
                <a:latin typeface="Arial Rounded MT Bold" pitchFamily="34" charset="0"/>
              </a:rPr>
              <a:t>стречаться с дузьями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7.   </a:t>
            </a:r>
            <a:r>
              <a:rPr lang="ru-RU" sz="1400" dirty="0" smtClean="0">
                <a:latin typeface="Arial Rounded MT Bold" pitchFamily="34" charset="0"/>
              </a:rPr>
              <a:t>Слушать музыку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8.   </a:t>
            </a:r>
            <a:r>
              <a:rPr lang="ru-RU" sz="1400" dirty="0" smtClean="0">
                <a:latin typeface="Arial Rounded MT Bold" pitchFamily="34" charset="0"/>
              </a:rPr>
              <a:t>Кататься на роликая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9.   </a:t>
            </a:r>
            <a:r>
              <a:rPr lang="ru-RU" sz="1400" dirty="0" smtClean="0">
                <a:latin typeface="Arial Rounded MT Bold" pitchFamily="34" charset="0"/>
              </a:rPr>
              <a:t>Ходить на прогулку</a:t>
            </a:r>
          </a:p>
          <a:p>
            <a:r>
              <a:rPr lang="cs-CZ" sz="1400" dirty="0" smtClean="0">
                <a:latin typeface="Arial Rounded MT Bold" pitchFamily="34" charset="0"/>
              </a:rPr>
              <a:t> 10. </a:t>
            </a:r>
            <a:r>
              <a:rPr lang="ru-RU" sz="1400" dirty="0" smtClean="0">
                <a:latin typeface="Arial Rounded MT Bold" pitchFamily="34" charset="0"/>
              </a:rPr>
              <a:t>Лентяйничать</a:t>
            </a:r>
          </a:p>
          <a:p>
            <a:r>
              <a:rPr lang="cs-CZ" sz="1400" dirty="0" smtClean="0">
                <a:latin typeface="Arial Rounded MT Bold" pitchFamily="34" charset="0"/>
              </a:rPr>
              <a:t> 11. </a:t>
            </a:r>
            <a:r>
              <a:rPr lang="ru-RU" sz="1400" dirty="0" smtClean="0">
                <a:latin typeface="Arial Rounded MT Bold" pitchFamily="34" charset="0"/>
              </a:rPr>
              <a:t>Работаь в саду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12. </a:t>
            </a:r>
            <a:r>
              <a:rPr lang="ru-RU" sz="1400" dirty="0" smtClean="0">
                <a:latin typeface="Arial Rounded MT Bold" pitchFamily="34" charset="0"/>
              </a:rPr>
              <a:t>Кататься на лыжах</a:t>
            </a:r>
          </a:p>
          <a:p>
            <a:r>
              <a:rPr lang="ru-RU" sz="1400" dirty="0" smtClean="0">
                <a:latin typeface="Arial Rounded MT Bold" pitchFamily="34" charset="0"/>
              </a:rPr>
              <a:t> </a:t>
            </a:r>
            <a:r>
              <a:rPr lang="cs-CZ" sz="1400" dirty="0" smtClean="0">
                <a:latin typeface="Arial Rounded MT Bold" pitchFamily="34" charset="0"/>
              </a:rPr>
              <a:t>13. </a:t>
            </a:r>
            <a:r>
              <a:rPr lang="ru-RU" sz="1400" dirty="0" smtClean="0">
                <a:latin typeface="Arial Rounded MT Bold" pitchFamily="34" charset="0"/>
              </a:rPr>
              <a:t>Кататьса на  велосипеде</a:t>
            </a:r>
          </a:p>
          <a:p>
            <a:endParaRPr lang="cs-CZ" sz="1200" dirty="0">
              <a:latin typeface="Arial Rounded MT Bold" pitchFamily="34" charset="0"/>
            </a:endParaRPr>
          </a:p>
        </p:txBody>
      </p:sp>
      <p:pic>
        <p:nvPicPr>
          <p:cNvPr id="1026" name="Picture 2" descr="C:\Users\Máma\AppData\Local\Microsoft\Windows\Temporary Internet Files\Content.IE5\H19LPSMK\MC90044173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88640"/>
            <a:ext cx="1148382" cy="1148382"/>
          </a:xfrm>
          <a:prstGeom prst="rect">
            <a:avLst/>
          </a:prstGeom>
          <a:noFill/>
        </p:spPr>
      </p:pic>
      <p:pic>
        <p:nvPicPr>
          <p:cNvPr id="1027" name="Picture 3" descr="C:\Users\Máma\AppData\Local\Microsoft\Windows\Temporary Internet Files\Content.IE5\D9P2RV9Q\MC90035231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268760"/>
            <a:ext cx="1209201" cy="752798"/>
          </a:xfrm>
          <a:prstGeom prst="rect">
            <a:avLst/>
          </a:prstGeom>
          <a:noFill/>
        </p:spPr>
      </p:pic>
      <p:pic>
        <p:nvPicPr>
          <p:cNvPr id="1028" name="Picture 4" descr="C:\Users\Máma\AppData\Local\Microsoft\Windows\Temporary Internet Files\Content.IE5\O83XCWG5\MC9004405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94288" y="2141538"/>
            <a:ext cx="917872" cy="1149335"/>
          </a:xfrm>
          <a:prstGeom prst="rect">
            <a:avLst/>
          </a:prstGeom>
          <a:noFill/>
        </p:spPr>
      </p:pic>
      <p:pic>
        <p:nvPicPr>
          <p:cNvPr id="1030" name="Picture 6" descr="C:\Users\Máma\AppData\Local\Microsoft\Windows\Temporary Internet Files\Content.IE5\H19LPSMK\MC9002900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028384" y="1052736"/>
            <a:ext cx="822995" cy="1400419"/>
          </a:xfrm>
          <a:prstGeom prst="rect">
            <a:avLst/>
          </a:prstGeom>
          <a:noFill/>
        </p:spPr>
      </p:pic>
      <p:pic>
        <p:nvPicPr>
          <p:cNvPr id="1032" name="Picture 8" descr="C:\Users\Máma\AppData\Local\Microsoft\Windows\Temporary Internet Files\Content.IE5\YWTX5TOA\MC90008905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8363" y="4095750"/>
            <a:ext cx="1045765" cy="1185618"/>
          </a:xfrm>
          <a:prstGeom prst="rect">
            <a:avLst/>
          </a:prstGeom>
          <a:noFill/>
        </p:spPr>
      </p:pic>
      <p:pic>
        <p:nvPicPr>
          <p:cNvPr id="1033" name="Picture 9" descr="C:\Users\Máma\AppData\Local\Microsoft\Windows\Temporary Internet Files\Content.IE5\YWTX5TOA\MC90044134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5831853"/>
            <a:ext cx="944730" cy="944730"/>
          </a:xfrm>
          <a:prstGeom prst="rect">
            <a:avLst/>
          </a:prstGeom>
          <a:noFill/>
        </p:spPr>
      </p:pic>
      <p:pic>
        <p:nvPicPr>
          <p:cNvPr id="1034" name="Picture 10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44208" y="2348880"/>
            <a:ext cx="1152128" cy="1176576"/>
          </a:xfrm>
          <a:prstGeom prst="rect">
            <a:avLst/>
          </a:prstGeom>
          <a:noFill/>
        </p:spPr>
      </p:pic>
      <p:pic>
        <p:nvPicPr>
          <p:cNvPr id="1035" name="Picture 11" descr="C:\Users\Máma\AppData\Local\Microsoft\Windows\Temporary Internet Files\Content.IE5\H19LPSMK\MC90031876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918522" y="5157192"/>
            <a:ext cx="1176291" cy="1623792"/>
          </a:xfrm>
          <a:prstGeom prst="rect">
            <a:avLst/>
          </a:prstGeom>
          <a:noFill/>
        </p:spPr>
      </p:pic>
      <p:pic>
        <p:nvPicPr>
          <p:cNvPr id="1036" name="Picture 12" descr="C:\Users\Máma\AppData\Local\Microsoft\Windows\Temporary Internet Files\Content.IE5\H19LPSMK\MC900389202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58088" y="4375150"/>
            <a:ext cx="1126586" cy="710034"/>
          </a:xfrm>
          <a:prstGeom prst="rect">
            <a:avLst/>
          </a:prstGeom>
          <a:noFill/>
        </p:spPr>
      </p:pic>
      <p:pic>
        <p:nvPicPr>
          <p:cNvPr id="1037" name="Picture 13" descr="C:\Users\Máma\AppData\Local\Microsoft\Windows\Temporary Internet Files\Content.IE5\D9P2RV9Q\MC90029566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5399506"/>
            <a:ext cx="1080120" cy="1060820"/>
          </a:xfrm>
          <a:prstGeom prst="rect">
            <a:avLst/>
          </a:prstGeom>
          <a:noFill/>
        </p:spPr>
      </p:pic>
      <p:pic>
        <p:nvPicPr>
          <p:cNvPr id="1038" name="Picture 14" descr="C:\Users\Máma\AppData\Local\Microsoft\Windows\Temporary Internet Files\Content.IE5\D9P2RV9Q\MC900298689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812360" y="2420888"/>
            <a:ext cx="1163851" cy="1199282"/>
          </a:xfrm>
          <a:prstGeom prst="rect">
            <a:avLst/>
          </a:prstGeom>
          <a:noFill/>
        </p:spPr>
      </p:pic>
      <p:pic>
        <p:nvPicPr>
          <p:cNvPr id="1039" name="Picture 15" descr="C:\Users\Máma\AppData\Local\Microsoft\Windows\Temporary Internet Files\Content.IE5\O83XCWG5\MC900332628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988050" y="3644900"/>
            <a:ext cx="840133" cy="1296268"/>
          </a:xfrm>
          <a:prstGeom prst="rect">
            <a:avLst/>
          </a:prstGeom>
          <a:noFill/>
        </p:spPr>
      </p:pic>
      <p:pic>
        <p:nvPicPr>
          <p:cNvPr id="1040" name="Picture 16" descr="C:\Users\Máma\AppData\Local\Microsoft\Windows\Temporary Internet Files\Content.IE5\H19LPSMK\MC90033171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092280" y="88900"/>
            <a:ext cx="1015083" cy="1084955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5364088" y="12687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172400" y="5486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9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18448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820472" y="22768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4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34290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3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48264" y="37890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44408" y="378904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13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99992" y="53012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76256" y="47971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12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956376" y="515719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10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99992" y="65253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11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948264" y="62373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8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676456" y="58052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281359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СВОБОДНОЕ    ВРЕМЯ</a:t>
            </a:r>
          </a:p>
          <a:p>
            <a:endParaRPr lang="ru-RU" b="1" dirty="0" smtClean="0"/>
          </a:p>
          <a:p>
            <a:r>
              <a:rPr lang="ru-RU" sz="1400" dirty="0" smtClean="0"/>
              <a:t>Образуй  предложения:</a:t>
            </a:r>
          </a:p>
          <a:p>
            <a:endParaRPr lang="ru-RU" dirty="0" smtClean="0"/>
          </a:p>
          <a:p>
            <a:endParaRPr lang="ru-RU" dirty="0" smtClean="0"/>
          </a:p>
          <a:p>
            <a:endParaRPr lang="ru-RU" dirty="0" smtClean="0"/>
          </a:p>
          <a:p>
            <a:endParaRPr lang="cs-CZ" dirty="0"/>
          </a:p>
        </p:txBody>
      </p:sp>
      <p:pic>
        <p:nvPicPr>
          <p:cNvPr id="2050" name="Picture 2" descr="C:\Users\Máma\AppData\Local\Microsoft\Windows\Temporary Internet Files\Content.IE5\YWTX5TOA\MC9004398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563" y="2132013"/>
            <a:ext cx="1089845" cy="936947"/>
          </a:xfrm>
          <a:prstGeom prst="rect">
            <a:avLst/>
          </a:prstGeom>
          <a:noFill/>
        </p:spPr>
      </p:pic>
      <p:pic>
        <p:nvPicPr>
          <p:cNvPr id="2052" name="Picture 4" descr="C:\Users\Máma\AppData\Local\Microsoft\Windows\Temporary Internet Files\Content.IE5\D9P2RV9Q\MC9003909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132856"/>
            <a:ext cx="1465957" cy="869801"/>
          </a:xfrm>
          <a:prstGeom prst="rect">
            <a:avLst/>
          </a:prstGeom>
          <a:noFill/>
        </p:spPr>
      </p:pic>
      <p:pic>
        <p:nvPicPr>
          <p:cNvPr id="2053" name="Picture 5" descr="C:\Users\Máma\AppData\Local\Microsoft\Windows\Temporary Internet Files\Content.IE5\YWTX5TOA\MC90015741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988840"/>
            <a:ext cx="1069660" cy="1247572"/>
          </a:xfrm>
          <a:prstGeom prst="rect">
            <a:avLst/>
          </a:prstGeom>
          <a:noFill/>
        </p:spPr>
      </p:pic>
      <p:pic>
        <p:nvPicPr>
          <p:cNvPr id="2054" name="Picture 6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700808"/>
            <a:ext cx="1192659" cy="1819874"/>
          </a:xfrm>
          <a:prstGeom prst="rect">
            <a:avLst/>
          </a:prstGeom>
          <a:noFill/>
        </p:spPr>
      </p:pic>
      <p:pic>
        <p:nvPicPr>
          <p:cNvPr id="2055" name="Picture 7" descr="C:\Users\Máma\AppData\Local\Microsoft\Windows\Temporary Internet Files\Content.IE5\H19LPSMK\MC90043004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3645024"/>
            <a:ext cx="1501894" cy="1185168"/>
          </a:xfrm>
          <a:prstGeom prst="rect">
            <a:avLst/>
          </a:prstGeom>
          <a:noFill/>
        </p:spPr>
      </p:pic>
      <p:pic>
        <p:nvPicPr>
          <p:cNvPr id="2056" name="Picture 8" descr="C:\Users\Máma\AppData\Local\Microsoft\Windows\Temporary Internet Files\Content.IE5\H19LPSMK\MC90005972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76589" y="3717925"/>
            <a:ext cx="1395412" cy="1198369"/>
          </a:xfrm>
          <a:prstGeom prst="rect">
            <a:avLst/>
          </a:prstGeom>
          <a:noFill/>
        </p:spPr>
      </p:pic>
      <p:pic>
        <p:nvPicPr>
          <p:cNvPr id="2057" name="Picture 9" descr="C:\Users\Máma\AppData\Local\Microsoft\Windows\Temporary Internet Files\Content.IE5\YWTX5TOA\MC900089056[2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3645024"/>
            <a:ext cx="1296144" cy="1469480"/>
          </a:xfrm>
          <a:prstGeom prst="rect">
            <a:avLst/>
          </a:prstGeom>
          <a:noFill/>
        </p:spPr>
      </p:pic>
      <p:pic>
        <p:nvPicPr>
          <p:cNvPr id="2059" name="Picture 11" descr="C:\Users\Máma\AppData\Local\Microsoft\Windows\Temporary Internet Files\Content.IE5\D9P2RV9Q\MC90041218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3776663"/>
            <a:ext cx="1327250" cy="1196519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835696" y="2996952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140968"/>
            <a:ext cx="49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ты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321297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388424" y="3284984"/>
            <a:ext cx="5437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5013176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она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47864" y="508518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я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08104" y="51571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они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96336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b="1" dirty="0" smtClean="0"/>
              <a:t>он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6" y="5805264"/>
            <a:ext cx="8077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sz="1400" dirty="0" smtClean="0"/>
              <a:t>Я слушаю музыку. Ты играешь в теннис. Он катается на велосипеде. Мы ходим в походы. </a:t>
            </a:r>
          </a:p>
          <a:p>
            <a:r>
              <a:rPr lang="ru-RU" sz="1400" dirty="0" smtClean="0"/>
              <a:t>Она читает книгу. Я сижу за компьютером. Они встречаются с друзьями. Он ирает на гитаре. </a:t>
            </a:r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24744"/>
            <a:ext cx="1656223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b="1" dirty="0" smtClean="0"/>
              <a:t>Мы   играем:</a:t>
            </a:r>
          </a:p>
          <a:p>
            <a:endParaRPr lang="ru-RU" b="1" dirty="0" smtClean="0"/>
          </a:p>
          <a:p>
            <a:endParaRPr lang="ru-RU" b="1" dirty="0" smtClean="0"/>
          </a:p>
          <a:p>
            <a:endParaRPr lang="cs-CZ" sz="1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2132856"/>
          <a:ext cx="4104459" cy="2827700"/>
        </p:xfrm>
        <a:graphic>
          <a:graphicData uri="http://schemas.openxmlformats.org/drawingml/2006/table">
            <a:tbl>
              <a:tblPr/>
              <a:tblGrid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  <a:gridCol w="101554"/>
                <a:gridCol w="499305"/>
              </a:tblGrid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с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ы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п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ц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ц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а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с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е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ь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689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р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к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и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748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т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е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л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е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ф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о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ru-RU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н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80112" y="2276872"/>
            <a:ext cx="320151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ru-RU" dirty="0" smtClean="0"/>
              <a:t>это член семьи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едят итальянцы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время года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на этом можно кататься</a:t>
            </a:r>
          </a:p>
          <a:p>
            <a:pPr marL="342900" indent="-342900">
              <a:buAutoNum type="arabicPeriod"/>
            </a:pPr>
            <a:endParaRPr lang="ru-RU" dirty="0" smtClean="0"/>
          </a:p>
          <a:p>
            <a:pPr marL="342900" indent="-342900">
              <a:buAutoNum type="arabicPeriod"/>
            </a:pPr>
            <a:r>
              <a:rPr lang="ru-RU" dirty="0" smtClean="0"/>
              <a:t> это мобильник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733256"/>
            <a:ext cx="5846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ru-RU" dirty="0" smtClean="0"/>
              <a:t>Из слова, которое вы нашли, сделайте предложение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200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libri" pitchFamily="34" charset="0"/>
              </a:rPr>
              <a:t>Obrazový materiál k této prezentaci byl čerpán z materiálů </a:t>
            </a:r>
            <a:r>
              <a:rPr lang="cs-CZ" sz="1400" smtClean="0">
                <a:latin typeface="Calibri" pitchFamily="34" charset="0"/>
              </a:rPr>
              <a:t>PowerPoint </a:t>
            </a:r>
            <a:r>
              <a:rPr lang="cs-CZ" sz="1400" smtClean="0">
                <a:latin typeface="Calibri" pitchFamily="34" charset="0"/>
              </a:rPr>
              <a:t> Klipart</a:t>
            </a:r>
            <a:r>
              <a:rPr lang="cs-CZ" sz="1400" dirty="0" smtClean="0">
                <a:latin typeface="Calibri" pitchFamily="34" charset="0"/>
              </a:rPr>
              <a:t>.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145</TotalTime>
  <Words>561</Words>
  <Application>Microsoft Office PowerPoint</Application>
  <PresentationFormat>Předvádění na obrazovce (4:3)</PresentationFormat>
  <Paragraphs>213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Máma</dc:creator>
  <cp:lastModifiedBy>Máma</cp:lastModifiedBy>
  <cp:revision>20</cp:revision>
  <dcterms:created xsi:type="dcterms:W3CDTF">2013-03-12T14:25:08Z</dcterms:created>
  <dcterms:modified xsi:type="dcterms:W3CDTF">2013-04-01T07:19:14Z</dcterms:modified>
</cp:coreProperties>
</file>