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2"/>
  </p:notesMasterIdLst>
  <p:sldIdLst>
    <p:sldId id="258" r:id="rId2"/>
    <p:sldId id="257" r:id="rId3"/>
    <p:sldId id="260" r:id="rId4"/>
    <p:sldId id="262" r:id="rId5"/>
    <p:sldId id="265" r:id="rId6"/>
    <p:sldId id="264" r:id="rId7"/>
    <p:sldId id="267" r:id="rId8"/>
    <p:sldId id="268" r:id="rId9"/>
    <p:sldId id="269" r:id="rId10"/>
    <p:sldId id="259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Palatino Linotype" pitchFamily="18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Palatino Linotype" pitchFamily="18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Palatino Linotype" pitchFamily="18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Palatino Linotype" pitchFamily="18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Palatino Linotype" pitchFamily="18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Palatino Linotype" pitchFamily="18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Palatino Linotype" pitchFamily="18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Palatino Linotype" pitchFamily="18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Palatino Linotype" pitchFamily="18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3" d="100"/>
          <a:sy n="73" d="100"/>
        </p:scale>
        <p:origin x="-1076" y="-4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99425AA0-222A-45A6-8BD1-D6C70D82791D}" type="datetimeFigureOut">
              <a:rPr lang="cs-CZ"/>
              <a:pPr>
                <a:defRPr/>
              </a:pPr>
              <a:t>15.5.2013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A8A74E7B-E61B-417F-8B2C-0F9D8797FE3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69576493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717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BC72B14B-92B1-42BC-99A3-4F64E59212B9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819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819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9D792ADA-E595-4AA6-BED7-ACF71FA826A2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921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cs-CZ" dirty="0" smtClean="0"/>
              <a:t>Obrazový</a:t>
            </a:r>
            <a:r>
              <a:rPr lang="cs-CZ" baseline="0" dirty="0" smtClean="0"/>
              <a:t> materiál použit z klipartu</a:t>
            </a:r>
            <a:endParaRPr lang="cs-CZ" dirty="0" smtClean="0"/>
          </a:p>
        </p:txBody>
      </p:sp>
      <p:sp>
        <p:nvSpPr>
          <p:cNvPr id="922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0C2C557B-AD23-4B1D-800D-C3AA93E36D8E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921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922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0C2C557B-AD23-4B1D-800D-C3AA93E36D8E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921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922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0C2C557B-AD23-4B1D-800D-C3AA93E36D8E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921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922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0C2C557B-AD23-4B1D-800D-C3AA93E36D8E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921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cs-CZ" dirty="0" smtClean="0"/>
              <a:t>Obrazový</a:t>
            </a:r>
            <a:r>
              <a:rPr lang="cs-CZ" baseline="0" dirty="0" smtClean="0"/>
              <a:t> materiál použit z klipartu</a:t>
            </a:r>
            <a:endParaRPr lang="cs-CZ" dirty="0" smtClean="0"/>
          </a:p>
        </p:txBody>
      </p:sp>
      <p:sp>
        <p:nvSpPr>
          <p:cNvPr id="922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0C2C557B-AD23-4B1D-800D-C3AA93E36D8E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921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922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0C2C557B-AD23-4B1D-800D-C3AA93E36D8E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921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922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0C2C557B-AD23-4B1D-800D-C3AA93E36D8E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024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024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8189F289-8564-4931-823B-AAD889699AE0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10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/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6E4F11-C266-4E1A-9545-562F5C03069C}" type="datetimeFigureOut">
              <a:rPr lang="cs-CZ"/>
              <a:pPr>
                <a:defRPr/>
              </a:pPr>
              <a:t>15.5.2013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4923B30-5579-4340-B553-FC40B2E0A78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77C9870-C772-4548-A2BF-C6F54F7B6E0A}" type="datetimeFigureOut">
              <a:rPr lang="cs-CZ"/>
              <a:pPr>
                <a:defRPr/>
              </a:pPr>
              <a:t>15.5.2013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45A725-5B07-4394-8CDB-5FB02DD9375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al 6"/>
          <p:cNvSpPr/>
          <p:nvPr/>
        </p:nvSpPr>
        <p:spPr>
          <a:xfrm>
            <a:off x="4495800" y="3924300"/>
            <a:ext cx="84138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val 7"/>
          <p:cNvSpPr/>
          <p:nvPr/>
        </p:nvSpPr>
        <p:spPr>
          <a:xfrm>
            <a:off x="4695825" y="3924300"/>
            <a:ext cx="84138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val 8"/>
          <p:cNvSpPr/>
          <p:nvPr/>
        </p:nvSpPr>
        <p:spPr>
          <a:xfrm>
            <a:off x="4297363" y="3924300"/>
            <a:ext cx="84137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1169E7-C214-42B4-AB95-FDB3BEA31FE6}" type="datetimeFigureOut">
              <a:rPr lang="cs-CZ"/>
              <a:pPr>
                <a:defRPr/>
              </a:pPr>
              <a:t>15.5.2013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5AACE6-D591-4371-9B26-91EA1E67C00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4CA2AA5-0D1C-4125-A07F-DFBC444F338B}" type="datetimeFigureOut">
              <a:rPr lang="cs-CZ"/>
              <a:pPr>
                <a:defRPr/>
              </a:pPr>
              <a:t>15.5.2013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9C91376-4420-46B0-9EAB-F34F7A35A52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9D5847-2D2B-4469-9D80-B6A4162193F8}" type="datetimeFigureOut">
              <a:rPr lang="cs-CZ"/>
              <a:pPr>
                <a:defRPr/>
              </a:pPr>
              <a:t>15.5.2013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A326F3-CA88-42E2-9C37-94A076F3227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2B343D-BFD4-4276-A525-D01ACE16C6EF}" type="datetimeFigureOut">
              <a:rPr lang="cs-CZ"/>
              <a:pPr>
                <a:defRPr/>
              </a:pPr>
              <a:t>15.5.2013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19B4D9A-E48D-4D55-9904-C4D3423D25D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60EF80D-8672-4738-94DC-EBF0FF13028D}" type="datetimeFigureOut">
              <a:rPr lang="cs-CZ"/>
              <a:pPr>
                <a:defRPr/>
              </a:pPr>
              <a:t>15.5.2013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72FA64-D9A0-445C-A876-EE1A39F5BDC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38B21D-A7CF-4B35-8611-2DFCBDF2FC6C}" type="datetimeFigureOut">
              <a:rPr lang="cs-CZ"/>
              <a:pPr>
                <a:defRPr/>
              </a:pPr>
              <a:t>15.5.2013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22AF453-AFEE-4978-AFB4-854F385B20F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rtlCol="0">
            <a:normAutofit/>
          </a:bodyPr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4EB1CB-A098-4C8A-B105-243AFBD6F8FA}" type="datetimeFigureOut">
              <a:rPr lang="cs-CZ"/>
              <a:pPr>
                <a:defRPr/>
              </a:pPr>
              <a:t>15.5.2013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39C4A39-48A6-4F3C-862C-0516C650440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E1E141-6895-4C2E-A502-6BFC850FC3E6}" type="datetimeFigureOut">
              <a:rPr lang="cs-CZ"/>
              <a:pPr>
                <a:defRPr/>
              </a:pPr>
              <a:t>15.5.2013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C6E3AF-D4B6-4C98-89B3-611B0AF20C5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79F1E7-6B58-484C-975D-FF9BF9EA9BD8}" type="datetimeFigureOut">
              <a:rPr lang="cs-CZ"/>
              <a:pPr>
                <a:defRPr/>
              </a:pPr>
              <a:t>15.5.2013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82AC05-2C9B-4FCD-BCA6-9AB20B0D8A3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2700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  <a:cs typeface="+mn-cs"/>
              </a:defRPr>
            </a:lvl1pPr>
          </a:lstStyle>
          <a:p>
            <a:pPr>
              <a:defRPr/>
            </a:pPr>
            <a:fld id="{A6DD9F45-B3F2-40C5-B579-0449008D74B8}" type="datetimeFigureOut">
              <a:rPr lang="cs-CZ"/>
              <a:pPr>
                <a:defRPr/>
              </a:pPr>
              <a:t>15.5.2013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8813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925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  <a:cs typeface="+mn-cs"/>
              </a:defRPr>
            </a:lvl1pPr>
          </a:lstStyle>
          <a:p>
            <a:pPr>
              <a:defRPr/>
            </a:pPr>
            <a:fld id="{B62FA4BF-A4F8-41CF-9D59-5B8B656C12D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8200" y="6499225"/>
            <a:ext cx="84138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569913" y="6499225"/>
            <a:ext cx="84137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83" r:id="rId3"/>
    <p:sldLayoutId id="2147483675" r:id="rId4"/>
    <p:sldLayoutId id="2147483676" r:id="rId5"/>
    <p:sldLayoutId id="2147483677" r:id="rId6"/>
    <p:sldLayoutId id="2147483678" r:id="rId7"/>
    <p:sldLayoutId id="2147483679" r:id="rId8"/>
    <p:sldLayoutId id="2147483680" r:id="rId9"/>
    <p:sldLayoutId id="2147483681" r:id="rId10"/>
    <p:sldLayoutId id="2147483682" r:id="rId11"/>
  </p:sldLayoutIdLst>
  <p:txStyles>
    <p:titleStyle>
      <a:lvl1pPr algn="ctr" rtl="0" eaLnBrk="1" fontAlgn="base" hangingPunct="1">
        <a:lnSpc>
          <a:spcPts val="5800"/>
        </a:lnSpc>
        <a:spcBef>
          <a:spcPct val="0"/>
        </a:spcBef>
        <a:spcAft>
          <a:spcPct val="0"/>
        </a:spcAft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  <a:lvl2pPr algn="ctr" rtl="0" eaLnBrk="1" fontAlgn="base" hangingPunct="1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2pPr>
      <a:lvl3pPr algn="ctr" rtl="0" eaLnBrk="1" fontAlgn="base" hangingPunct="1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3pPr>
      <a:lvl4pPr algn="ctr" rtl="0" eaLnBrk="1" fontAlgn="base" hangingPunct="1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4pPr>
      <a:lvl5pPr algn="ctr" rtl="0" eaLnBrk="1" fontAlgn="base" hangingPunct="1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5pPr>
      <a:lvl6pPr marL="457200" algn="ctr" rtl="0" eaLnBrk="1" fontAlgn="base" hangingPunct="1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6pPr>
      <a:lvl7pPr marL="914400" algn="ctr" rtl="0" eaLnBrk="1" fontAlgn="base" hangingPunct="1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7pPr>
      <a:lvl8pPr marL="1371600" algn="ctr" rtl="0" eaLnBrk="1" fontAlgn="base" hangingPunct="1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8pPr>
      <a:lvl9pPr marL="1828800" algn="ctr" rtl="0" eaLnBrk="1" fontAlgn="base" hangingPunct="1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rgbClr val="7F7F7F"/>
          </a:solidFill>
          <a:latin typeface="+mj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Font typeface="Courier New" pitchFamily="49" charset="0"/>
        <a:buChar char="o"/>
        <a:defRPr sz="1600" kern="1200">
          <a:solidFill>
            <a:srgbClr val="7F7F7F"/>
          </a:solidFill>
          <a:latin typeface="+mj-lt"/>
          <a:ea typeface="+mn-ea"/>
          <a:cs typeface="+mn-cs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Font typeface="Arial" charset="0"/>
        <a:buChar char="•"/>
        <a:defRPr sz="1600" kern="1200">
          <a:solidFill>
            <a:srgbClr val="7F7F7F"/>
          </a:solidFill>
          <a:latin typeface="+mj-lt"/>
          <a:ea typeface="+mn-ea"/>
          <a:cs typeface="+mn-cs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Font typeface="Courier New" pitchFamily="49" charset="0"/>
        <a:buChar char="o"/>
        <a:defRPr sz="1600" kern="1200">
          <a:solidFill>
            <a:srgbClr val="7F7F7F"/>
          </a:solidFill>
          <a:latin typeface="+mj-lt"/>
          <a:ea typeface="+mn-ea"/>
          <a:cs typeface="+mn-cs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Font typeface="Arial" charset="0"/>
        <a:buChar char="•"/>
        <a:defRPr sz="1600" kern="1200">
          <a:solidFill>
            <a:srgbClr val="7F7F7F"/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13" Type="http://schemas.openxmlformats.org/officeDocument/2006/relationships/image" Target="../media/image14.wmf"/><Relationship Id="rId3" Type="http://schemas.openxmlformats.org/officeDocument/2006/relationships/image" Target="../media/image4.wmf"/><Relationship Id="rId7" Type="http://schemas.openxmlformats.org/officeDocument/2006/relationships/image" Target="../media/image8.wmf"/><Relationship Id="rId12" Type="http://schemas.openxmlformats.org/officeDocument/2006/relationships/image" Target="../media/image13.w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wmf"/><Relationship Id="rId11" Type="http://schemas.openxmlformats.org/officeDocument/2006/relationships/image" Target="../media/image12.wmf"/><Relationship Id="rId5" Type="http://schemas.openxmlformats.org/officeDocument/2006/relationships/image" Target="../media/image6.wmf"/><Relationship Id="rId10" Type="http://schemas.openxmlformats.org/officeDocument/2006/relationships/image" Target="../media/image11.wmf"/><Relationship Id="rId4" Type="http://schemas.openxmlformats.org/officeDocument/2006/relationships/image" Target="../media/image5.wmf"/><Relationship Id="rId9" Type="http://schemas.openxmlformats.org/officeDocument/2006/relationships/image" Target="../media/image10.wmf"/><Relationship Id="rId14" Type="http://schemas.openxmlformats.org/officeDocument/2006/relationships/image" Target="../media/image15.wm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wmf"/><Relationship Id="rId3" Type="http://schemas.openxmlformats.org/officeDocument/2006/relationships/image" Target="../media/image16.wmf"/><Relationship Id="rId7" Type="http://schemas.openxmlformats.org/officeDocument/2006/relationships/image" Target="../media/image20.wm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.wmf"/><Relationship Id="rId5" Type="http://schemas.openxmlformats.org/officeDocument/2006/relationships/image" Target="../media/image18.wmf"/><Relationship Id="rId10" Type="http://schemas.openxmlformats.org/officeDocument/2006/relationships/image" Target="../media/image23.wmf"/><Relationship Id="rId4" Type="http://schemas.openxmlformats.org/officeDocument/2006/relationships/image" Target="../media/image17.wmf"/><Relationship Id="rId9" Type="http://schemas.openxmlformats.org/officeDocument/2006/relationships/image" Target="../media/image22.wmf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13" Type="http://schemas.openxmlformats.org/officeDocument/2006/relationships/image" Target="../media/image14.wmf"/><Relationship Id="rId3" Type="http://schemas.openxmlformats.org/officeDocument/2006/relationships/image" Target="../media/image4.wmf"/><Relationship Id="rId7" Type="http://schemas.openxmlformats.org/officeDocument/2006/relationships/image" Target="../media/image8.wmf"/><Relationship Id="rId12" Type="http://schemas.openxmlformats.org/officeDocument/2006/relationships/image" Target="../media/image13.wmf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wmf"/><Relationship Id="rId11" Type="http://schemas.openxmlformats.org/officeDocument/2006/relationships/image" Target="../media/image12.wmf"/><Relationship Id="rId5" Type="http://schemas.openxmlformats.org/officeDocument/2006/relationships/image" Target="../media/image6.wmf"/><Relationship Id="rId10" Type="http://schemas.openxmlformats.org/officeDocument/2006/relationships/image" Target="../media/image11.wmf"/><Relationship Id="rId4" Type="http://schemas.openxmlformats.org/officeDocument/2006/relationships/image" Target="../media/image5.wmf"/><Relationship Id="rId9" Type="http://schemas.openxmlformats.org/officeDocument/2006/relationships/image" Target="../media/image10.wmf"/><Relationship Id="rId14" Type="http://schemas.openxmlformats.org/officeDocument/2006/relationships/image" Target="../media/image15.wmf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wmf"/><Relationship Id="rId3" Type="http://schemas.openxmlformats.org/officeDocument/2006/relationships/image" Target="../media/image16.wmf"/><Relationship Id="rId7" Type="http://schemas.openxmlformats.org/officeDocument/2006/relationships/image" Target="../media/image20.wmf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.wmf"/><Relationship Id="rId5" Type="http://schemas.openxmlformats.org/officeDocument/2006/relationships/image" Target="../media/image18.wmf"/><Relationship Id="rId10" Type="http://schemas.openxmlformats.org/officeDocument/2006/relationships/image" Target="../media/image23.wmf"/><Relationship Id="rId4" Type="http://schemas.openxmlformats.org/officeDocument/2006/relationships/image" Target="../media/image17.wmf"/><Relationship Id="rId9" Type="http://schemas.openxmlformats.org/officeDocument/2006/relationships/image" Target="../media/image22.wmf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614363" y="2816225"/>
          <a:ext cx="8136904" cy="26928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0940"/>
                <a:gridCol w="6195964"/>
              </a:tblGrid>
              <a:tr h="86409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Miroslava</a:t>
                      </a:r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b="1" kern="1200" baseline="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Cenková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VY_32_INOVACE_07C_10_OBLEČENÍ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baseline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ROZVOJ ÚSTNÍHO PROJEVU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12.</a:t>
                      </a:r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3 2013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3097" name="Obrázek 2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79613" y="9080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98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619250" y="2927350"/>
            <a:ext cx="649288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52513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600" b="1" dirty="0" smtClean="0">
                <a:solidFill>
                  <a:schemeClr val="tx1"/>
                </a:solidFill>
                <a:latin typeface="Calibri" pitchFamily="34" charset="0"/>
              </a:rPr>
              <a:t>ANOTACE</a:t>
            </a:r>
            <a:endParaRPr lang="cs-CZ" sz="3600" b="1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4099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975"/>
            <a:ext cx="8229600" cy="4929188"/>
          </a:xfrm>
        </p:spPr>
        <p:txBody>
          <a:bodyPr/>
          <a:lstStyle/>
          <a:p>
            <a:pPr marL="0" indent="0">
              <a:buFont typeface="Arial" charset="0"/>
              <a:buNone/>
            </a:pPr>
            <a:r>
              <a:rPr lang="cs-CZ" sz="1600" dirty="0" smtClean="0">
                <a:solidFill>
                  <a:schemeClr val="tx1"/>
                </a:solidFill>
                <a:latin typeface="Calibri" pitchFamily="34" charset="0"/>
              </a:rPr>
              <a:t>Tento materiál je určen pro žáky 3. ročníku gymnázia ,čtyřletého studia.  Práce s tímto materiálem je koncipována na cca. jednu vyučovací hodinu. Obsahem je výklad slovní zásoby k </a:t>
            </a:r>
            <a:r>
              <a:rPr lang="cs-CZ" sz="1600" dirty="0" err="1" smtClean="0">
                <a:solidFill>
                  <a:schemeClr val="tx1"/>
                </a:solidFill>
                <a:latin typeface="Calibri" pitchFamily="34" charset="0"/>
              </a:rPr>
              <a:t>tematu</a:t>
            </a:r>
            <a:r>
              <a:rPr lang="cs-CZ" sz="1600" dirty="0" smtClean="0">
                <a:solidFill>
                  <a:schemeClr val="tx1"/>
                </a:solidFill>
                <a:latin typeface="Calibri" pitchFamily="34" charset="0"/>
              </a:rPr>
              <a:t> OBLEČENÍ , cvičení na procvičování včetně řešení, kde si žáci osvojují novou slovní zásobu, fráze a obraty k danému tématu. </a:t>
            </a:r>
          </a:p>
          <a:p>
            <a:pPr marL="0" indent="0">
              <a:buFont typeface="Arial" charset="0"/>
              <a:buNone/>
            </a:pPr>
            <a:endParaRPr lang="cs-CZ" sz="1600" dirty="0" smtClean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Font typeface="Arial" charset="0"/>
              <a:buNone/>
            </a:pPr>
            <a:r>
              <a:rPr lang="cs-CZ" sz="1600" dirty="0" smtClean="0">
                <a:solidFill>
                  <a:schemeClr val="tx1"/>
                </a:solidFill>
                <a:latin typeface="Calibri" pitchFamily="34" charset="0"/>
              </a:rPr>
              <a:t> Cíl -  žáci si osvojí novou slovní zásobu, používají ji ve větách, aplikují ji na dané situace.  </a:t>
            </a:r>
          </a:p>
          <a:p>
            <a:pPr marL="0" indent="0">
              <a:buFont typeface="Arial" charset="0"/>
              <a:buNone/>
            </a:pPr>
            <a:endParaRPr lang="cs-CZ" sz="1600" dirty="0" smtClean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Font typeface="Arial" charset="0"/>
              <a:buNone/>
            </a:pPr>
            <a:r>
              <a:rPr lang="cs-CZ" sz="1600" dirty="0" smtClean="0">
                <a:solidFill>
                  <a:schemeClr val="tx1"/>
                </a:solidFill>
                <a:latin typeface="Calibri" pitchFamily="34" charset="0"/>
              </a:rPr>
              <a:t>Žáci řeší úkoly na tabuli, pomocí digitálního pera  či fixem dopisují řešení, spojují obrázky s textem. Pracují buď individuálně, nebo lze využít skupinové výuky. </a:t>
            </a:r>
          </a:p>
          <a:p>
            <a:pPr marL="0" indent="0">
              <a:buFont typeface="Arial" charset="0"/>
              <a:buNone/>
            </a:pPr>
            <a:endParaRPr lang="cs-CZ" sz="1600" dirty="0" smtClean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Font typeface="Arial" charset="0"/>
              <a:buNone/>
            </a:pPr>
            <a:r>
              <a:rPr lang="cs-CZ" sz="1600" dirty="0" smtClean="0">
                <a:solidFill>
                  <a:schemeClr val="tx1"/>
                </a:solidFill>
                <a:latin typeface="Calibri" pitchFamily="34" charset="0"/>
              </a:rPr>
              <a:t>Materiál je určen pro interaktivní výuku.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Zaoblený obdélník 15"/>
          <p:cNvSpPr/>
          <p:nvPr/>
        </p:nvSpPr>
        <p:spPr>
          <a:xfrm>
            <a:off x="827584" y="2132856"/>
            <a:ext cx="1800200" cy="324036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899592" y="836712"/>
            <a:ext cx="340349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b="1" dirty="0" smtClean="0"/>
              <a:t>ОДЕЖДА</a:t>
            </a:r>
            <a:endParaRPr lang="ru-RU" b="1" dirty="0"/>
          </a:p>
          <a:p>
            <a:r>
              <a:rPr lang="ru-RU" dirty="0" smtClean="0"/>
              <a:t>Что мы надеваем?</a:t>
            </a:r>
          </a:p>
          <a:p>
            <a:r>
              <a:rPr lang="ru-RU" dirty="0" smtClean="0"/>
              <a:t>Напиши номера к картинкам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827584" y="2204864"/>
            <a:ext cx="1446230" cy="329320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AutoNum type="arabicPeriod"/>
            </a:pPr>
            <a:r>
              <a:rPr lang="ru-RU" sz="1600" dirty="0" smtClean="0">
                <a:solidFill>
                  <a:schemeClr val="bg1"/>
                </a:solidFill>
              </a:rPr>
              <a:t>Платье</a:t>
            </a:r>
          </a:p>
          <a:p>
            <a:pPr marL="342900" indent="-342900">
              <a:buAutoNum type="arabicPeriod"/>
            </a:pPr>
            <a:r>
              <a:rPr lang="ru-RU" sz="1600" dirty="0" smtClean="0">
                <a:solidFill>
                  <a:schemeClr val="bg1"/>
                </a:solidFill>
              </a:rPr>
              <a:t>Брюки</a:t>
            </a:r>
          </a:p>
          <a:p>
            <a:pPr marL="342900" indent="-342900">
              <a:buAutoNum type="arabicPeriod"/>
            </a:pPr>
            <a:r>
              <a:rPr lang="ru-RU" sz="1600" dirty="0" smtClean="0">
                <a:solidFill>
                  <a:schemeClr val="bg1"/>
                </a:solidFill>
              </a:rPr>
              <a:t>Костюм</a:t>
            </a:r>
          </a:p>
          <a:p>
            <a:pPr marL="342900" indent="-342900">
              <a:buAutoNum type="arabicPeriod"/>
            </a:pPr>
            <a:r>
              <a:rPr lang="ru-RU" sz="1600" dirty="0" smtClean="0">
                <a:solidFill>
                  <a:schemeClr val="bg1"/>
                </a:solidFill>
              </a:rPr>
              <a:t>Рубашка</a:t>
            </a:r>
          </a:p>
          <a:p>
            <a:pPr marL="342900" indent="-342900">
              <a:buAutoNum type="arabicPeriod"/>
            </a:pPr>
            <a:r>
              <a:rPr lang="ru-RU" sz="1600" dirty="0" smtClean="0">
                <a:solidFill>
                  <a:schemeClr val="bg1"/>
                </a:solidFill>
              </a:rPr>
              <a:t>Юбка</a:t>
            </a:r>
          </a:p>
          <a:p>
            <a:pPr marL="342900" indent="-342900">
              <a:buAutoNum type="arabicPeriod"/>
            </a:pPr>
            <a:r>
              <a:rPr lang="ru-RU" sz="1600" dirty="0" smtClean="0">
                <a:solidFill>
                  <a:schemeClr val="bg1"/>
                </a:solidFill>
              </a:rPr>
              <a:t>Блузка</a:t>
            </a:r>
          </a:p>
          <a:p>
            <a:pPr marL="342900" indent="-342900">
              <a:buAutoNum type="arabicPeriod"/>
            </a:pPr>
            <a:r>
              <a:rPr lang="ru-RU" sz="1600" dirty="0" smtClean="0">
                <a:solidFill>
                  <a:schemeClr val="bg1"/>
                </a:solidFill>
              </a:rPr>
              <a:t>Пальто</a:t>
            </a:r>
          </a:p>
          <a:p>
            <a:pPr marL="342900" indent="-342900">
              <a:buAutoNum type="arabicPeriod"/>
            </a:pPr>
            <a:r>
              <a:rPr lang="ru-RU" sz="1600" dirty="0" smtClean="0">
                <a:solidFill>
                  <a:schemeClr val="bg1"/>
                </a:solidFill>
              </a:rPr>
              <a:t>Куртка</a:t>
            </a:r>
          </a:p>
          <a:p>
            <a:pPr marL="342900" indent="-342900">
              <a:buAutoNum type="arabicPeriod"/>
            </a:pPr>
            <a:r>
              <a:rPr lang="ru-RU" sz="1600" dirty="0" smtClean="0">
                <a:solidFill>
                  <a:schemeClr val="bg1"/>
                </a:solidFill>
              </a:rPr>
              <a:t>Футболка</a:t>
            </a:r>
          </a:p>
          <a:p>
            <a:pPr marL="342900" indent="-342900">
              <a:buAutoNum type="arabicPeriod"/>
            </a:pPr>
            <a:r>
              <a:rPr lang="ru-RU" sz="1600" dirty="0" smtClean="0">
                <a:solidFill>
                  <a:schemeClr val="bg1"/>
                </a:solidFill>
              </a:rPr>
              <a:t>Свитер</a:t>
            </a:r>
          </a:p>
          <a:p>
            <a:pPr marL="342900" indent="-342900">
              <a:buAutoNum type="arabicPeriod"/>
            </a:pPr>
            <a:r>
              <a:rPr lang="ru-RU" sz="1600" dirty="0" smtClean="0">
                <a:solidFill>
                  <a:schemeClr val="bg1"/>
                </a:solidFill>
              </a:rPr>
              <a:t>Шапка</a:t>
            </a:r>
          </a:p>
          <a:p>
            <a:pPr marL="342900" indent="-342900">
              <a:buAutoNum type="arabicPeriod"/>
            </a:pPr>
            <a:r>
              <a:rPr lang="ru-RU" sz="1600" dirty="0" smtClean="0">
                <a:solidFill>
                  <a:schemeClr val="bg1"/>
                </a:solidFill>
              </a:rPr>
              <a:t>Ботинки</a:t>
            </a:r>
          </a:p>
          <a:p>
            <a:pPr marL="342900" indent="-342900">
              <a:buAutoNum type="arabicPeriod"/>
            </a:pPr>
            <a:endParaRPr lang="cs-CZ" sz="1600" dirty="0"/>
          </a:p>
        </p:txBody>
      </p:sp>
      <p:pic>
        <p:nvPicPr>
          <p:cNvPr id="11266" name="Picture 2" descr="C:\Users\Máma\AppData\Local\Microsoft\Windows\Temporary Internet Files\Content.IE5\QVIECLV3\MC90011332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44008" y="188640"/>
            <a:ext cx="1409954" cy="1349683"/>
          </a:xfrm>
          <a:prstGeom prst="rect">
            <a:avLst/>
          </a:prstGeom>
          <a:noFill/>
        </p:spPr>
      </p:pic>
      <p:pic>
        <p:nvPicPr>
          <p:cNvPr id="11267" name="Picture 3" descr="C:\Users\Máma\AppData\Local\Microsoft\Windows\Temporary Internet Files\Content.IE5\YYTG34I3\MC900305573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225767" y="1"/>
            <a:ext cx="1738633" cy="1772816"/>
          </a:xfrm>
          <a:prstGeom prst="rect">
            <a:avLst/>
          </a:prstGeom>
          <a:noFill/>
        </p:spPr>
      </p:pic>
      <p:pic>
        <p:nvPicPr>
          <p:cNvPr id="11268" name="Picture 4" descr="C:\Users\Máma\AppData\Local\Microsoft\Windows\Temporary Internet Files\Content.IE5\QVIECLV3\MC900353160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524328" y="1988840"/>
            <a:ext cx="1375425" cy="1136377"/>
          </a:xfrm>
          <a:prstGeom prst="rect">
            <a:avLst/>
          </a:prstGeom>
          <a:noFill/>
        </p:spPr>
      </p:pic>
      <p:pic>
        <p:nvPicPr>
          <p:cNvPr id="11269" name="Picture 5" descr="C:\Users\Máma\AppData\Local\Microsoft\Windows\Temporary Internet Files\Content.IE5\TYRUX2HI\MC900360173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347864" y="2132856"/>
            <a:ext cx="1346132" cy="1584176"/>
          </a:xfrm>
          <a:prstGeom prst="rect">
            <a:avLst/>
          </a:prstGeom>
          <a:noFill/>
        </p:spPr>
      </p:pic>
      <p:pic>
        <p:nvPicPr>
          <p:cNvPr id="11270" name="Picture 6" descr="C:\Users\Máma\AppData\Local\Microsoft\Windows\Temporary Internet Files\Content.IE5\TYRUX2HI\MC900407856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796136" y="1196752"/>
            <a:ext cx="1275557" cy="1540746"/>
          </a:xfrm>
          <a:prstGeom prst="rect">
            <a:avLst/>
          </a:prstGeom>
          <a:noFill/>
        </p:spPr>
      </p:pic>
      <p:pic>
        <p:nvPicPr>
          <p:cNvPr id="11273" name="Picture 9" descr="C:\Users\Máma\AppData\Local\Microsoft\Windows\Temporary Internet Files\Content.IE5\TYRUX2HI\MC900335981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203848" y="4869160"/>
            <a:ext cx="1584176" cy="1459492"/>
          </a:xfrm>
          <a:prstGeom prst="rect">
            <a:avLst/>
          </a:prstGeom>
          <a:noFill/>
        </p:spPr>
      </p:pic>
      <p:pic>
        <p:nvPicPr>
          <p:cNvPr id="11276" name="Picture 12" descr="C:\Users\Máma\AppData\Local\Microsoft\Windows\Temporary Internet Files\Content.IE5\9ZK88JJC\MC900345492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7380312" y="3212976"/>
            <a:ext cx="1179735" cy="1195478"/>
          </a:xfrm>
          <a:prstGeom prst="rect">
            <a:avLst/>
          </a:prstGeom>
          <a:noFill/>
        </p:spPr>
      </p:pic>
      <p:pic>
        <p:nvPicPr>
          <p:cNvPr id="11277" name="Picture 13" descr="C:\Users\Máma\AppData\Local\Microsoft\Windows\Temporary Internet Files\Content.IE5\YYTG34I3\MC900396642[1].wmf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7673975" y="4616450"/>
            <a:ext cx="1139825" cy="1825625"/>
          </a:xfrm>
          <a:prstGeom prst="rect">
            <a:avLst/>
          </a:prstGeom>
          <a:noFill/>
        </p:spPr>
      </p:pic>
      <p:pic>
        <p:nvPicPr>
          <p:cNvPr id="11278" name="Picture 14" descr="C:\Users\Máma\AppData\Local\Microsoft\Windows\Temporary Internet Files\Content.IE5\YYTG34I3\MC900360185[1].wmf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6156176" y="4509120"/>
            <a:ext cx="1464978" cy="1480591"/>
          </a:xfrm>
          <a:prstGeom prst="rect">
            <a:avLst/>
          </a:prstGeom>
          <a:noFill/>
        </p:spPr>
      </p:pic>
      <p:pic>
        <p:nvPicPr>
          <p:cNvPr id="11279" name="Picture 15" descr="C:\Users\Máma\AppData\Local\Microsoft\Windows\Temporary Internet Files\Content.IE5\YYTG34I3\MC900354921[1].wmf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3419872" y="3933056"/>
            <a:ext cx="1377057" cy="632992"/>
          </a:xfrm>
          <a:prstGeom prst="rect">
            <a:avLst/>
          </a:prstGeom>
          <a:noFill/>
        </p:spPr>
      </p:pic>
      <p:pic>
        <p:nvPicPr>
          <p:cNvPr id="11280" name="Picture 16" descr="C:\Users\Máma\AppData\Local\Microsoft\Windows\Temporary Internet Files\Content.IE5\YYTG34I3\MC900232952[1].wmf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5580112" y="3068960"/>
            <a:ext cx="1440160" cy="1445874"/>
          </a:xfrm>
          <a:prstGeom prst="rect">
            <a:avLst/>
          </a:prstGeom>
          <a:noFill/>
        </p:spPr>
      </p:pic>
      <p:pic>
        <p:nvPicPr>
          <p:cNvPr id="11281" name="Picture 17" descr="C:\Users\Máma\AppData\Local\Microsoft\Windows\Temporary Internet Files\Content.IE5\YYTG34I3\MC900013411[1].wmf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5148064" y="4725144"/>
            <a:ext cx="899139" cy="99707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Zaoblený obdélník 20"/>
          <p:cNvSpPr/>
          <p:nvPr/>
        </p:nvSpPr>
        <p:spPr>
          <a:xfrm>
            <a:off x="755576" y="5589240"/>
            <a:ext cx="7560840" cy="86409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1115616" y="980728"/>
            <a:ext cx="4283545" cy="86177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b="1" dirty="0" smtClean="0"/>
              <a:t>ОДЕЖДА </a:t>
            </a:r>
            <a:endParaRPr lang="ru-RU" dirty="0" smtClean="0"/>
          </a:p>
          <a:p>
            <a:endParaRPr lang="ru-RU" sz="1600" b="1" dirty="0"/>
          </a:p>
          <a:p>
            <a:r>
              <a:rPr lang="ru-RU" sz="1600" dirty="0" smtClean="0"/>
              <a:t>Образуйте предложения – кто что наденет</a:t>
            </a:r>
            <a:endParaRPr lang="cs-CZ" sz="1600" dirty="0"/>
          </a:p>
        </p:txBody>
      </p:sp>
      <p:pic>
        <p:nvPicPr>
          <p:cNvPr id="12290" name="Picture 2" descr="C:\Users\Máma\AppData\Local\Microsoft\Windows\Temporary Internet Files\Content.IE5\QVIECLV3\MC90019754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1675" y="2376488"/>
            <a:ext cx="1302975" cy="908496"/>
          </a:xfrm>
          <a:prstGeom prst="rect">
            <a:avLst/>
          </a:prstGeom>
          <a:noFill/>
        </p:spPr>
      </p:pic>
      <p:pic>
        <p:nvPicPr>
          <p:cNvPr id="12291" name="Picture 3" descr="C:\Users\Máma\AppData\Local\Microsoft\Windows\Temporary Internet Files\Content.IE5\YYTG34I3\MC900280902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857500" y="2189163"/>
            <a:ext cx="1570484" cy="1397043"/>
          </a:xfrm>
          <a:prstGeom prst="rect">
            <a:avLst/>
          </a:prstGeom>
          <a:noFill/>
        </p:spPr>
      </p:pic>
      <p:pic>
        <p:nvPicPr>
          <p:cNvPr id="12292" name="Picture 4" descr="C:\Users\Máma\AppData\Local\Microsoft\Windows\Temporary Internet Files\Content.IE5\QVIECLV3\MC900013096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135563" y="1920875"/>
            <a:ext cx="1138589" cy="1580133"/>
          </a:xfrm>
          <a:prstGeom prst="rect">
            <a:avLst/>
          </a:prstGeom>
          <a:noFill/>
        </p:spPr>
      </p:pic>
      <p:pic>
        <p:nvPicPr>
          <p:cNvPr id="12293" name="Picture 5" descr="C:\Users\Máma\AppData\Local\Microsoft\Windows\Temporary Internet Files\Content.IE5\YYTG34I3\MC900232937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020272" y="1628800"/>
            <a:ext cx="1805531" cy="1443583"/>
          </a:xfrm>
          <a:prstGeom prst="rect">
            <a:avLst/>
          </a:prstGeom>
          <a:noFill/>
        </p:spPr>
      </p:pic>
      <p:pic>
        <p:nvPicPr>
          <p:cNvPr id="12294" name="Picture 6" descr="C:\Users\Máma\AppData\Local\Microsoft\Windows\Temporary Internet Files\Content.IE5\9ZK88JJC\MC900353803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94322" y="3372098"/>
            <a:ext cx="1525592" cy="1244843"/>
          </a:xfrm>
          <a:prstGeom prst="rect">
            <a:avLst/>
          </a:prstGeom>
          <a:noFill/>
        </p:spPr>
      </p:pic>
      <p:pic>
        <p:nvPicPr>
          <p:cNvPr id="12295" name="Picture 7" descr="C:\Users\Máma\AppData\Local\Microsoft\Windows\Temporary Internet Files\Content.IE5\YYTG34I3\MC900360149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644008" y="3789040"/>
            <a:ext cx="1190873" cy="1413851"/>
          </a:xfrm>
          <a:prstGeom prst="rect">
            <a:avLst/>
          </a:prstGeom>
          <a:noFill/>
        </p:spPr>
      </p:pic>
      <p:pic>
        <p:nvPicPr>
          <p:cNvPr id="12296" name="Picture 8" descr="C:\Users\Máma\AppData\Local\Microsoft\Windows\Temporary Internet Files\Content.IE5\YYTG34I3\MC900234417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7020272" y="3284984"/>
            <a:ext cx="1584176" cy="2221941"/>
          </a:xfrm>
          <a:prstGeom prst="rect">
            <a:avLst/>
          </a:prstGeom>
          <a:noFill/>
        </p:spPr>
      </p:pic>
      <p:pic>
        <p:nvPicPr>
          <p:cNvPr id="12297" name="Picture 9" descr="C:\Users\Máma\AppData\Local\Microsoft\Windows\Temporary Internet Files\Content.IE5\9ZK88JJC\MC900352120[1].wmf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2699792" y="3861048"/>
            <a:ext cx="1010047" cy="1366746"/>
          </a:xfrm>
          <a:prstGeom prst="rect">
            <a:avLst/>
          </a:prstGeom>
          <a:noFill/>
        </p:spPr>
      </p:pic>
      <p:sp>
        <p:nvSpPr>
          <p:cNvPr id="11" name="TextovéPole 10"/>
          <p:cNvSpPr txBox="1"/>
          <p:nvPr/>
        </p:nvSpPr>
        <p:spPr>
          <a:xfrm>
            <a:off x="827584" y="2276872"/>
            <a:ext cx="3225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b="1" dirty="0"/>
              <a:t>я</a:t>
            </a:r>
            <a:endParaRPr lang="cs-CZ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707904" y="4437112"/>
            <a:ext cx="60465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b="1" dirty="0" smtClean="0"/>
              <a:t>она</a:t>
            </a:r>
            <a:endParaRPr lang="cs-CZ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995936" y="2204864"/>
            <a:ext cx="4956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b="1" dirty="0" smtClean="0"/>
              <a:t>ты</a:t>
            </a:r>
            <a:endParaRPr lang="cs-CZ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940152" y="1628800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b="1" dirty="0" smtClean="0"/>
              <a:t>он</a:t>
            </a:r>
            <a:endParaRPr lang="cs-CZ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8172400" y="4509120"/>
            <a:ext cx="4892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b="1" dirty="0" smtClean="0"/>
              <a:t>вы</a:t>
            </a:r>
            <a:endParaRPr lang="cs-CZ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83568" y="4725144"/>
            <a:ext cx="5437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b="1" dirty="0" smtClean="0"/>
              <a:t>мы</a:t>
            </a:r>
            <a:endParaRPr lang="cs-CZ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8316416" y="1556792"/>
            <a:ext cx="63511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b="1" dirty="0" smtClean="0"/>
              <a:t>они</a:t>
            </a:r>
            <a:endParaRPr lang="cs-CZ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868144" y="3861048"/>
            <a:ext cx="4956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b="1" dirty="0" smtClean="0"/>
              <a:t>ты</a:t>
            </a:r>
            <a:endParaRPr lang="cs-CZ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827584" y="5805264"/>
            <a:ext cx="756489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1400" dirty="0" smtClean="0">
                <a:solidFill>
                  <a:schemeClr val="bg1"/>
                </a:solidFill>
              </a:rPr>
              <a:t>Бикини  -  платье  -  носки  -   джинсы   -  куртка  -  шляпка  - сапоги  -  перчатки и шарф</a:t>
            </a:r>
            <a:endParaRPr lang="cs-CZ" sz="1400" dirty="0">
              <a:solidFill>
                <a:schemeClr val="bg1"/>
              </a:solidFill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188640"/>
            <a:ext cx="15408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b="1" dirty="0" smtClean="0"/>
              <a:t>Мы  играем</a:t>
            </a:r>
            <a:endParaRPr lang="cs-CZ" b="1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467544" y="692696"/>
          <a:ext cx="4248472" cy="4608511"/>
        </p:xfrm>
        <a:graphic>
          <a:graphicData uri="http://schemas.openxmlformats.org/drawingml/2006/table">
            <a:tbl>
              <a:tblPr/>
              <a:tblGrid>
                <a:gridCol w="519760"/>
                <a:gridCol w="101692"/>
                <a:gridCol w="519760"/>
                <a:gridCol w="101692"/>
                <a:gridCol w="519760"/>
                <a:gridCol w="101692"/>
                <a:gridCol w="519760"/>
                <a:gridCol w="101692"/>
                <a:gridCol w="519760"/>
                <a:gridCol w="101692"/>
                <a:gridCol w="519760"/>
                <a:gridCol w="101692"/>
                <a:gridCol w="519760"/>
              </a:tblGrid>
              <a:tr h="334556">
                <a:tc>
                  <a:txBody>
                    <a:bodyPr/>
                    <a:lstStyle/>
                    <a:p>
                      <a:pPr algn="l" fontAlgn="b"/>
                      <a:r>
                        <a:rPr lang="cs-CZ" sz="15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376" marR="7376" marT="737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5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376" marR="7376" marT="737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5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376" marR="7376" marT="737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5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376" marR="7376" marT="737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5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376" marR="7376" marT="737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76009"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34556">
                <a:tc>
                  <a:txBody>
                    <a:bodyPr/>
                    <a:lstStyle/>
                    <a:p>
                      <a:pPr algn="l" fontAlgn="b"/>
                      <a:r>
                        <a:rPr lang="cs-CZ" sz="15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376" marR="7376" marT="737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5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376" marR="7376" marT="737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5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376" marR="7376" marT="737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5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376" marR="7376" marT="737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76009"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34556">
                <a:tc>
                  <a:txBody>
                    <a:bodyPr/>
                    <a:lstStyle/>
                    <a:p>
                      <a:pPr algn="l" fontAlgn="b"/>
                      <a:r>
                        <a:rPr lang="cs-CZ" sz="15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376" marR="7376" marT="737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5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376" marR="7376" marT="737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5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376" marR="7376" marT="737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5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376" marR="7376" marT="737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76009"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34556">
                <a:tc>
                  <a:txBody>
                    <a:bodyPr/>
                    <a:lstStyle/>
                    <a:p>
                      <a:pPr algn="l" fontAlgn="b"/>
                      <a:r>
                        <a:rPr lang="cs-CZ" sz="15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376" marR="7376" marT="737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5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376" marR="7376" marT="737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5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376" marR="7376" marT="737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76009"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34556">
                <a:tc>
                  <a:txBody>
                    <a:bodyPr/>
                    <a:lstStyle/>
                    <a:p>
                      <a:pPr algn="l" fontAlgn="b"/>
                      <a:r>
                        <a:rPr lang="cs-CZ" sz="15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376" marR="7376" marT="737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5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376" marR="7376" marT="737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5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376" marR="7376" marT="737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5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376" marR="7376" marT="737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5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376" marR="7376" marT="737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76009"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34556">
                <a:tc>
                  <a:txBody>
                    <a:bodyPr/>
                    <a:lstStyle/>
                    <a:p>
                      <a:pPr algn="l" fontAlgn="b"/>
                      <a:r>
                        <a:rPr lang="cs-CZ" sz="15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376" marR="7376" marT="737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5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376" marR="7376" marT="737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5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376" marR="7376" marT="737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5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376" marR="7376" marT="737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76009"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34556">
                <a:tc>
                  <a:txBody>
                    <a:bodyPr/>
                    <a:lstStyle/>
                    <a:p>
                      <a:pPr algn="l" fontAlgn="b"/>
                      <a:r>
                        <a:rPr lang="cs-CZ" sz="15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376" marR="7376" marT="737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5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376" marR="7376" marT="737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5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376" marR="7376" marT="737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5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376" marR="7376" marT="737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5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376" marR="7376" marT="737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5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376" marR="7376" marT="737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5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376" marR="7376" marT="737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76009"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34556">
                <a:tc>
                  <a:txBody>
                    <a:bodyPr/>
                    <a:lstStyle/>
                    <a:p>
                      <a:pPr algn="l" fontAlgn="b"/>
                      <a:r>
                        <a:rPr lang="cs-CZ" sz="15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376" marR="7376" marT="737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5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376" marR="7376" marT="737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5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376" marR="7376" marT="737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5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376" marR="7376" marT="737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5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376" marR="7376" marT="737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5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376" marR="7376" marT="737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5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376" marR="7376" marT="737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5004048" y="692696"/>
            <a:ext cx="3873176" cy="424731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AutoNum type="arabicPeriod"/>
            </a:pPr>
            <a:r>
              <a:rPr lang="ru-RU" dirty="0"/>
              <a:t>э</a:t>
            </a:r>
            <a:r>
              <a:rPr lang="ru-RU" dirty="0" smtClean="0"/>
              <a:t>то мы читаем</a:t>
            </a:r>
          </a:p>
          <a:p>
            <a:pPr marL="342900" indent="-342900">
              <a:buAutoNum type="arabicPeriod"/>
            </a:pPr>
            <a:endParaRPr lang="ru-RU" dirty="0"/>
          </a:p>
          <a:p>
            <a:pPr marL="342900" indent="-342900">
              <a:buAutoNum type="arabicPeriod"/>
            </a:pPr>
            <a:r>
              <a:rPr lang="ru-RU" dirty="0"/>
              <a:t> </a:t>
            </a:r>
            <a:r>
              <a:rPr lang="ru-RU" dirty="0" smtClean="0"/>
              <a:t>её фамилия Каренина</a:t>
            </a:r>
          </a:p>
          <a:p>
            <a:pPr marL="342900" indent="-342900">
              <a:buAutoNum type="arabicPeriod"/>
            </a:pPr>
            <a:endParaRPr lang="ru-RU" dirty="0"/>
          </a:p>
          <a:p>
            <a:pPr marL="342900" indent="-342900">
              <a:buAutoNum type="arabicPeriod"/>
            </a:pPr>
            <a:r>
              <a:rPr lang="ru-RU" dirty="0" smtClean="0"/>
              <a:t> это время года –каникулы</a:t>
            </a:r>
          </a:p>
          <a:p>
            <a:pPr marL="342900" indent="-342900">
              <a:buAutoNum type="arabicPeriod"/>
            </a:pPr>
            <a:endParaRPr lang="ru-RU" dirty="0"/>
          </a:p>
          <a:p>
            <a:pPr marL="342900" indent="-342900">
              <a:buAutoNum type="arabicPeriod"/>
            </a:pPr>
            <a:r>
              <a:rPr lang="ru-RU" dirty="0" smtClean="0"/>
              <a:t> известный русский </a:t>
            </a:r>
            <a:r>
              <a:rPr lang="ru-RU" dirty="0"/>
              <a:t>универмаг</a:t>
            </a:r>
            <a:endParaRPr lang="ru-RU" dirty="0" smtClean="0"/>
          </a:p>
          <a:p>
            <a:pPr marL="342900" indent="-342900">
              <a:buAutoNum type="arabicPeriod"/>
            </a:pPr>
            <a:endParaRPr lang="ru-RU" dirty="0"/>
          </a:p>
          <a:p>
            <a:pPr marL="342900" indent="-342900">
              <a:buAutoNum type="arabicPeriod"/>
            </a:pPr>
            <a:r>
              <a:rPr lang="ru-RU" dirty="0" smtClean="0"/>
              <a:t> морковь, огурец, помидор....</a:t>
            </a:r>
          </a:p>
          <a:p>
            <a:pPr marL="342900" indent="-342900">
              <a:buAutoNum type="arabicPeriod"/>
            </a:pPr>
            <a:endParaRPr lang="ru-RU" dirty="0"/>
          </a:p>
          <a:p>
            <a:pPr marL="342900" indent="-342900">
              <a:buAutoNum type="arabicPeriod"/>
            </a:pPr>
            <a:r>
              <a:rPr lang="ru-RU" dirty="0" smtClean="0"/>
              <a:t> это дарим на день рождения</a:t>
            </a:r>
          </a:p>
          <a:p>
            <a:pPr marL="342900" indent="-342900">
              <a:buAutoNum type="arabicPeriod"/>
            </a:pPr>
            <a:endParaRPr lang="ru-RU" dirty="0"/>
          </a:p>
          <a:p>
            <a:pPr marL="342900" indent="-342900">
              <a:buAutoNum type="arabicPeriod"/>
            </a:pPr>
            <a:r>
              <a:rPr lang="ru-RU" dirty="0" smtClean="0"/>
              <a:t> здесь слушаем музыку</a:t>
            </a:r>
          </a:p>
          <a:p>
            <a:pPr marL="342900" indent="-342900">
              <a:buAutoNum type="arabicPeriod"/>
            </a:pPr>
            <a:endParaRPr lang="ru-RU" dirty="0"/>
          </a:p>
          <a:p>
            <a:pPr marL="342900" indent="-342900">
              <a:buAutoNum type="arabicPeriod"/>
            </a:pPr>
            <a:r>
              <a:rPr lang="ru-RU" dirty="0" smtClean="0"/>
              <a:t> страна, соседит с Францией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11560" y="5805264"/>
            <a:ext cx="69236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dirty="0" smtClean="0"/>
              <a:t>Что обозначает слово, которое вы нашли?  И что это трусики?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15616" y="980728"/>
            <a:ext cx="3632726" cy="34163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b="1" dirty="0" smtClean="0"/>
              <a:t>Ответьте на вопросы:</a:t>
            </a:r>
          </a:p>
          <a:p>
            <a:endParaRPr lang="ru-RU" b="1" dirty="0"/>
          </a:p>
          <a:p>
            <a:pPr marL="342900" indent="-342900">
              <a:buAutoNum type="arabicPeriod"/>
            </a:pPr>
            <a:r>
              <a:rPr lang="ru-RU" dirty="0" smtClean="0"/>
              <a:t>Что ты надеваешь зимой?</a:t>
            </a:r>
          </a:p>
          <a:p>
            <a:pPr marL="342900" indent="-342900">
              <a:buAutoNum type="arabicPeriod"/>
            </a:pPr>
            <a:r>
              <a:rPr lang="ru-RU" dirty="0"/>
              <a:t> </a:t>
            </a:r>
            <a:r>
              <a:rPr lang="ru-RU" dirty="0" smtClean="0"/>
              <a:t>Что ты надеваешь летом?</a:t>
            </a:r>
          </a:p>
          <a:p>
            <a:pPr marL="342900" indent="-342900">
              <a:buAutoNum type="arabicPeriod"/>
            </a:pPr>
            <a:r>
              <a:rPr lang="ru-RU" dirty="0"/>
              <a:t> </a:t>
            </a:r>
            <a:r>
              <a:rPr lang="ru-RU" dirty="0" smtClean="0"/>
              <a:t>Что ты  надеваешь в школу?</a:t>
            </a:r>
          </a:p>
          <a:p>
            <a:pPr marL="342900" indent="-342900">
              <a:buAutoNum type="arabicPeriod"/>
            </a:pPr>
            <a:r>
              <a:rPr lang="ru-RU" dirty="0"/>
              <a:t> </a:t>
            </a:r>
            <a:r>
              <a:rPr lang="ru-RU" dirty="0" smtClean="0"/>
              <a:t>Что ты наденешь в театр?</a:t>
            </a:r>
          </a:p>
          <a:p>
            <a:pPr marL="342900" indent="-342900">
              <a:buAutoNum type="arabicPeriod"/>
            </a:pPr>
            <a:r>
              <a:rPr lang="ru-RU" dirty="0"/>
              <a:t> </a:t>
            </a:r>
            <a:r>
              <a:rPr lang="ru-RU" dirty="0" smtClean="0"/>
              <a:t>Что надевают мужчины?</a:t>
            </a:r>
          </a:p>
          <a:p>
            <a:pPr marL="342900" indent="-342900">
              <a:buAutoNum type="arabicPeriod"/>
            </a:pPr>
            <a:r>
              <a:rPr lang="ru-RU" dirty="0"/>
              <a:t> </a:t>
            </a:r>
            <a:r>
              <a:rPr lang="ru-RU" dirty="0" smtClean="0"/>
              <a:t>Что надевают женщины?</a:t>
            </a:r>
          </a:p>
          <a:p>
            <a:pPr marL="342900" indent="-342900">
              <a:buAutoNum type="arabicPeriod"/>
            </a:pPr>
            <a:r>
              <a:rPr lang="ru-RU" dirty="0"/>
              <a:t> </a:t>
            </a:r>
            <a:r>
              <a:rPr lang="ru-RU" dirty="0" smtClean="0"/>
              <a:t>Что тебе идёт?</a:t>
            </a:r>
          </a:p>
          <a:p>
            <a:pPr marL="342900" indent="-342900">
              <a:buAutoNum type="arabicPeriod"/>
            </a:pPr>
            <a:endParaRPr lang="ru-RU" dirty="0" smtClean="0"/>
          </a:p>
          <a:p>
            <a:pPr marL="342900" indent="-342900">
              <a:buAutoNum type="arabicPeriod"/>
            </a:pPr>
            <a:endParaRPr lang="ru-RU" dirty="0"/>
          </a:p>
          <a:p>
            <a:pPr marL="342900" indent="-342900"/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836712"/>
            <a:ext cx="340349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b="1" dirty="0" smtClean="0"/>
              <a:t>ОДЕЖДА</a:t>
            </a:r>
            <a:endParaRPr lang="ru-RU" b="1" dirty="0"/>
          </a:p>
          <a:p>
            <a:r>
              <a:rPr lang="ru-RU" dirty="0" smtClean="0"/>
              <a:t>Что мы надеваем?</a:t>
            </a:r>
          </a:p>
          <a:p>
            <a:r>
              <a:rPr lang="ru-RU" dirty="0" smtClean="0"/>
              <a:t>Напиши номера к картинкам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827584" y="2204864"/>
            <a:ext cx="1446230" cy="329320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AutoNum type="arabicPeriod"/>
            </a:pPr>
            <a:r>
              <a:rPr lang="ru-RU" sz="1600" dirty="0" smtClean="0"/>
              <a:t>Платье</a:t>
            </a:r>
          </a:p>
          <a:p>
            <a:pPr marL="342900" indent="-342900">
              <a:buAutoNum type="arabicPeriod"/>
            </a:pPr>
            <a:r>
              <a:rPr lang="ru-RU" sz="1600" dirty="0" smtClean="0"/>
              <a:t>Брюки</a:t>
            </a:r>
          </a:p>
          <a:p>
            <a:pPr marL="342900" indent="-342900">
              <a:buAutoNum type="arabicPeriod"/>
            </a:pPr>
            <a:r>
              <a:rPr lang="ru-RU" sz="1600" dirty="0" smtClean="0"/>
              <a:t>Костюм</a:t>
            </a:r>
          </a:p>
          <a:p>
            <a:pPr marL="342900" indent="-342900">
              <a:buAutoNum type="arabicPeriod"/>
            </a:pPr>
            <a:r>
              <a:rPr lang="ru-RU" sz="1600" dirty="0" smtClean="0"/>
              <a:t>Рубашка</a:t>
            </a:r>
          </a:p>
          <a:p>
            <a:pPr marL="342900" indent="-342900">
              <a:buAutoNum type="arabicPeriod"/>
            </a:pPr>
            <a:r>
              <a:rPr lang="ru-RU" sz="1600" dirty="0" smtClean="0"/>
              <a:t>Юбка</a:t>
            </a:r>
          </a:p>
          <a:p>
            <a:pPr marL="342900" indent="-342900">
              <a:buAutoNum type="arabicPeriod"/>
            </a:pPr>
            <a:r>
              <a:rPr lang="ru-RU" sz="1600" dirty="0" smtClean="0"/>
              <a:t>Блузка</a:t>
            </a:r>
          </a:p>
          <a:p>
            <a:pPr marL="342900" indent="-342900">
              <a:buAutoNum type="arabicPeriod"/>
            </a:pPr>
            <a:r>
              <a:rPr lang="ru-RU" sz="1600" dirty="0" smtClean="0"/>
              <a:t>Пальто</a:t>
            </a:r>
          </a:p>
          <a:p>
            <a:pPr marL="342900" indent="-342900">
              <a:buAutoNum type="arabicPeriod"/>
            </a:pPr>
            <a:r>
              <a:rPr lang="ru-RU" sz="1600" dirty="0" smtClean="0"/>
              <a:t>Куртка</a:t>
            </a:r>
          </a:p>
          <a:p>
            <a:pPr marL="342900" indent="-342900">
              <a:buAutoNum type="arabicPeriod"/>
            </a:pPr>
            <a:r>
              <a:rPr lang="ru-RU" sz="1600" dirty="0" smtClean="0"/>
              <a:t>Футболка</a:t>
            </a:r>
          </a:p>
          <a:p>
            <a:pPr marL="342900" indent="-342900">
              <a:buAutoNum type="arabicPeriod"/>
            </a:pPr>
            <a:r>
              <a:rPr lang="ru-RU" sz="1600" dirty="0" smtClean="0"/>
              <a:t>Свитер</a:t>
            </a:r>
          </a:p>
          <a:p>
            <a:pPr marL="342900" indent="-342900">
              <a:buAutoNum type="arabicPeriod"/>
            </a:pPr>
            <a:r>
              <a:rPr lang="ru-RU" sz="1600" dirty="0" smtClean="0"/>
              <a:t>Шапка</a:t>
            </a:r>
          </a:p>
          <a:p>
            <a:pPr marL="342900" indent="-342900">
              <a:buAutoNum type="arabicPeriod"/>
            </a:pPr>
            <a:r>
              <a:rPr lang="ru-RU" sz="1600" dirty="0" smtClean="0"/>
              <a:t>Ботинки</a:t>
            </a:r>
          </a:p>
          <a:p>
            <a:pPr marL="342900" indent="-342900">
              <a:buAutoNum type="arabicPeriod"/>
            </a:pPr>
            <a:endParaRPr lang="cs-CZ" sz="1600" dirty="0"/>
          </a:p>
        </p:txBody>
      </p:sp>
      <p:pic>
        <p:nvPicPr>
          <p:cNvPr id="11266" name="Picture 2" descr="C:\Users\Máma\AppData\Local\Microsoft\Windows\Temporary Internet Files\Content.IE5\QVIECLV3\MC90011332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44008" y="188640"/>
            <a:ext cx="1409954" cy="1349683"/>
          </a:xfrm>
          <a:prstGeom prst="rect">
            <a:avLst/>
          </a:prstGeom>
          <a:noFill/>
        </p:spPr>
      </p:pic>
      <p:pic>
        <p:nvPicPr>
          <p:cNvPr id="11267" name="Picture 3" descr="C:\Users\Máma\AppData\Local\Microsoft\Windows\Temporary Internet Files\Content.IE5\YYTG34I3\MC900305573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225767" y="1"/>
            <a:ext cx="1738633" cy="1772816"/>
          </a:xfrm>
          <a:prstGeom prst="rect">
            <a:avLst/>
          </a:prstGeom>
          <a:noFill/>
        </p:spPr>
      </p:pic>
      <p:pic>
        <p:nvPicPr>
          <p:cNvPr id="11268" name="Picture 4" descr="C:\Users\Máma\AppData\Local\Microsoft\Windows\Temporary Internet Files\Content.IE5\QVIECLV3\MC900353160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524328" y="1988840"/>
            <a:ext cx="1375425" cy="1136377"/>
          </a:xfrm>
          <a:prstGeom prst="rect">
            <a:avLst/>
          </a:prstGeom>
          <a:noFill/>
        </p:spPr>
      </p:pic>
      <p:pic>
        <p:nvPicPr>
          <p:cNvPr id="11269" name="Picture 5" descr="C:\Users\Máma\AppData\Local\Microsoft\Windows\Temporary Internet Files\Content.IE5\TYRUX2HI\MC900360173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347864" y="2132856"/>
            <a:ext cx="1346132" cy="1584176"/>
          </a:xfrm>
          <a:prstGeom prst="rect">
            <a:avLst/>
          </a:prstGeom>
          <a:noFill/>
        </p:spPr>
      </p:pic>
      <p:pic>
        <p:nvPicPr>
          <p:cNvPr id="11270" name="Picture 6" descr="C:\Users\Máma\AppData\Local\Microsoft\Windows\Temporary Internet Files\Content.IE5\TYRUX2HI\MC900407856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796136" y="1196752"/>
            <a:ext cx="1275557" cy="1540746"/>
          </a:xfrm>
          <a:prstGeom prst="rect">
            <a:avLst/>
          </a:prstGeom>
          <a:noFill/>
        </p:spPr>
      </p:pic>
      <p:pic>
        <p:nvPicPr>
          <p:cNvPr id="11273" name="Picture 9" descr="C:\Users\Máma\AppData\Local\Microsoft\Windows\Temporary Internet Files\Content.IE5\TYRUX2HI\MC900335981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203848" y="4869160"/>
            <a:ext cx="1584176" cy="1459492"/>
          </a:xfrm>
          <a:prstGeom prst="rect">
            <a:avLst/>
          </a:prstGeom>
          <a:noFill/>
        </p:spPr>
      </p:pic>
      <p:pic>
        <p:nvPicPr>
          <p:cNvPr id="11276" name="Picture 12" descr="C:\Users\Máma\AppData\Local\Microsoft\Windows\Temporary Internet Files\Content.IE5\9ZK88JJC\MC900345492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7380312" y="3212976"/>
            <a:ext cx="1179735" cy="1195478"/>
          </a:xfrm>
          <a:prstGeom prst="rect">
            <a:avLst/>
          </a:prstGeom>
          <a:noFill/>
        </p:spPr>
      </p:pic>
      <p:pic>
        <p:nvPicPr>
          <p:cNvPr id="11277" name="Picture 13" descr="C:\Users\Máma\AppData\Local\Microsoft\Windows\Temporary Internet Files\Content.IE5\YYTG34I3\MC900396642[1].wmf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7673975" y="4616450"/>
            <a:ext cx="1139825" cy="1825625"/>
          </a:xfrm>
          <a:prstGeom prst="rect">
            <a:avLst/>
          </a:prstGeom>
          <a:noFill/>
        </p:spPr>
      </p:pic>
      <p:pic>
        <p:nvPicPr>
          <p:cNvPr id="11278" name="Picture 14" descr="C:\Users\Máma\AppData\Local\Microsoft\Windows\Temporary Internet Files\Content.IE5\YYTG34I3\MC900360185[1].wmf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6156176" y="4509120"/>
            <a:ext cx="1464978" cy="1480591"/>
          </a:xfrm>
          <a:prstGeom prst="rect">
            <a:avLst/>
          </a:prstGeom>
          <a:noFill/>
        </p:spPr>
      </p:pic>
      <p:pic>
        <p:nvPicPr>
          <p:cNvPr id="11279" name="Picture 15" descr="C:\Users\Máma\AppData\Local\Microsoft\Windows\Temporary Internet Files\Content.IE5\YYTG34I3\MC900354921[1].wmf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3419872" y="3933056"/>
            <a:ext cx="1377057" cy="632992"/>
          </a:xfrm>
          <a:prstGeom prst="rect">
            <a:avLst/>
          </a:prstGeom>
          <a:noFill/>
        </p:spPr>
      </p:pic>
      <p:pic>
        <p:nvPicPr>
          <p:cNvPr id="11280" name="Picture 16" descr="C:\Users\Máma\AppData\Local\Microsoft\Windows\Temporary Internet Files\Content.IE5\YYTG34I3\MC900232952[1].wmf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5580112" y="3068960"/>
            <a:ext cx="1440160" cy="1445874"/>
          </a:xfrm>
          <a:prstGeom prst="rect">
            <a:avLst/>
          </a:prstGeom>
          <a:noFill/>
        </p:spPr>
      </p:pic>
      <p:pic>
        <p:nvPicPr>
          <p:cNvPr id="11281" name="Picture 17" descr="C:\Users\Máma\AppData\Local\Microsoft\Windows\Temporary Internet Files\Content.IE5\YYTG34I3\MC900013411[1].wmf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5148064" y="4725144"/>
            <a:ext cx="899139" cy="997074"/>
          </a:xfrm>
          <a:prstGeom prst="rect">
            <a:avLst/>
          </a:prstGeom>
          <a:noFill/>
        </p:spPr>
      </p:pic>
      <p:sp>
        <p:nvSpPr>
          <p:cNvPr id="16" name="TextovéPole 15"/>
          <p:cNvSpPr txBox="1"/>
          <p:nvPr/>
        </p:nvSpPr>
        <p:spPr>
          <a:xfrm>
            <a:off x="4283968" y="476672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948264" y="476672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364088" y="1988840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8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7452320" y="2780928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9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3203848" y="2132856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5364088" y="3501008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7236296" y="3356992"/>
            <a:ext cx="3720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6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3059832" y="4005064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12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5076056" y="4797152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11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3851920" y="6381328"/>
            <a:ext cx="4440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6156176" y="5661248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10</a:t>
            </a:r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7236296" y="6309320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15616" y="980728"/>
            <a:ext cx="4283545" cy="86177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b="1" dirty="0" smtClean="0"/>
              <a:t>ОДЕЖДА </a:t>
            </a:r>
            <a:endParaRPr lang="ru-RU" dirty="0" smtClean="0"/>
          </a:p>
          <a:p>
            <a:endParaRPr lang="ru-RU" sz="1600" b="1" dirty="0"/>
          </a:p>
          <a:p>
            <a:r>
              <a:rPr lang="ru-RU" sz="1600" dirty="0" smtClean="0"/>
              <a:t>Образуйте предложения – кто что наденет</a:t>
            </a:r>
            <a:endParaRPr lang="cs-CZ" sz="1600" dirty="0"/>
          </a:p>
        </p:txBody>
      </p:sp>
      <p:pic>
        <p:nvPicPr>
          <p:cNvPr id="12290" name="Picture 2" descr="C:\Users\Máma\AppData\Local\Microsoft\Windows\Temporary Internet Files\Content.IE5\QVIECLV3\MC90019754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1675" y="2376488"/>
            <a:ext cx="1302975" cy="908496"/>
          </a:xfrm>
          <a:prstGeom prst="rect">
            <a:avLst/>
          </a:prstGeom>
          <a:noFill/>
        </p:spPr>
      </p:pic>
      <p:pic>
        <p:nvPicPr>
          <p:cNvPr id="12291" name="Picture 3" descr="C:\Users\Máma\AppData\Local\Microsoft\Windows\Temporary Internet Files\Content.IE5\YYTG34I3\MC900280902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857500" y="2189163"/>
            <a:ext cx="1570484" cy="1397043"/>
          </a:xfrm>
          <a:prstGeom prst="rect">
            <a:avLst/>
          </a:prstGeom>
          <a:noFill/>
        </p:spPr>
      </p:pic>
      <p:pic>
        <p:nvPicPr>
          <p:cNvPr id="12292" name="Picture 4" descr="C:\Users\Máma\AppData\Local\Microsoft\Windows\Temporary Internet Files\Content.IE5\QVIECLV3\MC900013096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135563" y="1920875"/>
            <a:ext cx="1138589" cy="1580133"/>
          </a:xfrm>
          <a:prstGeom prst="rect">
            <a:avLst/>
          </a:prstGeom>
          <a:noFill/>
        </p:spPr>
      </p:pic>
      <p:pic>
        <p:nvPicPr>
          <p:cNvPr id="12293" name="Picture 5" descr="C:\Users\Máma\AppData\Local\Microsoft\Windows\Temporary Internet Files\Content.IE5\YYTG34I3\MC900232937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020272" y="1628800"/>
            <a:ext cx="1805531" cy="1443583"/>
          </a:xfrm>
          <a:prstGeom prst="rect">
            <a:avLst/>
          </a:prstGeom>
          <a:noFill/>
        </p:spPr>
      </p:pic>
      <p:pic>
        <p:nvPicPr>
          <p:cNvPr id="12294" name="Picture 6" descr="C:\Users\Máma\AppData\Local\Microsoft\Windows\Temporary Internet Files\Content.IE5\9ZK88JJC\MC900353803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94322" y="3372098"/>
            <a:ext cx="1525592" cy="1244843"/>
          </a:xfrm>
          <a:prstGeom prst="rect">
            <a:avLst/>
          </a:prstGeom>
          <a:noFill/>
        </p:spPr>
      </p:pic>
      <p:pic>
        <p:nvPicPr>
          <p:cNvPr id="12295" name="Picture 7" descr="C:\Users\Máma\AppData\Local\Microsoft\Windows\Temporary Internet Files\Content.IE5\YYTG34I3\MC900360149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644008" y="3789040"/>
            <a:ext cx="1190873" cy="1413851"/>
          </a:xfrm>
          <a:prstGeom prst="rect">
            <a:avLst/>
          </a:prstGeom>
          <a:noFill/>
        </p:spPr>
      </p:pic>
      <p:pic>
        <p:nvPicPr>
          <p:cNvPr id="12296" name="Picture 8" descr="C:\Users\Máma\AppData\Local\Microsoft\Windows\Temporary Internet Files\Content.IE5\YYTG34I3\MC900234417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7020272" y="3284984"/>
            <a:ext cx="1584176" cy="2221941"/>
          </a:xfrm>
          <a:prstGeom prst="rect">
            <a:avLst/>
          </a:prstGeom>
          <a:noFill/>
        </p:spPr>
      </p:pic>
      <p:pic>
        <p:nvPicPr>
          <p:cNvPr id="12297" name="Picture 9" descr="C:\Users\Máma\AppData\Local\Microsoft\Windows\Temporary Internet Files\Content.IE5\9ZK88JJC\MC900352120[1].wmf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2699792" y="3861048"/>
            <a:ext cx="1010047" cy="1366746"/>
          </a:xfrm>
          <a:prstGeom prst="rect">
            <a:avLst/>
          </a:prstGeom>
          <a:noFill/>
        </p:spPr>
      </p:pic>
      <p:sp>
        <p:nvSpPr>
          <p:cNvPr id="11" name="TextovéPole 10"/>
          <p:cNvSpPr txBox="1"/>
          <p:nvPr/>
        </p:nvSpPr>
        <p:spPr>
          <a:xfrm>
            <a:off x="827584" y="2276872"/>
            <a:ext cx="3225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b="1" dirty="0"/>
              <a:t>я</a:t>
            </a:r>
            <a:endParaRPr lang="cs-CZ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707904" y="4437112"/>
            <a:ext cx="60465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b="1" dirty="0" smtClean="0"/>
              <a:t>она</a:t>
            </a:r>
            <a:endParaRPr lang="cs-CZ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995936" y="2204864"/>
            <a:ext cx="4956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b="1" dirty="0" smtClean="0"/>
              <a:t>ты</a:t>
            </a:r>
            <a:endParaRPr lang="cs-CZ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940152" y="1628800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b="1" dirty="0" smtClean="0"/>
              <a:t>он</a:t>
            </a:r>
            <a:endParaRPr lang="cs-CZ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8172400" y="4509120"/>
            <a:ext cx="4892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b="1" dirty="0" smtClean="0"/>
              <a:t>вы</a:t>
            </a:r>
            <a:endParaRPr lang="cs-CZ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83568" y="4725144"/>
            <a:ext cx="5437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b="1" dirty="0" smtClean="0"/>
              <a:t>мы</a:t>
            </a:r>
            <a:endParaRPr lang="cs-CZ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8316416" y="1556792"/>
            <a:ext cx="63511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b="1" dirty="0" smtClean="0"/>
              <a:t>они</a:t>
            </a:r>
            <a:endParaRPr lang="cs-CZ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868144" y="3861048"/>
            <a:ext cx="4956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b="1" dirty="0" smtClean="0"/>
              <a:t>ты</a:t>
            </a:r>
            <a:endParaRPr lang="cs-CZ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755576" y="5805264"/>
            <a:ext cx="8643713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dirty="0" smtClean="0">
                <a:solidFill>
                  <a:srgbClr val="FF0000"/>
                </a:solidFill>
              </a:rPr>
              <a:t>Я надену шляпку. Ты наденешь носки. Он наденет джинсы. Они </a:t>
            </a:r>
            <a:r>
              <a:rPr lang="ru-RU" smtClean="0">
                <a:solidFill>
                  <a:srgbClr val="FF0000"/>
                </a:solidFill>
              </a:rPr>
              <a:t>наденут </a:t>
            </a:r>
            <a:r>
              <a:rPr lang="ru-RU">
                <a:solidFill>
                  <a:srgbClr val="FF0000"/>
                </a:solidFill>
              </a:rPr>
              <a:t>курт-</a:t>
            </a:r>
            <a:endParaRPr lang="ru-RU" dirty="0" smtClean="0">
              <a:solidFill>
                <a:srgbClr val="FF0000"/>
              </a:solidFill>
            </a:endParaRPr>
          </a:p>
          <a:p>
            <a:r>
              <a:rPr lang="ru-RU" dirty="0">
                <a:solidFill>
                  <a:srgbClr val="FF0000"/>
                </a:solidFill>
              </a:rPr>
              <a:t>к</a:t>
            </a:r>
            <a:r>
              <a:rPr lang="ru-RU" dirty="0" smtClean="0">
                <a:solidFill>
                  <a:srgbClr val="FF0000"/>
                </a:solidFill>
              </a:rPr>
              <a:t>у. Мы наденем шарф и перчатки. Она наденет бикини. Ты наденешь сапо- </a:t>
            </a:r>
          </a:p>
          <a:p>
            <a:r>
              <a:rPr lang="ru-RU" dirty="0">
                <a:solidFill>
                  <a:srgbClr val="FF0000"/>
                </a:solidFill>
              </a:rPr>
              <a:t>г</a:t>
            </a:r>
            <a:r>
              <a:rPr lang="ru-RU" dirty="0" smtClean="0">
                <a:solidFill>
                  <a:srgbClr val="FF0000"/>
                </a:solidFill>
              </a:rPr>
              <a:t>и. Вы наденете платье.  </a:t>
            </a:r>
            <a:endParaRPr lang="cs-CZ" dirty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188640"/>
            <a:ext cx="15408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b="1" dirty="0" smtClean="0"/>
              <a:t>Мы  играем</a:t>
            </a:r>
            <a:endParaRPr lang="cs-CZ" b="1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467544" y="692696"/>
          <a:ext cx="4248472" cy="4608511"/>
        </p:xfrm>
        <a:graphic>
          <a:graphicData uri="http://schemas.openxmlformats.org/drawingml/2006/table">
            <a:tbl>
              <a:tblPr/>
              <a:tblGrid>
                <a:gridCol w="519760"/>
                <a:gridCol w="101692"/>
                <a:gridCol w="519760"/>
                <a:gridCol w="101692"/>
                <a:gridCol w="519760"/>
                <a:gridCol w="101692"/>
                <a:gridCol w="519760"/>
                <a:gridCol w="101692"/>
                <a:gridCol w="519760"/>
                <a:gridCol w="101692"/>
                <a:gridCol w="519760"/>
                <a:gridCol w="101692"/>
                <a:gridCol w="519760"/>
              </a:tblGrid>
              <a:tr h="334556">
                <a:tc>
                  <a:txBody>
                    <a:bodyPr/>
                    <a:lstStyle/>
                    <a:p>
                      <a:pPr algn="l" fontAlgn="b"/>
                      <a:r>
                        <a:rPr lang="cs-CZ" sz="15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  <a:r>
                        <a:rPr lang="ru-RU" sz="15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к</a:t>
                      </a:r>
                      <a:endParaRPr lang="cs-CZ" sz="15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5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  <a:r>
                        <a:rPr lang="ru-RU" sz="15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н</a:t>
                      </a:r>
                      <a:endParaRPr lang="cs-CZ" sz="15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5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  <a:r>
                        <a:rPr lang="ru-RU" sz="15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и</a:t>
                      </a:r>
                      <a:endParaRPr lang="cs-CZ" sz="15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5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  <a:r>
                        <a:rPr lang="ru-RU" sz="15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г</a:t>
                      </a:r>
                      <a:endParaRPr lang="cs-CZ" sz="15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5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  <a:r>
                        <a:rPr lang="ru-RU" sz="15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а</a:t>
                      </a:r>
                      <a:endParaRPr lang="cs-CZ" sz="15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76009"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34556">
                <a:tc>
                  <a:txBody>
                    <a:bodyPr/>
                    <a:lstStyle/>
                    <a:p>
                      <a:pPr algn="l" fontAlgn="b"/>
                      <a:r>
                        <a:rPr lang="cs-CZ" sz="15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  <a:r>
                        <a:rPr lang="ru-RU" sz="15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А   </a:t>
                      </a:r>
                      <a:endParaRPr lang="cs-CZ" sz="15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5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  <a:r>
                        <a:rPr lang="ru-RU" sz="15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н</a:t>
                      </a:r>
                      <a:endParaRPr lang="cs-CZ" sz="15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5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  <a:r>
                        <a:rPr lang="ru-RU" sz="15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н</a:t>
                      </a:r>
                      <a:endParaRPr lang="cs-CZ" sz="15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5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  <a:r>
                        <a:rPr lang="ru-RU" sz="15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а</a:t>
                      </a:r>
                      <a:endParaRPr lang="cs-CZ" sz="15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76009"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34556">
                <a:tc>
                  <a:txBody>
                    <a:bodyPr/>
                    <a:lstStyle/>
                    <a:p>
                      <a:pPr algn="l" fontAlgn="b"/>
                      <a:r>
                        <a:rPr lang="cs-CZ" sz="15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  <a:r>
                        <a:rPr lang="ru-RU" sz="15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л</a:t>
                      </a:r>
                      <a:endParaRPr lang="cs-CZ" sz="15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5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  <a:r>
                        <a:rPr lang="ru-RU" sz="15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е</a:t>
                      </a:r>
                      <a:endParaRPr lang="cs-CZ" sz="15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5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  <a:r>
                        <a:rPr lang="ru-RU" sz="15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т</a:t>
                      </a:r>
                      <a:endParaRPr lang="cs-CZ" sz="15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5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  <a:r>
                        <a:rPr lang="ru-RU" sz="15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о</a:t>
                      </a:r>
                      <a:endParaRPr lang="cs-CZ" sz="15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76009"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34556">
                <a:tc>
                  <a:txBody>
                    <a:bodyPr/>
                    <a:lstStyle/>
                    <a:p>
                      <a:pPr algn="l" fontAlgn="b"/>
                      <a:r>
                        <a:rPr lang="cs-CZ" sz="15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  <a:r>
                        <a:rPr lang="ru-RU" sz="15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г</a:t>
                      </a:r>
                      <a:endParaRPr lang="cs-CZ" sz="15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5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  <a:r>
                        <a:rPr lang="ru-RU" sz="15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у</a:t>
                      </a:r>
                      <a:endParaRPr lang="cs-CZ" sz="15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5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  <a:r>
                        <a:rPr lang="ru-RU" sz="15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м</a:t>
                      </a:r>
                      <a:endParaRPr lang="cs-CZ" sz="15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76009"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34556">
                <a:tc>
                  <a:txBody>
                    <a:bodyPr/>
                    <a:lstStyle/>
                    <a:p>
                      <a:pPr algn="l" fontAlgn="b"/>
                      <a:r>
                        <a:rPr lang="cs-CZ" sz="15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  <a:r>
                        <a:rPr lang="ru-RU" sz="15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о</a:t>
                      </a:r>
                      <a:endParaRPr lang="cs-CZ" sz="15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5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  <a:r>
                        <a:rPr lang="ru-RU" sz="15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в</a:t>
                      </a:r>
                      <a:endParaRPr lang="cs-CZ" sz="15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5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  <a:r>
                        <a:rPr lang="ru-RU" sz="15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о</a:t>
                      </a:r>
                      <a:endParaRPr lang="cs-CZ" sz="15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5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  <a:r>
                        <a:rPr lang="ru-RU" sz="15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щ</a:t>
                      </a:r>
                      <a:endParaRPr lang="cs-CZ" sz="15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5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  <a:r>
                        <a:rPr lang="ru-RU" sz="15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и</a:t>
                      </a:r>
                      <a:endParaRPr lang="cs-CZ" sz="15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76009"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34556">
                <a:tc>
                  <a:txBody>
                    <a:bodyPr/>
                    <a:lstStyle/>
                    <a:p>
                      <a:pPr algn="l" fontAlgn="b"/>
                      <a:r>
                        <a:rPr lang="cs-CZ" sz="15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  <a:r>
                        <a:rPr lang="ru-RU" sz="15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т</a:t>
                      </a:r>
                      <a:endParaRPr lang="cs-CZ" sz="15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5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  <a:r>
                        <a:rPr lang="ru-RU" sz="15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о</a:t>
                      </a:r>
                      <a:endParaRPr lang="cs-CZ" sz="15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5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  <a:r>
                        <a:rPr lang="ru-RU" sz="15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р</a:t>
                      </a:r>
                      <a:endParaRPr lang="cs-CZ" sz="15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5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  <a:r>
                        <a:rPr lang="ru-RU" sz="15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т</a:t>
                      </a:r>
                      <a:endParaRPr lang="cs-CZ" sz="15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76009"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34556">
                <a:tc>
                  <a:txBody>
                    <a:bodyPr/>
                    <a:lstStyle/>
                    <a:p>
                      <a:pPr algn="l" fontAlgn="b"/>
                      <a:r>
                        <a:rPr lang="cs-CZ" sz="15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  <a:r>
                        <a:rPr lang="ru-RU" sz="15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к </a:t>
                      </a:r>
                      <a:endParaRPr lang="cs-CZ" sz="15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5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  <a:r>
                        <a:rPr lang="ru-RU" sz="15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о</a:t>
                      </a:r>
                      <a:endParaRPr lang="cs-CZ" sz="15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5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  <a:r>
                        <a:rPr lang="ru-RU" sz="15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н</a:t>
                      </a:r>
                      <a:endParaRPr lang="cs-CZ" sz="15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5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  <a:r>
                        <a:rPr lang="ru-RU" sz="15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ц</a:t>
                      </a:r>
                      <a:endParaRPr lang="cs-CZ" sz="15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5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  <a:r>
                        <a:rPr lang="ru-RU" sz="15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е</a:t>
                      </a:r>
                      <a:endParaRPr lang="cs-CZ" sz="15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5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  <a:r>
                        <a:rPr lang="ru-RU" sz="15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р</a:t>
                      </a:r>
                      <a:endParaRPr lang="cs-CZ" sz="15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5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  <a:r>
                        <a:rPr lang="ru-RU" sz="15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т</a:t>
                      </a:r>
                      <a:endParaRPr lang="cs-CZ" sz="15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76009"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34556">
                <a:tc>
                  <a:txBody>
                    <a:bodyPr/>
                    <a:lstStyle/>
                    <a:p>
                      <a:pPr algn="l" fontAlgn="b"/>
                      <a:r>
                        <a:rPr lang="cs-CZ" sz="15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  <a:r>
                        <a:rPr lang="ru-RU" sz="15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И  </a:t>
                      </a:r>
                      <a:endParaRPr lang="cs-CZ" sz="15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5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  <a:r>
                        <a:rPr lang="ru-RU" sz="15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с</a:t>
                      </a:r>
                      <a:endParaRPr lang="cs-CZ" sz="15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5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  <a:r>
                        <a:rPr lang="ru-RU" sz="15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п</a:t>
                      </a:r>
                      <a:endParaRPr lang="cs-CZ" sz="15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5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  <a:r>
                        <a:rPr lang="ru-RU" sz="15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а</a:t>
                      </a:r>
                      <a:endParaRPr lang="cs-CZ" sz="15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5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  <a:r>
                        <a:rPr lang="ru-RU" sz="15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н</a:t>
                      </a:r>
                      <a:endParaRPr lang="cs-CZ" sz="15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5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  <a:r>
                        <a:rPr lang="ru-RU" sz="15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и</a:t>
                      </a:r>
                      <a:endParaRPr lang="cs-CZ" sz="15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5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5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  <a:r>
                        <a:rPr lang="ru-RU" sz="15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я</a:t>
                      </a:r>
                      <a:endParaRPr lang="cs-CZ" sz="15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76" marR="7376" marT="737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5004048" y="692696"/>
            <a:ext cx="3873176" cy="424731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AutoNum type="arabicPeriod"/>
            </a:pPr>
            <a:r>
              <a:rPr lang="ru-RU" dirty="0"/>
              <a:t>э</a:t>
            </a:r>
            <a:r>
              <a:rPr lang="ru-RU" dirty="0" smtClean="0"/>
              <a:t>то мы читаем</a:t>
            </a:r>
          </a:p>
          <a:p>
            <a:pPr marL="342900" indent="-342900">
              <a:buAutoNum type="arabicPeriod"/>
            </a:pPr>
            <a:endParaRPr lang="ru-RU" dirty="0"/>
          </a:p>
          <a:p>
            <a:pPr marL="342900" indent="-342900">
              <a:buAutoNum type="arabicPeriod"/>
            </a:pPr>
            <a:r>
              <a:rPr lang="ru-RU" dirty="0"/>
              <a:t> </a:t>
            </a:r>
            <a:r>
              <a:rPr lang="ru-RU" dirty="0" smtClean="0"/>
              <a:t>её фамилия Каренина</a:t>
            </a:r>
          </a:p>
          <a:p>
            <a:pPr marL="342900" indent="-342900">
              <a:buAutoNum type="arabicPeriod"/>
            </a:pPr>
            <a:endParaRPr lang="ru-RU" dirty="0"/>
          </a:p>
          <a:p>
            <a:pPr marL="342900" indent="-342900">
              <a:buAutoNum type="arabicPeriod"/>
            </a:pPr>
            <a:r>
              <a:rPr lang="ru-RU" dirty="0" smtClean="0"/>
              <a:t> это время года –каникулы</a:t>
            </a:r>
          </a:p>
          <a:p>
            <a:pPr marL="342900" indent="-342900">
              <a:buAutoNum type="arabicPeriod"/>
            </a:pPr>
            <a:endParaRPr lang="ru-RU" dirty="0"/>
          </a:p>
          <a:p>
            <a:pPr marL="342900" indent="-342900">
              <a:buAutoNum type="arabicPeriod"/>
            </a:pPr>
            <a:r>
              <a:rPr lang="ru-RU" dirty="0" smtClean="0"/>
              <a:t> известный русский </a:t>
            </a:r>
            <a:r>
              <a:rPr lang="ru-RU" dirty="0"/>
              <a:t>универмаг</a:t>
            </a:r>
            <a:endParaRPr lang="ru-RU" dirty="0" smtClean="0"/>
          </a:p>
          <a:p>
            <a:pPr marL="342900" indent="-342900">
              <a:buAutoNum type="arabicPeriod"/>
            </a:pPr>
            <a:endParaRPr lang="ru-RU" dirty="0"/>
          </a:p>
          <a:p>
            <a:pPr marL="342900" indent="-342900">
              <a:buAutoNum type="arabicPeriod"/>
            </a:pPr>
            <a:r>
              <a:rPr lang="ru-RU" dirty="0" smtClean="0"/>
              <a:t> морковь, огурец, помидор....</a:t>
            </a:r>
          </a:p>
          <a:p>
            <a:pPr marL="342900" indent="-342900">
              <a:buAutoNum type="arabicPeriod"/>
            </a:pPr>
            <a:endParaRPr lang="ru-RU" dirty="0"/>
          </a:p>
          <a:p>
            <a:pPr marL="342900" indent="-342900">
              <a:buAutoNum type="arabicPeriod"/>
            </a:pPr>
            <a:r>
              <a:rPr lang="ru-RU" dirty="0" smtClean="0"/>
              <a:t> это дарим на день рождения</a:t>
            </a:r>
          </a:p>
          <a:p>
            <a:pPr marL="342900" indent="-342900">
              <a:buAutoNum type="arabicPeriod"/>
            </a:pPr>
            <a:endParaRPr lang="ru-RU" dirty="0"/>
          </a:p>
          <a:p>
            <a:pPr marL="342900" indent="-342900">
              <a:buAutoNum type="arabicPeriod"/>
            </a:pPr>
            <a:r>
              <a:rPr lang="ru-RU" dirty="0" smtClean="0"/>
              <a:t> здесь слушаем музыку</a:t>
            </a:r>
          </a:p>
          <a:p>
            <a:pPr marL="342900" indent="-342900">
              <a:buAutoNum type="arabicPeriod"/>
            </a:pPr>
            <a:endParaRPr lang="ru-RU" dirty="0"/>
          </a:p>
          <a:p>
            <a:pPr marL="342900" indent="-342900">
              <a:buAutoNum type="arabicPeriod"/>
            </a:pPr>
            <a:r>
              <a:rPr lang="ru-RU" dirty="0" smtClean="0"/>
              <a:t> страна, соседит с Францией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11560" y="5805264"/>
            <a:ext cx="69236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dirty="0" smtClean="0"/>
              <a:t>Что обозначает слово, которое вы нашли?  И что это трусики?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899592" y="6381328"/>
            <a:ext cx="271606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Punčocháče.    Kalhotky. </a:t>
            </a:r>
            <a:endParaRPr lang="cs-CZ" dirty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Obdélník 1"/>
          <p:cNvSpPr>
            <a:spLocks noChangeArrowheads="1"/>
          </p:cNvSpPr>
          <p:nvPr/>
        </p:nvSpPr>
        <p:spPr bwMode="auto">
          <a:xfrm>
            <a:off x="611188" y="333375"/>
            <a:ext cx="8208962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3600" b="1">
                <a:latin typeface="Calibri" pitchFamily="34" charset="0"/>
              </a:rPr>
              <a:t>CITACE</a:t>
            </a:r>
          </a:p>
        </p:txBody>
      </p:sp>
      <p:sp>
        <p:nvSpPr>
          <p:cNvPr id="5123" name="Obdélník 2"/>
          <p:cNvSpPr>
            <a:spLocks noChangeArrowheads="1"/>
          </p:cNvSpPr>
          <p:nvPr/>
        </p:nvSpPr>
        <p:spPr bwMode="auto">
          <a:xfrm>
            <a:off x="611188" y="1011238"/>
            <a:ext cx="7921625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 dirty="0" smtClean="0">
                <a:latin typeface="Calibri" pitchFamily="34" charset="0"/>
              </a:rPr>
              <a:t>Při tvorbě tohoto </a:t>
            </a:r>
            <a:r>
              <a:rPr lang="cs-CZ" sz="1400" smtClean="0">
                <a:latin typeface="Calibri" pitchFamily="34" charset="0"/>
              </a:rPr>
              <a:t>materiálu byl použit Klipart </a:t>
            </a:r>
            <a:r>
              <a:rPr lang="cs-CZ" sz="1400" dirty="0" smtClean="0">
                <a:latin typeface="Calibri" pitchFamily="34" charset="0"/>
              </a:rPr>
              <a:t>PowerPointu.</a:t>
            </a:r>
            <a:endParaRPr lang="cs-CZ" sz="1400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ŠABLONA DUM 2003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ŠABLONA DUM 2003</Template>
  <TotalTime>112</TotalTime>
  <Words>475</Words>
  <Application>Microsoft Office PowerPoint</Application>
  <PresentationFormat>Předvádění na obrazovce (4:3)</PresentationFormat>
  <Paragraphs>225</Paragraphs>
  <Slides>10</Slides>
  <Notes>10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ŠABLONA DUM 2003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Máma</dc:creator>
  <cp:lastModifiedBy>Dana</cp:lastModifiedBy>
  <cp:revision>18</cp:revision>
  <dcterms:created xsi:type="dcterms:W3CDTF">2013-03-12T22:00:55Z</dcterms:created>
  <dcterms:modified xsi:type="dcterms:W3CDTF">2013-05-15T18:18:15Z</dcterms:modified>
</cp:coreProperties>
</file>