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8" r:id="rId2"/>
    <p:sldId id="257" r:id="rId3"/>
    <p:sldId id="260" r:id="rId4"/>
    <p:sldId id="261" r:id="rId5"/>
    <p:sldId id="262" r:id="rId6"/>
    <p:sldId id="264" r:id="rId7"/>
    <p:sldId id="267" r:id="rId8"/>
    <p:sldId id="268" r:id="rId9"/>
    <p:sldId id="269" r:id="rId10"/>
    <p:sldId id="259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076" y="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B2FD603-3C05-405E-8A4B-1335A8915E89}" type="datetimeFigureOut">
              <a:rPr lang="cs-CZ"/>
              <a:pPr>
                <a:defRPr/>
              </a:pPr>
              <a:t>15.5.2013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F67C7EA-67F9-4FEB-838D-D2741557E3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07436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793C578-5715-48C6-9544-1F8E8FBFD50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40641D2-0F42-4A93-B475-E0193514B63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3346AAA-937F-4BCA-81B0-E674AA80A9C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3346AAA-937F-4BCA-81B0-E674AA80A9C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3346AAA-937F-4BCA-81B0-E674AA80A9C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3346AAA-937F-4BCA-81B0-E674AA80A9C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3346AAA-937F-4BCA-81B0-E674AA80A9C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3346AAA-937F-4BCA-81B0-E674AA80A9C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3346AAA-937F-4BCA-81B0-E674AA80A9C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2A25490-66D1-40A1-B293-F25C5E7BB0E3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AFFB6-B345-408F-B61A-0644C80BCFB0}" type="datetimeFigureOut">
              <a:rPr lang="cs-CZ"/>
              <a:pPr>
                <a:defRPr/>
              </a:pPr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A7171-E31D-4D18-882A-63FBD56093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B286F-32AC-4A19-BB94-CA8A42E2A688}" type="datetimeFigureOut">
              <a:rPr lang="cs-CZ"/>
              <a:pPr>
                <a:defRPr/>
              </a:pPr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41B7F-9C62-4849-B380-24AF0B9E7C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ABCBE-D3A2-4580-B1DB-D07A24DA68CE}" type="datetimeFigureOut">
              <a:rPr lang="cs-CZ"/>
              <a:pPr>
                <a:defRPr/>
              </a:pPr>
              <a:t>15.5.2013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23B701-DFDC-4FE0-92C8-479F077195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3A8C73-C19F-4C8E-A0DE-1730D45063DC}" type="datetimeFigureOut">
              <a:rPr lang="cs-CZ"/>
              <a:pPr>
                <a:defRPr/>
              </a:pPr>
              <a:t>15.5.2013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942E8-0747-428E-A890-408C981E4B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9B208-7866-425E-A966-33BBC0336E5F}" type="datetimeFigureOut">
              <a:rPr lang="cs-CZ"/>
              <a:pPr>
                <a:defRPr/>
              </a:pPr>
              <a:t>15.5.2013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0C7747-2B5E-4C22-967B-D1F4B60CB8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0B1AC-7AA1-4409-8D7E-6D1AF6EC82EF}" type="datetimeFigureOut">
              <a:rPr lang="cs-CZ"/>
              <a:pPr>
                <a:defRPr/>
              </a:pPr>
              <a:t>15.5.2013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A6014-797E-4989-AE78-C89613B93C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3B479-44C1-4616-BAF4-BD998EF1F87C}" type="datetimeFigureOut">
              <a:rPr lang="cs-CZ"/>
              <a:pPr>
                <a:defRPr/>
              </a:pPr>
              <a:t>15.5.2013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D895E-ED43-4D09-B775-6EBE9BC66E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458DB-CCF3-4F68-A8DA-D8D82A7AFB4B}" type="datetimeFigureOut">
              <a:rPr lang="cs-CZ"/>
              <a:pPr>
                <a:defRPr/>
              </a:pPr>
              <a:t>15.5.2013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9624B-31AE-4EFD-93DE-E57558D34D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1D99D-0DF2-488D-85DA-4C16A2928E62}" type="datetimeFigureOut">
              <a:rPr lang="cs-CZ"/>
              <a:pPr>
                <a:defRPr/>
              </a:pPr>
              <a:t>15.5.2013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EB766-B956-4D96-949B-0F4A78DB47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109C2-3F11-46D4-A83F-41E703AEAB89}" type="datetimeFigureOut">
              <a:rPr lang="cs-CZ"/>
              <a:pPr>
                <a:defRPr/>
              </a:pPr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E7AC7-F477-481F-8771-02BD793DBE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E14C0-A326-4734-9373-E4C19FFBDB15}" type="datetimeFigureOut">
              <a:rPr lang="cs-CZ"/>
              <a:pPr>
                <a:defRPr/>
              </a:pPr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BB1DF-4402-4898-A9A5-B34A8E8BC4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B0111E99-D578-43F9-85AE-BE1715957784}" type="datetimeFigureOut">
              <a:rPr lang="cs-CZ"/>
              <a:pPr>
                <a:defRPr/>
              </a:pPr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11E18028-0E9A-4781-97C1-941A51C17C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83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2pPr>
      <a:lvl3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3pPr>
      <a:lvl4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4pPr>
      <a:lvl5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5pPr>
      <a:lvl6pPr marL="4572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6pPr>
      <a:lvl7pPr marL="9144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7pPr>
      <a:lvl8pPr marL="13716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8pPr>
      <a:lvl9pPr marL="18288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+mj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0" Type="http://schemas.openxmlformats.org/officeDocument/2006/relationships/image" Target="../media/image11.wmf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0" Type="http://schemas.openxmlformats.org/officeDocument/2006/relationships/image" Target="../media/image11.wmf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14363" y="281622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Miroslava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Cenková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VY_32_INOVACE_07C_</a:t>
                      </a:r>
                      <a:r>
                        <a:rPr lang="cs-CZ" sz="1800" b="1" kern="1200" baseline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11_DOPRAVA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ROZVOJ ÚSTNÍHO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PROJEVU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13. 3. 2013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5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  Tento materiál je vytvořen pro žáky druhého ročníku  </a:t>
            </a:r>
            <a:r>
              <a:rPr lang="cs-CZ" sz="1400" dirty="0" err="1" smtClean="0">
                <a:solidFill>
                  <a:schemeClr val="tx1"/>
                </a:solidFill>
                <a:latin typeface="Calibri" pitchFamily="34" charset="0"/>
              </a:rPr>
              <a:t>gymnazia</a:t>
            </a: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 čtyřletého studia. Časově je zamýšlen na cca 30  minut. Materiál obsahuje výklad slovní zásoby k </a:t>
            </a:r>
            <a:r>
              <a:rPr lang="cs-CZ" sz="1400" dirty="0" err="1" smtClean="0">
                <a:solidFill>
                  <a:schemeClr val="tx1"/>
                </a:solidFill>
                <a:latin typeface="Calibri" pitchFamily="34" charset="0"/>
              </a:rPr>
              <a:t>tematu</a:t>
            </a: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 DOPRAVA, cvičení na procvičení včetně řešení. Žáci si procvičují a osvojují slovní zásobu, používají ji ve větách. Důraz je kladen na komunikativní  úlohu jazyka. </a:t>
            </a:r>
          </a:p>
          <a:p>
            <a:pPr marL="0" indent="0">
              <a:buFont typeface="Arial" charset="0"/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Cíl – je naučit žáky novou slovní zásobu, použít ji ve větách, užívat ustálených frází. Žáci řeší cvičení na tabuli, doplňují správná řešení fixem nebo digitálním perem. Tento učební materiál lze částečně použít i jako možnost skupinového vyučování. </a:t>
            </a:r>
          </a:p>
          <a:p>
            <a:pPr marL="0" indent="0">
              <a:buFont typeface="Arial" charset="0"/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Materiál je určen k </a:t>
            </a:r>
            <a:r>
              <a:rPr lang="cs-CZ" sz="1400" smtClean="0">
                <a:solidFill>
                  <a:schemeClr val="tx1"/>
                </a:solidFill>
                <a:latin typeface="Calibri" pitchFamily="34" charset="0"/>
              </a:rPr>
              <a:t>interaktivní výuce. </a:t>
            </a: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aoblený obdélník 15"/>
          <p:cNvSpPr/>
          <p:nvPr/>
        </p:nvSpPr>
        <p:spPr>
          <a:xfrm>
            <a:off x="1043608" y="2420888"/>
            <a:ext cx="2088232" cy="30963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187624" y="692696"/>
            <a:ext cx="314701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ТРАНСПОРТ</a:t>
            </a:r>
          </a:p>
          <a:p>
            <a:endParaRPr lang="ru-RU" b="1" dirty="0"/>
          </a:p>
          <a:p>
            <a:r>
              <a:rPr lang="ru-RU" sz="1600" dirty="0" smtClean="0"/>
              <a:t>Есть разные виды транспорта.</a:t>
            </a:r>
          </a:p>
          <a:p>
            <a:r>
              <a:rPr lang="ru-RU" sz="1600" dirty="0" smtClean="0"/>
              <a:t>На чём мы можем ездить?</a:t>
            </a:r>
          </a:p>
          <a:p>
            <a:r>
              <a:rPr lang="ru-RU" sz="1600" dirty="0" smtClean="0"/>
              <a:t>Напиши номера к картинкам. </a:t>
            </a:r>
            <a:endParaRPr lang="cs-CZ" sz="1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2564904"/>
            <a:ext cx="206498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н</a:t>
            </a:r>
            <a:r>
              <a:rPr lang="ru-RU" sz="1600" dirty="0" smtClean="0">
                <a:solidFill>
                  <a:schemeClr val="bg1"/>
                </a:solidFill>
              </a:rPr>
              <a:t>а машине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н</a:t>
            </a:r>
            <a:r>
              <a:rPr lang="ru-RU" sz="1600" dirty="0" smtClean="0">
                <a:solidFill>
                  <a:schemeClr val="bg1"/>
                </a:solidFill>
              </a:rPr>
              <a:t>а поезде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н</a:t>
            </a:r>
            <a:r>
              <a:rPr lang="ru-RU" sz="1600" dirty="0" smtClean="0">
                <a:solidFill>
                  <a:schemeClr val="bg1"/>
                </a:solidFill>
              </a:rPr>
              <a:t>а самолёте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н</a:t>
            </a:r>
            <a:r>
              <a:rPr lang="ru-RU" sz="1600" dirty="0" smtClean="0">
                <a:solidFill>
                  <a:schemeClr val="bg1"/>
                </a:solidFill>
              </a:rPr>
              <a:t>а велосипеде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н</a:t>
            </a:r>
            <a:r>
              <a:rPr lang="ru-RU" sz="1600" dirty="0" smtClean="0">
                <a:solidFill>
                  <a:schemeClr val="bg1"/>
                </a:solidFill>
              </a:rPr>
              <a:t>а такси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н</a:t>
            </a:r>
            <a:r>
              <a:rPr lang="ru-RU" sz="1600" dirty="0" smtClean="0">
                <a:solidFill>
                  <a:schemeClr val="bg1"/>
                </a:solidFill>
              </a:rPr>
              <a:t>а метро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н</a:t>
            </a:r>
            <a:r>
              <a:rPr lang="ru-RU" sz="1600" dirty="0" smtClean="0">
                <a:solidFill>
                  <a:schemeClr val="bg1"/>
                </a:solidFill>
              </a:rPr>
              <a:t>а трамвае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н</a:t>
            </a:r>
            <a:r>
              <a:rPr lang="ru-RU" sz="1600" dirty="0" smtClean="0">
                <a:solidFill>
                  <a:schemeClr val="bg1"/>
                </a:solidFill>
              </a:rPr>
              <a:t>а автобусе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н</a:t>
            </a:r>
            <a:r>
              <a:rPr lang="ru-RU" sz="1600" dirty="0" smtClean="0">
                <a:solidFill>
                  <a:schemeClr val="bg1"/>
                </a:solidFill>
              </a:rPr>
              <a:t>а корабле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х</a:t>
            </a:r>
            <a:r>
              <a:rPr lang="ru-RU" sz="1600" dirty="0" smtClean="0">
                <a:solidFill>
                  <a:schemeClr val="bg1"/>
                </a:solidFill>
              </a:rPr>
              <a:t>одить пешком</a:t>
            </a:r>
            <a:endParaRPr lang="cs-CZ" sz="1600" dirty="0">
              <a:solidFill>
                <a:schemeClr val="bg1"/>
              </a:solidFill>
            </a:endParaRPr>
          </a:p>
        </p:txBody>
      </p:sp>
      <p:pic>
        <p:nvPicPr>
          <p:cNvPr id="11265" name="Picture 1" descr="C:\Users\Máma\AppData\Local\Microsoft\Windows\Temporary Internet Files\Content.IE5\ESBKEV2X\MC90044173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14913" y="515938"/>
            <a:ext cx="1501303" cy="1501303"/>
          </a:xfrm>
          <a:prstGeom prst="rect">
            <a:avLst/>
          </a:prstGeom>
          <a:noFill/>
        </p:spPr>
      </p:pic>
      <p:pic>
        <p:nvPicPr>
          <p:cNvPr id="11266" name="Picture 2" descr="C:\Users\Máma\AppData\Local\Microsoft\Windows\Temporary Internet Files\Content.IE5\MT9PTJ4B\MP90042547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1916832"/>
            <a:ext cx="1944216" cy="1298675"/>
          </a:xfrm>
          <a:prstGeom prst="rect">
            <a:avLst/>
          </a:prstGeom>
          <a:noFill/>
        </p:spPr>
      </p:pic>
      <p:pic>
        <p:nvPicPr>
          <p:cNvPr id="11270" name="Picture 6" descr="C:\Users\Máma\AppData\Local\Microsoft\Windows\Temporary Internet Files\Content.IE5\ESBKEV2X\MC90002838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5301208"/>
            <a:ext cx="1418738" cy="1080120"/>
          </a:xfrm>
          <a:prstGeom prst="rect">
            <a:avLst/>
          </a:prstGeom>
          <a:noFill/>
        </p:spPr>
      </p:pic>
      <p:pic>
        <p:nvPicPr>
          <p:cNvPr id="11271" name="Picture 7" descr="C:\Users\Máma\AppData\Local\Microsoft\Windows\Temporary Internet Files\Content.IE5\MT9PTJ4B\MP90038755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5661248"/>
            <a:ext cx="1398637" cy="997986"/>
          </a:xfrm>
          <a:prstGeom prst="rect">
            <a:avLst/>
          </a:prstGeom>
          <a:noFill/>
        </p:spPr>
      </p:pic>
      <p:pic>
        <p:nvPicPr>
          <p:cNvPr id="11272" name="Picture 8" descr="C:\Users\Máma\AppData\Local\Microsoft\Windows\Temporary Internet Files\Content.IE5\6ERFVKYQ\MP900400075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3645024"/>
            <a:ext cx="1655671" cy="1326426"/>
          </a:xfrm>
          <a:prstGeom prst="rect">
            <a:avLst/>
          </a:prstGeom>
          <a:noFill/>
        </p:spPr>
      </p:pic>
      <p:pic>
        <p:nvPicPr>
          <p:cNvPr id="11273" name="Picture 9" descr="C:\Users\Máma\AppData\Local\Microsoft\Windows\Temporary Internet Files\Content.IE5\BX0Z0QDL\MC900055420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64288" y="476672"/>
            <a:ext cx="1527994" cy="1210397"/>
          </a:xfrm>
          <a:prstGeom prst="rect">
            <a:avLst/>
          </a:prstGeom>
          <a:noFill/>
        </p:spPr>
      </p:pic>
      <p:pic>
        <p:nvPicPr>
          <p:cNvPr id="11274" name="Picture 10" descr="C:\Users\Máma\AppData\Local\Microsoft\Windows\Temporary Internet Files\Content.IE5\MT9PTJ4B\MC900440390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3968" y="1844824"/>
            <a:ext cx="1591072" cy="1591072"/>
          </a:xfrm>
          <a:prstGeom prst="rect">
            <a:avLst/>
          </a:prstGeom>
          <a:noFill/>
        </p:spPr>
      </p:pic>
      <p:pic>
        <p:nvPicPr>
          <p:cNvPr id="11275" name="Picture 11" descr="C:\Users\Máma\AppData\Local\Microsoft\Windows\Temporary Internet Files\Content.IE5\BX0Z0QDL\MC900311238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64288" y="3356992"/>
            <a:ext cx="1469232" cy="1096499"/>
          </a:xfrm>
          <a:prstGeom prst="rect">
            <a:avLst/>
          </a:prstGeom>
          <a:noFill/>
        </p:spPr>
      </p:pic>
      <p:pic>
        <p:nvPicPr>
          <p:cNvPr id="11276" name="Picture 12" descr="C:\Users\Máma\AppData\Local\Microsoft\Windows\Temporary Internet Files\Content.IE5\ESBKEV2X\MC900411258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940152" y="4365104"/>
            <a:ext cx="1302787" cy="12241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aoblený obdélník 9"/>
          <p:cNvSpPr/>
          <p:nvPr/>
        </p:nvSpPr>
        <p:spPr>
          <a:xfrm>
            <a:off x="1187624" y="2564904"/>
            <a:ext cx="1872208" cy="2448272"/>
          </a:xfrm>
          <a:prstGeom prst="roundRect">
            <a:avLst>
              <a:gd name="adj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115616" y="692696"/>
            <a:ext cx="4847802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ТРАНСПОРТ</a:t>
            </a:r>
          </a:p>
          <a:p>
            <a:endParaRPr lang="ru-RU" b="1" dirty="0"/>
          </a:p>
          <a:p>
            <a:r>
              <a:rPr lang="ru-RU" sz="1600" dirty="0" smtClean="0"/>
              <a:t>Какие эти виды транспорта. Соедините </a:t>
            </a:r>
          </a:p>
          <a:p>
            <a:r>
              <a:rPr lang="ru-RU" sz="1600" dirty="0"/>
              <a:t>с</a:t>
            </a:r>
            <a:r>
              <a:rPr lang="ru-RU" sz="1600" dirty="0" smtClean="0"/>
              <a:t>войства с картинками.  Скажите </a:t>
            </a:r>
            <a:r>
              <a:rPr lang="ru-RU" sz="1600" dirty="0"/>
              <a:t>предложения</a:t>
            </a:r>
            <a:r>
              <a:rPr lang="ru-RU" sz="1600" dirty="0" smtClean="0"/>
              <a:t>. </a:t>
            </a:r>
            <a:endParaRPr lang="cs-CZ" sz="1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31640" y="2564904"/>
            <a:ext cx="162736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удобный</a:t>
            </a:r>
          </a:p>
          <a:p>
            <a:r>
              <a:rPr lang="ru-RU" dirty="0">
                <a:solidFill>
                  <a:schemeClr val="bg1"/>
                </a:solidFill>
              </a:rPr>
              <a:t>д</a:t>
            </a:r>
            <a:r>
              <a:rPr lang="ru-RU" dirty="0" smtClean="0">
                <a:solidFill>
                  <a:schemeClr val="bg1"/>
                </a:solidFill>
              </a:rPr>
              <a:t>ёшевый</a:t>
            </a:r>
          </a:p>
          <a:p>
            <a:r>
              <a:rPr lang="ru-RU" dirty="0">
                <a:solidFill>
                  <a:schemeClr val="bg1"/>
                </a:solidFill>
              </a:rPr>
              <a:t>о</a:t>
            </a:r>
            <a:r>
              <a:rPr lang="ru-RU" dirty="0" smtClean="0">
                <a:solidFill>
                  <a:schemeClr val="bg1"/>
                </a:solidFill>
              </a:rPr>
              <a:t>пасный</a:t>
            </a:r>
          </a:p>
          <a:p>
            <a:r>
              <a:rPr lang="ru-RU" dirty="0">
                <a:solidFill>
                  <a:schemeClr val="bg1"/>
                </a:solidFill>
              </a:rPr>
              <a:t>безопасный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д</a:t>
            </a:r>
            <a:r>
              <a:rPr lang="ru-RU" dirty="0" smtClean="0">
                <a:solidFill>
                  <a:schemeClr val="bg1"/>
                </a:solidFill>
              </a:rPr>
              <a:t>орогой</a:t>
            </a:r>
          </a:p>
          <a:p>
            <a:r>
              <a:rPr lang="ru-RU" dirty="0">
                <a:solidFill>
                  <a:schemeClr val="bg1"/>
                </a:solidFill>
              </a:rPr>
              <a:t>б</a:t>
            </a:r>
            <a:r>
              <a:rPr lang="ru-RU" dirty="0" smtClean="0">
                <a:solidFill>
                  <a:schemeClr val="bg1"/>
                </a:solidFill>
              </a:rPr>
              <a:t>ыстрый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медленный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экологичный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2291" name="Picture 3" descr="C:\Users\Máma\AppData\Local\Microsoft\Windows\Temporary Internet Files\Content.IE5\BX0Z0QDL\MC90007145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060848"/>
            <a:ext cx="1865784" cy="1530130"/>
          </a:xfrm>
          <a:prstGeom prst="rect">
            <a:avLst/>
          </a:prstGeom>
          <a:noFill/>
        </p:spPr>
      </p:pic>
      <p:pic>
        <p:nvPicPr>
          <p:cNvPr id="12292" name="Picture 4" descr="C:\Users\Máma\AppData\Local\Microsoft\Windows\Temporary Internet Files\Content.IE5\MT9PTJ4B\MC90028058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75" y="2993380"/>
            <a:ext cx="1754832" cy="1608126"/>
          </a:xfrm>
          <a:prstGeom prst="rect">
            <a:avLst/>
          </a:prstGeom>
          <a:noFill/>
        </p:spPr>
      </p:pic>
      <p:pic>
        <p:nvPicPr>
          <p:cNvPr id="12293" name="Picture 5" descr="C:\Program Files\Microsoft Office\MEDIA\CAGCAT10\j0293234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4509120"/>
            <a:ext cx="1565275" cy="1154112"/>
          </a:xfrm>
          <a:prstGeom prst="rect">
            <a:avLst/>
          </a:prstGeom>
          <a:noFill/>
        </p:spPr>
      </p:pic>
      <p:pic>
        <p:nvPicPr>
          <p:cNvPr id="12294" name="Picture 6" descr="C:\Users\Máma\AppData\Local\Microsoft\Windows\Temporary Internet Files\Content.IE5\MT9PTJ4B\MC90029496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304" y="4869160"/>
            <a:ext cx="928687" cy="1817688"/>
          </a:xfrm>
          <a:prstGeom prst="rect">
            <a:avLst/>
          </a:prstGeom>
          <a:noFill/>
        </p:spPr>
      </p:pic>
      <p:pic>
        <p:nvPicPr>
          <p:cNvPr id="12295" name="Picture 7" descr="C:\Users\Máma\AppData\Local\Microsoft\Windows\Temporary Internet Files\Content.IE5\6ERFVKYQ\MP900387499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6256" y="476673"/>
            <a:ext cx="1233137" cy="1728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aoblený obdélník 8"/>
          <p:cNvSpPr/>
          <p:nvPr/>
        </p:nvSpPr>
        <p:spPr>
          <a:xfrm>
            <a:off x="323528" y="6381328"/>
            <a:ext cx="3528392" cy="4766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07504" y="0"/>
            <a:ext cx="415344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</a:t>
            </a:r>
            <a:r>
              <a:rPr lang="ru-RU" b="1" dirty="0" smtClean="0"/>
              <a:t>ы играем </a:t>
            </a:r>
          </a:p>
          <a:p>
            <a:endParaRPr lang="ru-RU" dirty="0"/>
          </a:p>
          <a:p>
            <a:r>
              <a:rPr lang="ru-RU" sz="1600" dirty="0" smtClean="0"/>
              <a:t>Работай со словарём. Кто будет быстее?</a:t>
            </a:r>
            <a:endParaRPr lang="cs-CZ" sz="16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51521" y="908723"/>
          <a:ext cx="4176463" cy="5360142"/>
        </p:xfrm>
        <a:graphic>
          <a:graphicData uri="http://schemas.openxmlformats.org/drawingml/2006/table">
            <a:tbl>
              <a:tblPr/>
              <a:tblGrid>
                <a:gridCol w="510950"/>
                <a:gridCol w="99968"/>
                <a:gridCol w="510950"/>
                <a:gridCol w="99968"/>
                <a:gridCol w="510950"/>
                <a:gridCol w="99968"/>
                <a:gridCol w="510950"/>
                <a:gridCol w="99968"/>
                <a:gridCol w="510950"/>
                <a:gridCol w="99968"/>
                <a:gridCol w="510950"/>
                <a:gridCol w="99968"/>
                <a:gridCol w="510955"/>
              </a:tblGrid>
              <a:tr h="290522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44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0522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44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0522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44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0522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44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522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44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90522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44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0522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44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0522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44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522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44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90522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44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0522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5580112" y="1196752"/>
            <a:ext cx="2021707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1600" dirty="0"/>
              <a:t>h</a:t>
            </a:r>
            <a:r>
              <a:rPr lang="cs-CZ" sz="1600" dirty="0" smtClean="0"/>
              <a:t>loupost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 smtClean="0"/>
              <a:t> křeček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 smtClean="0"/>
              <a:t>meloun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 smtClean="0"/>
              <a:t> zbabělec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/>
              <a:t>t</a:t>
            </a:r>
            <a:r>
              <a:rPr lang="cs-CZ" sz="1600" dirty="0" smtClean="0"/>
              <a:t>unel – obráceně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 smtClean="0"/>
              <a:t> had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/>
              <a:t>ž</a:t>
            </a:r>
            <a:r>
              <a:rPr lang="cs-CZ" sz="1600" dirty="0" smtClean="0"/>
              <a:t>ralok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 smtClean="0"/>
              <a:t> jod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 smtClean="0"/>
              <a:t> říše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/>
              <a:t>ž</a:t>
            </a:r>
            <a:r>
              <a:rPr lang="cs-CZ" sz="1600" dirty="0" smtClean="0"/>
              <a:t>id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 smtClean="0"/>
              <a:t> námořník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67544" y="6381328"/>
            <a:ext cx="36215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Что значит этот фразеологизм?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08720"/>
            <a:ext cx="4132863" cy="28931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Ответь на вопросы</a:t>
            </a:r>
          </a:p>
          <a:p>
            <a:endParaRPr lang="ru-RU" b="1" dirty="0"/>
          </a:p>
          <a:p>
            <a:pPr>
              <a:buFont typeface="Wingdings" pitchFamily="2" charset="2"/>
              <a:buChar char="Ø"/>
            </a:pPr>
            <a:endParaRPr lang="ru-RU" b="1" dirty="0" smtClean="0"/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Как ты ездишь в школу?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Где можно у нас ездить на метро?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Как нельзя ехать на автобусе?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Как можно ездить в Прагу?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Хочу поехать на поезде – куда пойду?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Хочу поехать на метро – куд</a:t>
            </a:r>
            <a:r>
              <a:rPr lang="cs-CZ" sz="1600" dirty="0" smtClean="0"/>
              <a:t>a</a:t>
            </a:r>
            <a:r>
              <a:rPr lang="ru-RU" sz="1600" dirty="0" smtClean="0"/>
              <a:t> пойду?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Хочу поехать на автобусе – куда пойду?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Хочу лететь на самолёте – куда пойду?</a:t>
            </a:r>
            <a:endParaRPr lang="cs-CZ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aoblený obdélník 15"/>
          <p:cNvSpPr/>
          <p:nvPr/>
        </p:nvSpPr>
        <p:spPr>
          <a:xfrm>
            <a:off x="1043608" y="2420888"/>
            <a:ext cx="2088232" cy="30963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187624" y="692696"/>
            <a:ext cx="314701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ТРАНСПОРТ</a:t>
            </a:r>
          </a:p>
          <a:p>
            <a:endParaRPr lang="ru-RU" b="1" dirty="0"/>
          </a:p>
          <a:p>
            <a:r>
              <a:rPr lang="ru-RU" sz="1600" dirty="0" smtClean="0"/>
              <a:t>Есть разные виды транспорта.</a:t>
            </a:r>
          </a:p>
          <a:p>
            <a:r>
              <a:rPr lang="ru-RU" sz="1600" dirty="0" smtClean="0"/>
              <a:t>На чём мы можем ездить?</a:t>
            </a:r>
          </a:p>
          <a:p>
            <a:r>
              <a:rPr lang="ru-RU" sz="1600" dirty="0" smtClean="0"/>
              <a:t>Напиши номера к картинкам. </a:t>
            </a:r>
            <a:endParaRPr lang="cs-CZ" sz="1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2564904"/>
            <a:ext cx="206498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н</a:t>
            </a:r>
            <a:r>
              <a:rPr lang="ru-RU" sz="1600" dirty="0" smtClean="0">
                <a:solidFill>
                  <a:schemeClr val="bg1"/>
                </a:solidFill>
              </a:rPr>
              <a:t>а машине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н</a:t>
            </a:r>
            <a:r>
              <a:rPr lang="ru-RU" sz="1600" dirty="0" smtClean="0">
                <a:solidFill>
                  <a:schemeClr val="bg1"/>
                </a:solidFill>
              </a:rPr>
              <a:t>а поезде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н</a:t>
            </a:r>
            <a:r>
              <a:rPr lang="ru-RU" sz="1600" dirty="0" smtClean="0">
                <a:solidFill>
                  <a:schemeClr val="bg1"/>
                </a:solidFill>
              </a:rPr>
              <a:t>а самолёте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н</a:t>
            </a:r>
            <a:r>
              <a:rPr lang="ru-RU" sz="1600" dirty="0" smtClean="0">
                <a:solidFill>
                  <a:schemeClr val="bg1"/>
                </a:solidFill>
              </a:rPr>
              <a:t>а велосипеде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н</a:t>
            </a:r>
            <a:r>
              <a:rPr lang="ru-RU" sz="1600" dirty="0" smtClean="0">
                <a:solidFill>
                  <a:schemeClr val="bg1"/>
                </a:solidFill>
              </a:rPr>
              <a:t>а такси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н</a:t>
            </a:r>
            <a:r>
              <a:rPr lang="ru-RU" sz="1600" dirty="0" smtClean="0">
                <a:solidFill>
                  <a:schemeClr val="bg1"/>
                </a:solidFill>
              </a:rPr>
              <a:t>а метро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н</a:t>
            </a:r>
            <a:r>
              <a:rPr lang="ru-RU" sz="1600" dirty="0" smtClean="0">
                <a:solidFill>
                  <a:schemeClr val="bg1"/>
                </a:solidFill>
              </a:rPr>
              <a:t>а трамвае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н</a:t>
            </a:r>
            <a:r>
              <a:rPr lang="ru-RU" sz="1600" dirty="0" smtClean="0">
                <a:solidFill>
                  <a:schemeClr val="bg1"/>
                </a:solidFill>
              </a:rPr>
              <a:t>а автобусе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н</a:t>
            </a:r>
            <a:r>
              <a:rPr lang="ru-RU" sz="1600" dirty="0" smtClean="0">
                <a:solidFill>
                  <a:schemeClr val="bg1"/>
                </a:solidFill>
              </a:rPr>
              <a:t>а корабле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х</a:t>
            </a:r>
            <a:r>
              <a:rPr lang="ru-RU" sz="1600" dirty="0" smtClean="0">
                <a:solidFill>
                  <a:schemeClr val="bg1"/>
                </a:solidFill>
              </a:rPr>
              <a:t>одить пешком</a:t>
            </a:r>
            <a:endParaRPr lang="cs-CZ" sz="1600" dirty="0">
              <a:solidFill>
                <a:schemeClr val="bg1"/>
              </a:solidFill>
            </a:endParaRPr>
          </a:p>
        </p:txBody>
      </p:sp>
      <p:pic>
        <p:nvPicPr>
          <p:cNvPr id="11265" name="Picture 1" descr="C:\Users\Máma\AppData\Local\Microsoft\Windows\Temporary Internet Files\Content.IE5\ESBKEV2X\MC90044173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14913" y="515938"/>
            <a:ext cx="1501303" cy="1501303"/>
          </a:xfrm>
          <a:prstGeom prst="rect">
            <a:avLst/>
          </a:prstGeom>
          <a:noFill/>
        </p:spPr>
      </p:pic>
      <p:pic>
        <p:nvPicPr>
          <p:cNvPr id="11266" name="Picture 2" descr="C:\Users\Máma\AppData\Local\Microsoft\Windows\Temporary Internet Files\Content.IE5\MT9PTJ4B\MP90042547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1916832"/>
            <a:ext cx="1944216" cy="1298675"/>
          </a:xfrm>
          <a:prstGeom prst="rect">
            <a:avLst/>
          </a:prstGeom>
          <a:noFill/>
        </p:spPr>
      </p:pic>
      <p:pic>
        <p:nvPicPr>
          <p:cNvPr id="11270" name="Picture 6" descr="C:\Users\Máma\AppData\Local\Microsoft\Windows\Temporary Internet Files\Content.IE5\ESBKEV2X\MC90002838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5301208"/>
            <a:ext cx="1418738" cy="1080120"/>
          </a:xfrm>
          <a:prstGeom prst="rect">
            <a:avLst/>
          </a:prstGeom>
          <a:noFill/>
        </p:spPr>
      </p:pic>
      <p:pic>
        <p:nvPicPr>
          <p:cNvPr id="11271" name="Picture 7" descr="C:\Users\Máma\AppData\Local\Microsoft\Windows\Temporary Internet Files\Content.IE5\MT9PTJ4B\MP90038755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5661248"/>
            <a:ext cx="1398637" cy="997986"/>
          </a:xfrm>
          <a:prstGeom prst="rect">
            <a:avLst/>
          </a:prstGeom>
          <a:noFill/>
        </p:spPr>
      </p:pic>
      <p:pic>
        <p:nvPicPr>
          <p:cNvPr id="11272" name="Picture 8" descr="C:\Users\Máma\AppData\Local\Microsoft\Windows\Temporary Internet Files\Content.IE5\6ERFVKYQ\MP900400075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3645024"/>
            <a:ext cx="1655671" cy="1326426"/>
          </a:xfrm>
          <a:prstGeom prst="rect">
            <a:avLst/>
          </a:prstGeom>
          <a:noFill/>
        </p:spPr>
      </p:pic>
      <p:pic>
        <p:nvPicPr>
          <p:cNvPr id="11273" name="Picture 9" descr="C:\Users\Máma\AppData\Local\Microsoft\Windows\Temporary Internet Files\Content.IE5\BX0Z0QDL\MC900055420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64288" y="476672"/>
            <a:ext cx="1527994" cy="1210397"/>
          </a:xfrm>
          <a:prstGeom prst="rect">
            <a:avLst/>
          </a:prstGeom>
          <a:noFill/>
        </p:spPr>
      </p:pic>
      <p:pic>
        <p:nvPicPr>
          <p:cNvPr id="11274" name="Picture 10" descr="C:\Users\Máma\AppData\Local\Microsoft\Windows\Temporary Internet Files\Content.IE5\MT9PTJ4B\MC900440390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3968" y="1844824"/>
            <a:ext cx="1591072" cy="1591072"/>
          </a:xfrm>
          <a:prstGeom prst="rect">
            <a:avLst/>
          </a:prstGeom>
          <a:noFill/>
        </p:spPr>
      </p:pic>
      <p:pic>
        <p:nvPicPr>
          <p:cNvPr id="11275" name="Picture 11" descr="C:\Users\Máma\AppData\Local\Microsoft\Windows\Temporary Internet Files\Content.IE5\BX0Z0QDL\MC900311238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64288" y="3356992"/>
            <a:ext cx="1469232" cy="1096499"/>
          </a:xfrm>
          <a:prstGeom prst="rect">
            <a:avLst/>
          </a:prstGeom>
          <a:noFill/>
        </p:spPr>
      </p:pic>
      <p:pic>
        <p:nvPicPr>
          <p:cNvPr id="11276" name="Picture 12" descr="C:\Users\Máma\AppData\Local\Microsoft\Windows\Temporary Internet Files\Content.IE5\ESBKEV2X\MC900411258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940152" y="4365104"/>
            <a:ext cx="1302787" cy="1224136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4716016" y="105273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804248" y="62068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3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444208" y="220486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995936" y="249289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9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876256" y="371703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7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067944" y="515719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6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516216" y="580526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10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211960" y="616530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4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8604448" y="515719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8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aoblený obdélník 9"/>
          <p:cNvSpPr/>
          <p:nvPr/>
        </p:nvSpPr>
        <p:spPr>
          <a:xfrm>
            <a:off x="1187624" y="2564904"/>
            <a:ext cx="1872208" cy="2448272"/>
          </a:xfrm>
          <a:prstGeom prst="roundRect">
            <a:avLst>
              <a:gd name="adj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115616" y="692696"/>
            <a:ext cx="4854214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ТРАНСПОРТ</a:t>
            </a:r>
          </a:p>
          <a:p>
            <a:endParaRPr lang="ru-RU" b="1" dirty="0"/>
          </a:p>
          <a:p>
            <a:r>
              <a:rPr lang="ru-RU" sz="1600" dirty="0" smtClean="0"/>
              <a:t>Какие эти виды транспорта. Соедините </a:t>
            </a:r>
          </a:p>
          <a:p>
            <a:r>
              <a:rPr lang="ru-RU" sz="1600" dirty="0"/>
              <a:t>с</a:t>
            </a:r>
            <a:r>
              <a:rPr lang="ru-RU" sz="1600" dirty="0" smtClean="0"/>
              <a:t>войства с картинками.  Скажите </a:t>
            </a:r>
            <a:r>
              <a:rPr lang="ru-RU" sz="1600" dirty="0"/>
              <a:t>предложения</a:t>
            </a:r>
            <a:r>
              <a:rPr lang="ru-RU" sz="1600" dirty="0" smtClean="0"/>
              <a:t>. </a:t>
            </a:r>
            <a:endParaRPr lang="cs-CZ" sz="1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31640" y="2564904"/>
            <a:ext cx="162736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удобный</a:t>
            </a:r>
          </a:p>
          <a:p>
            <a:r>
              <a:rPr lang="ru-RU" dirty="0">
                <a:solidFill>
                  <a:schemeClr val="bg1"/>
                </a:solidFill>
              </a:rPr>
              <a:t>д</a:t>
            </a:r>
            <a:r>
              <a:rPr lang="ru-RU" dirty="0" smtClean="0">
                <a:solidFill>
                  <a:schemeClr val="bg1"/>
                </a:solidFill>
              </a:rPr>
              <a:t>ёшевый</a:t>
            </a:r>
          </a:p>
          <a:p>
            <a:r>
              <a:rPr lang="ru-RU" dirty="0">
                <a:solidFill>
                  <a:schemeClr val="bg1"/>
                </a:solidFill>
              </a:rPr>
              <a:t>о</a:t>
            </a:r>
            <a:r>
              <a:rPr lang="ru-RU" dirty="0" smtClean="0">
                <a:solidFill>
                  <a:schemeClr val="bg1"/>
                </a:solidFill>
              </a:rPr>
              <a:t>пасный</a:t>
            </a:r>
          </a:p>
          <a:p>
            <a:r>
              <a:rPr lang="ru-RU" dirty="0">
                <a:solidFill>
                  <a:schemeClr val="bg1"/>
                </a:solidFill>
              </a:rPr>
              <a:t>безопасный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д</a:t>
            </a:r>
            <a:r>
              <a:rPr lang="ru-RU" dirty="0" smtClean="0">
                <a:solidFill>
                  <a:schemeClr val="bg1"/>
                </a:solidFill>
              </a:rPr>
              <a:t>орогой</a:t>
            </a:r>
          </a:p>
          <a:p>
            <a:r>
              <a:rPr lang="ru-RU" dirty="0">
                <a:solidFill>
                  <a:schemeClr val="bg1"/>
                </a:solidFill>
              </a:rPr>
              <a:t>б</a:t>
            </a:r>
            <a:r>
              <a:rPr lang="ru-RU" dirty="0" smtClean="0">
                <a:solidFill>
                  <a:schemeClr val="bg1"/>
                </a:solidFill>
              </a:rPr>
              <a:t>ыстрый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медленный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экологичный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2291" name="Picture 3" descr="C:\Users\Máma\AppData\Local\Microsoft\Windows\Temporary Internet Files\Content.IE5\BX0Z0QDL\MC90007145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060848"/>
            <a:ext cx="1865784" cy="1530130"/>
          </a:xfrm>
          <a:prstGeom prst="rect">
            <a:avLst/>
          </a:prstGeom>
          <a:noFill/>
        </p:spPr>
      </p:pic>
      <p:pic>
        <p:nvPicPr>
          <p:cNvPr id="12292" name="Picture 4" descr="C:\Users\Máma\AppData\Local\Microsoft\Windows\Temporary Internet Files\Content.IE5\MT9PTJ4B\MC90028058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75" y="2993380"/>
            <a:ext cx="1754832" cy="1608126"/>
          </a:xfrm>
          <a:prstGeom prst="rect">
            <a:avLst/>
          </a:prstGeom>
          <a:noFill/>
        </p:spPr>
      </p:pic>
      <p:pic>
        <p:nvPicPr>
          <p:cNvPr id="12293" name="Picture 5" descr="C:\Program Files\Microsoft Office\MEDIA\CAGCAT10\j0293234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4509120"/>
            <a:ext cx="1565275" cy="1154112"/>
          </a:xfrm>
          <a:prstGeom prst="rect">
            <a:avLst/>
          </a:prstGeom>
          <a:noFill/>
        </p:spPr>
      </p:pic>
      <p:pic>
        <p:nvPicPr>
          <p:cNvPr id="12294" name="Picture 6" descr="C:\Users\Máma\AppData\Local\Microsoft\Windows\Temporary Internet Files\Content.IE5\MT9PTJ4B\MC90029496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304" y="4869160"/>
            <a:ext cx="928687" cy="1817688"/>
          </a:xfrm>
          <a:prstGeom prst="rect">
            <a:avLst/>
          </a:prstGeom>
          <a:noFill/>
        </p:spPr>
      </p:pic>
      <p:pic>
        <p:nvPicPr>
          <p:cNvPr id="12295" name="Picture 7" descr="C:\Users\Máma\AppData\Local\Microsoft\Windows\Temporary Internet Files\Content.IE5\6ERFVKYQ\MP900387499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6256" y="476673"/>
            <a:ext cx="1233137" cy="1728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aoblený obdélník 8"/>
          <p:cNvSpPr/>
          <p:nvPr/>
        </p:nvSpPr>
        <p:spPr>
          <a:xfrm>
            <a:off x="395536" y="6381328"/>
            <a:ext cx="3528392" cy="4766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51520" y="260648"/>
            <a:ext cx="4009431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</a:t>
            </a:r>
            <a:r>
              <a:rPr lang="ru-RU" b="1" dirty="0" smtClean="0"/>
              <a:t>ы играем </a:t>
            </a:r>
          </a:p>
          <a:p>
            <a:endParaRPr lang="ru-RU" dirty="0"/>
          </a:p>
          <a:p>
            <a:r>
              <a:rPr lang="ru-RU" sz="1600" dirty="0" smtClean="0"/>
              <a:t>Работай со словарём. Кто будет быстее?</a:t>
            </a:r>
            <a:endParaRPr lang="cs-CZ" sz="16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395536" y="1124744"/>
          <a:ext cx="3888432" cy="5126825"/>
        </p:xfrm>
        <a:graphic>
          <a:graphicData uri="http://schemas.openxmlformats.org/drawingml/2006/table">
            <a:tbl>
              <a:tblPr/>
              <a:tblGrid>
                <a:gridCol w="484522"/>
                <a:gridCol w="94797"/>
                <a:gridCol w="484522"/>
                <a:gridCol w="94797"/>
                <a:gridCol w="484522"/>
                <a:gridCol w="94797"/>
                <a:gridCol w="484522"/>
                <a:gridCol w="94797"/>
                <a:gridCol w="484522"/>
                <a:gridCol w="94797"/>
                <a:gridCol w="484522"/>
                <a:gridCol w="94797"/>
                <a:gridCol w="412518"/>
              </a:tblGrid>
              <a:tr h="26710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е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р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у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н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д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а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994"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10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х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о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м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я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к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994"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10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а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р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б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у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з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994"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10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т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р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у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с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994"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10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ь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л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е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н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н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у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т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994"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710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з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м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е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я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994"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10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а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к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у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л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а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994"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10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й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о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д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994"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10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ц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а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р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с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т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в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о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994"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710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е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в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р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е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й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994"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10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м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а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т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р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о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с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507" marR="5507" marT="55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5580112" y="1196752"/>
            <a:ext cx="2021707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1600" dirty="0"/>
              <a:t>h</a:t>
            </a:r>
            <a:r>
              <a:rPr lang="cs-CZ" sz="1600" dirty="0" smtClean="0"/>
              <a:t>loupost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 smtClean="0"/>
              <a:t> křeček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 smtClean="0"/>
              <a:t>meloun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 smtClean="0"/>
              <a:t> zbabělec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/>
              <a:t>t</a:t>
            </a:r>
            <a:r>
              <a:rPr lang="cs-CZ" sz="1600" dirty="0" smtClean="0"/>
              <a:t>unel – obráceně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 smtClean="0"/>
              <a:t> had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/>
              <a:t>ž</a:t>
            </a:r>
            <a:r>
              <a:rPr lang="cs-CZ" sz="1600" dirty="0" smtClean="0"/>
              <a:t>ralok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 smtClean="0"/>
              <a:t> jod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 smtClean="0"/>
              <a:t> říše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/>
              <a:t>ž</a:t>
            </a:r>
            <a:r>
              <a:rPr lang="cs-CZ" sz="1600" dirty="0" smtClean="0"/>
              <a:t>id</a:t>
            </a:r>
          </a:p>
          <a:p>
            <a:pPr marL="342900" indent="-342900">
              <a:buAutoNum type="arabicPeriod"/>
            </a:pPr>
            <a:endParaRPr lang="cs-CZ" sz="1600" dirty="0"/>
          </a:p>
          <a:p>
            <a:pPr marL="342900" indent="-342900">
              <a:buAutoNum type="arabicPeriod"/>
            </a:pPr>
            <a:r>
              <a:rPr lang="cs-CZ" sz="1600" dirty="0" smtClean="0"/>
              <a:t> námořník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67544" y="6453336"/>
            <a:ext cx="36215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Что значит этот фразеологизм?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39952" y="6381328"/>
            <a:ext cx="1321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Jet načerno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bdélník 1"/>
          <p:cNvSpPr>
            <a:spLocks noChangeArrowheads="1"/>
          </p:cNvSpPr>
          <p:nvPr/>
        </p:nvSpPr>
        <p:spPr bwMode="auto">
          <a:xfrm>
            <a:off x="611188" y="333375"/>
            <a:ext cx="82089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>
                <a:latin typeface="Calibri" pitchFamily="34" charset="0"/>
              </a:rPr>
              <a:t>CITACE</a:t>
            </a:r>
          </a:p>
        </p:txBody>
      </p:sp>
      <p:sp>
        <p:nvSpPr>
          <p:cNvPr id="5123" name="Obdélník 2"/>
          <p:cNvSpPr>
            <a:spLocks noChangeArrowheads="1"/>
          </p:cNvSpPr>
          <p:nvPr/>
        </p:nvSpPr>
        <p:spPr bwMode="auto">
          <a:xfrm>
            <a:off x="611188" y="1011238"/>
            <a:ext cx="792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dirty="0" smtClean="0">
                <a:latin typeface="Calibri" pitchFamily="34" charset="0"/>
              </a:rPr>
              <a:t>Při tvorbě materiálu bylo čerpáno </a:t>
            </a:r>
            <a:r>
              <a:rPr lang="cs-CZ" sz="1400" smtClean="0">
                <a:latin typeface="Calibri" pitchFamily="34" charset="0"/>
              </a:rPr>
              <a:t>z Klipartu </a:t>
            </a:r>
            <a:r>
              <a:rPr lang="cs-CZ" sz="1400" dirty="0" smtClean="0">
                <a:latin typeface="Calibri" pitchFamily="34" charset="0"/>
              </a:rPr>
              <a:t>PowerPoint</a:t>
            </a:r>
            <a:endParaRPr lang="cs-CZ" sz="1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ABLONA DUM 2003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 2003</Template>
  <TotalTime>124</TotalTime>
  <Words>425</Words>
  <Application>Microsoft Office PowerPoint</Application>
  <PresentationFormat>Předvádění na obrazovce (4:3)</PresentationFormat>
  <Paragraphs>269</Paragraphs>
  <Slides>10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ŠABLONA DUM 2003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Máma</dc:creator>
  <cp:lastModifiedBy>Dana</cp:lastModifiedBy>
  <cp:revision>22</cp:revision>
  <dcterms:created xsi:type="dcterms:W3CDTF">2013-03-13T18:19:55Z</dcterms:created>
  <dcterms:modified xsi:type="dcterms:W3CDTF">2013-05-15T18:32:29Z</dcterms:modified>
</cp:coreProperties>
</file>