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8" r:id="rId8"/>
    <p:sldId id="269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6D4E80-B5F7-4EF6-AAAB-BF1944289B5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7B02D08-429C-4E77-8117-2D02A27A3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B000AC-B569-4C38-8F1A-64246AD1459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7F4EE0-CF4D-4454-83C4-EA120714947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5C38BD5-B53A-4977-8957-90B4E69D2C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7AF51F-F312-4F9A-9510-4D77B8D35B6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6E6E6-08FE-46EC-8B46-1FF0182B3FE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B6DC2-66EE-4202-8643-F7CC1587E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9FB82-265A-4450-93F4-46372541456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4D485-F7FD-4485-AF59-CB8D4447C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B3745-0F56-468E-9A47-FA6D470E9C06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BD053-A000-4540-8AE1-921ED5BFD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4A1CD-04AC-4D59-8FBF-CB4C2564DED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F0BFA-C5C5-436D-A023-127B1A95A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6FD49-113F-4C76-8746-51C7175CD4E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1144A-B506-4D0D-9526-79E33579F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F119A-9362-4C5F-8C4B-C423781FEDBA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FD8DE-425D-4C65-A5E6-C8642B4D2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1D3C2-5F76-4E94-9DC2-E1E6C7168D1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E9CF4-FCB0-424E-83B8-9A987B571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46B63-F437-4A77-AD75-CE9C3545FFE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B6B2A-E7D9-4E3B-8F20-00861D4DD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95DDE-F946-42E7-A3C4-0DC7A399511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0D51B-0EA3-4CC0-9F24-0A7474A40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B5578-6CDE-4943-8BF3-80A40CF3643E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45ABB-0289-44AF-805A-EAA0644A0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4D06E-9E5D-4B65-8BC0-D675ECBB5CE6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C8A76-3A38-4456-A960-48F4A3F99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7DD2931-1E35-4A86-89A5-FF0A096933AA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61B96BF-8674-490C-A572-F0BC1D28B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gi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gi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13_SVÁTKY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učební materiál je určen pro žáky druhého ročníku gymnázia, čtyřletého studia. Rozsahem je určen na cca jednu vyučovací hodinu.  Materiál obsahuje výklad nové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SVÁTKY, cvičení na upevnění a procvičení slovní zásoby. Část materiálu dává prostor pro souvislý samostatný projev žáka. Součástí materiálu je také řešení úkolů.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zásobu, samostatné pohovoří o průběhu vánočních svátků. Cvičení řeší na tabuli pomocí digitálního pera nebo fixy doplňují správná řešení. Lze pracovat individuálně, případně využít skupinového vyučování.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pro interaktivní výuku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971600" y="2708920"/>
            <a:ext cx="3528392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908720"/>
            <a:ext cx="369203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ПРАЗДНИКИ</a:t>
            </a:r>
          </a:p>
          <a:p>
            <a:endParaRPr lang="ru-RU" b="1" dirty="0"/>
          </a:p>
          <a:p>
            <a:r>
              <a:rPr lang="ru-RU" sz="1600" dirty="0" smtClean="0"/>
              <a:t>Какие праздники мы встречаем. </a:t>
            </a:r>
          </a:p>
          <a:p>
            <a:r>
              <a:rPr lang="ru-RU" sz="1600" dirty="0" smtClean="0"/>
              <a:t>Напиши номера рядом с картинкой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852936"/>
            <a:ext cx="356379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рождения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Ангела – именины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Рождество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Пасха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Новый год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Святого Валентина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Международный женский день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Золотая свадьба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5" name="Picture 1" descr="C:\Users\Máma\AppData\Local\Microsoft\Windows\Temporary Internet Files\Content.IE5\MT9PTJ4B\MC9004302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48680"/>
            <a:ext cx="1255365" cy="1342895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ESBKEV2X\MC9003552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708920"/>
            <a:ext cx="1808683" cy="1742846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6ERFVKYQ\MC9004105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4437112"/>
            <a:ext cx="1800200" cy="1921512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BX0Z0QDL\MC90039862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5373216"/>
            <a:ext cx="1367662" cy="1224136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SBKEV2X\MC9003322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260648"/>
            <a:ext cx="1352624" cy="1523875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MT9PTJ4B\MC90035420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2708920"/>
            <a:ext cx="1182075" cy="1512168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MT9PTJ4B\MC9004417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1196752"/>
            <a:ext cx="1849511" cy="1849511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ESBKEV2X\MC9004099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4725144"/>
            <a:ext cx="1567102" cy="12291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99592" y="5733256"/>
            <a:ext cx="777686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764704"/>
            <a:ext cx="373211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ПРАЗДНИКИ</a:t>
            </a:r>
          </a:p>
          <a:p>
            <a:endParaRPr lang="ru-RU" b="1" dirty="0"/>
          </a:p>
          <a:p>
            <a:r>
              <a:rPr lang="ru-RU" sz="1600" dirty="0" smtClean="0"/>
              <a:t>Расскажи, что делаешь на Рождество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BX0Z0QDL\MM9100011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16832"/>
            <a:ext cx="1485900" cy="1485900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6ERFVKYQ\MC900331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700808"/>
            <a:ext cx="1508125" cy="1785938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MT9PTJ4B\MC9001830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628800"/>
            <a:ext cx="1641475" cy="1822450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MT9PTJ4B\MP9004027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772816"/>
            <a:ext cx="1495274" cy="1872208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6ERFVKYQ\MC9004115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3789040"/>
            <a:ext cx="1408010" cy="1390749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BX0Z0QDL\MC900332716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789040"/>
            <a:ext cx="1221556" cy="1533643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MT9PTJ4B\MC900441798[2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4005064"/>
            <a:ext cx="1440160" cy="1440160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ESBKEV2X\MC90031021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3789040"/>
            <a:ext cx="1828800" cy="13906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27584" y="5877272"/>
            <a:ext cx="7951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Убирать квартиру, печь печенье, слушать колядки, готовить праздничный ужин,</a:t>
            </a:r>
          </a:p>
          <a:p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оздравлять друзей, приглашать родствеников, покупать подарки, наряжать</a:t>
            </a:r>
          </a:p>
          <a:p>
            <a:r>
              <a:rPr lang="ru-RU" sz="1600" dirty="0">
                <a:solidFill>
                  <a:schemeClr val="bg1"/>
                </a:solidFill>
              </a:rPr>
              <a:t>ё</a:t>
            </a:r>
            <a:r>
              <a:rPr lang="ru-RU" sz="1600" dirty="0" smtClean="0">
                <a:solidFill>
                  <a:schemeClr val="bg1"/>
                </a:solidFill>
              </a:rPr>
              <a:t>лку, 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440377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sz="1600" dirty="0" smtClean="0"/>
              <a:t>Найди 10  выражений к теме ПРАЗДНИКИ</a:t>
            </a:r>
            <a:endParaRPr lang="cs-CZ" sz="1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1848188"/>
          <a:ext cx="5328588" cy="438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</a:tblGrid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Б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Ю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Ч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Ь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ъ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Ц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Х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Ы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Ю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Ъ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В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Ё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Щ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И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Ы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Ж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Д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А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/>
                        <a:t>С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З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У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Ю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Е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Ц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Ё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2985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  НА  ВОПРОСЫ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628800"/>
            <a:ext cx="6498895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у тебя день рождения?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мы встречаем Пасху?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Какой день Сочельник?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ты купил маме на Рождество?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Какое традиционное блюдо на Рождество?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Кто приносит детям в России подарки на Новый год?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у тебя День Ангела?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День Святого Валентина? Откуда пришёл этот праздник?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мы встречаем 8 марта?</a:t>
            </a:r>
          </a:p>
          <a:p>
            <a:endParaRPr lang="ru-RU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971600" y="2708920"/>
            <a:ext cx="3528392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908720"/>
            <a:ext cx="369203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ПРАЗДНИКИ</a:t>
            </a:r>
          </a:p>
          <a:p>
            <a:endParaRPr lang="ru-RU" b="1" dirty="0"/>
          </a:p>
          <a:p>
            <a:r>
              <a:rPr lang="ru-RU" sz="1600" dirty="0" smtClean="0"/>
              <a:t>Какие праздники мы встречаем. </a:t>
            </a:r>
          </a:p>
          <a:p>
            <a:r>
              <a:rPr lang="ru-RU" sz="1600" dirty="0" smtClean="0"/>
              <a:t>Напиши номера рядом с картинкой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852936"/>
            <a:ext cx="356379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рождения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Ангела – именины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Рождество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Пасха 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Новый год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День Святого Валентина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Международный женский день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Золотая свадьба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5" name="Picture 1" descr="C:\Users\Máma\AppData\Local\Microsoft\Windows\Temporary Internet Files\Content.IE5\MT9PTJ4B\MC9004302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48680"/>
            <a:ext cx="1255365" cy="1342895"/>
          </a:xfrm>
          <a:prstGeom prst="rect">
            <a:avLst/>
          </a:prstGeom>
          <a:noFill/>
        </p:spPr>
      </p:pic>
      <p:pic>
        <p:nvPicPr>
          <p:cNvPr id="11266" name="Picture 2" descr="C:\Users\Máma\AppData\Local\Microsoft\Windows\Temporary Internet Files\Content.IE5\ESBKEV2X\MC9003552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708920"/>
            <a:ext cx="1808683" cy="1742846"/>
          </a:xfrm>
          <a:prstGeom prst="rect">
            <a:avLst/>
          </a:prstGeom>
          <a:noFill/>
        </p:spPr>
      </p:pic>
      <p:pic>
        <p:nvPicPr>
          <p:cNvPr id="11267" name="Picture 3" descr="C:\Users\Máma\AppData\Local\Microsoft\Windows\Temporary Internet Files\Content.IE5\6ERFVKYQ\MC9004105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4437112"/>
            <a:ext cx="1800200" cy="1921512"/>
          </a:xfrm>
          <a:prstGeom prst="rect">
            <a:avLst/>
          </a:prstGeom>
          <a:noFill/>
        </p:spPr>
      </p:pic>
      <p:pic>
        <p:nvPicPr>
          <p:cNvPr id="11268" name="Picture 4" descr="C:\Users\Máma\AppData\Local\Microsoft\Windows\Temporary Internet Files\Content.IE5\BX0Z0QDL\MC90039862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5373216"/>
            <a:ext cx="1367662" cy="1224136"/>
          </a:xfrm>
          <a:prstGeom prst="rect">
            <a:avLst/>
          </a:prstGeom>
          <a:noFill/>
        </p:spPr>
      </p:pic>
      <p:pic>
        <p:nvPicPr>
          <p:cNvPr id="11271" name="Picture 7" descr="C:\Users\Máma\AppData\Local\Microsoft\Windows\Temporary Internet Files\Content.IE5\ESBKEV2X\MC9003322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260648"/>
            <a:ext cx="1352624" cy="1523875"/>
          </a:xfrm>
          <a:prstGeom prst="rect">
            <a:avLst/>
          </a:prstGeom>
          <a:noFill/>
        </p:spPr>
      </p:pic>
      <p:pic>
        <p:nvPicPr>
          <p:cNvPr id="11273" name="Picture 9" descr="C:\Users\Máma\AppData\Local\Microsoft\Windows\Temporary Internet Files\Content.IE5\MT9PTJ4B\MC90035420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2708920"/>
            <a:ext cx="1182075" cy="1512168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MT9PTJ4B\MC9004417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940152" y="1196752"/>
            <a:ext cx="1849511" cy="1849511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ESBKEV2X\MC90040999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4725144"/>
            <a:ext cx="1567102" cy="122919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644008" y="9807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5486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22048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29969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3501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8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23928" y="55172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4653136"/>
            <a:ext cx="444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460432" y="53732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899592" y="5733256"/>
            <a:ext cx="777686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764704"/>
            <a:ext cx="373211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ПРАЗДНИКИ</a:t>
            </a:r>
          </a:p>
          <a:p>
            <a:endParaRPr lang="ru-RU" b="1" dirty="0"/>
          </a:p>
          <a:p>
            <a:r>
              <a:rPr lang="ru-RU" sz="1600" dirty="0" smtClean="0"/>
              <a:t>Расскажи, что делаешь на Рождество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BX0Z0QDL\MM9100011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16832"/>
            <a:ext cx="1485900" cy="1485900"/>
          </a:xfrm>
          <a:prstGeom prst="rect">
            <a:avLst/>
          </a:prstGeom>
          <a:noFill/>
        </p:spPr>
      </p:pic>
      <p:pic>
        <p:nvPicPr>
          <p:cNvPr id="12291" name="Picture 3" descr="C:\Users\Máma\AppData\Local\Microsoft\Windows\Temporary Internet Files\Content.IE5\6ERFVKYQ\MC900331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700808"/>
            <a:ext cx="1508125" cy="1785938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MT9PTJ4B\MC9001830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628800"/>
            <a:ext cx="1641475" cy="1822450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MT9PTJ4B\MP9004027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1772816"/>
            <a:ext cx="1495274" cy="1872208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6ERFVKYQ\MC9004115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3789040"/>
            <a:ext cx="1408010" cy="1390749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BX0Z0QDL\MC900332716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789040"/>
            <a:ext cx="1221556" cy="1533643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MT9PTJ4B\MC900441798[2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4005064"/>
            <a:ext cx="1440160" cy="1440160"/>
          </a:xfrm>
          <a:prstGeom prst="rect">
            <a:avLst/>
          </a:prstGeom>
          <a:noFill/>
        </p:spPr>
      </p:pic>
      <p:pic>
        <p:nvPicPr>
          <p:cNvPr id="12298" name="Picture 10" descr="C:\Users\Máma\AppData\Local\Microsoft\Windows\Temporary Internet Files\Content.IE5\ESBKEV2X\MC90031021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3789040"/>
            <a:ext cx="1828800" cy="13906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27584" y="5877272"/>
            <a:ext cx="7951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Убирать квартиру, печь печенье, слушать колядки, готовить праздничный ужин,</a:t>
            </a:r>
          </a:p>
          <a:p>
            <a:r>
              <a:rPr lang="ru-RU" sz="1600" dirty="0">
                <a:solidFill>
                  <a:schemeClr val="bg1"/>
                </a:solidFill>
              </a:rPr>
              <a:t>п</a:t>
            </a:r>
            <a:r>
              <a:rPr lang="ru-RU" sz="1600" dirty="0" smtClean="0">
                <a:solidFill>
                  <a:schemeClr val="bg1"/>
                </a:solidFill>
              </a:rPr>
              <a:t>оздравлять друзей, приглашать родствеников, покупать подарки, наряжать</a:t>
            </a:r>
          </a:p>
          <a:p>
            <a:r>
              <a:rPr lang="ru-RU" sz="1600" dirty="0">
                <a:solidFill>
                  <a:schemeClr val="bg1"/>
                </a:solidFill>
              </a:rPr>
              <a:t>ё</a:t>
            </a:r>
            <a:r>
              <a:rPr lang="ru-RU" sz="1600" dirty="0" smtClean="0">
                <a:solidFill>
                  <a:schemeClr val="bg1"/>
                </a:solidFill>
              </a:rPr>
              <a:t>лку,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76672"/>
            <a:ext cx="53944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Я покупаю подарки. Я наряжаю ёлку. Я пеку печенье. 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Мы готовим ужин. Я поздравляю друзей. Мы убираем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к</a:t>
            </a:r>
            <a:r>
              <a:rPr lang="ru-RU" sz="1400" dirty="0" smtClean="0">
                <a:solidFill>
                  <a:srgbClr val="FF0000"/>
                </a:solidFill>
              </a:rPr>
              <a:t>вартиру. Мы слушаем колядки. Мы приглашаем родцтвени-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к</a:t>
            </a:r>
            <a:r>
              <a:rPr lang="ru-RU" sz="1400" dirty="0" smtClean="0">
                <a:solidFill>
                  <a:srgbClr val="FF0000"/>
                </a:solidFill>
              </a:rPr>
              <a:t>ов. 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440377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sz="1600" dirty="0" smtClean="0"/>
              <a:t>Найди 10  выражений к теме ПРАЗДНИКИ</a:t>
            </a:r>
            <a:endParaRPr lang="cs-CZ" sz="1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1848188"/>
          <a:ext cx="5328588" cy="4389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  <a:gridCol w="444049"/>
              </a:tblGrid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Г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Р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Р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З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П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Р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З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В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Ь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Г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Ц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Р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М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В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Ы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Е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В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Т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И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Ы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Н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П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Д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А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Р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О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Л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8038"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С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ru-RU" dirty="0" smtClean="0">
                          <a:solidFill>
                            <a:srgbClr val="FF0000"/>
                          </a:solidFill>
                        </a:rPr>
                        <a:t>Ё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tohoto materiálu bylo čerpáno </a:t>
            </a:r>
            <a:r>
              <a:rPr lang="cs-CZ" sz="1400" smtClean="0">
                <a:latin typeface="Calibri" pitchFamily="34" charset="0"/>
              </a:rPr>
              <a:t>z </a:t>
            </a:r>
            <a:r>
              <a:rPr lang="cs-CZ" sz="1400" smtClean="0">
                <a:latin typeface="Calibri" pitchFamily="34" charset="0"/>
              </a:rPr>
              <a:t>K</a:t>
            </a:r>
            <a:r>
              <a:rPr lang="cs-CZ" sz="1400" smtClean="0">
                <a:latin typeface="Calibri" pitchFamily="34" charset="0"/>
              </a:rPr>
              <a:t>lipartu </a:t>
            </a:r>
            <a:r>
              <a:rPr lang="cs-CZ" sz="1400" dirty="0" smtClean="0">
                <a:latin typeface="Calibri" pitchFamily="34" charset="0"/>
              </a:rPr>
              <a:t>PowerPoint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98</TotalTime>
  <Words>610</Words>
  <Application>Microsoft Office PowerPoint</Application>
  <PresentationFormat>Předvádění na obrazovce (4:3)</PresentationFormat>
  <Paragraphs>302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16</cp:revision>
  <dcterms:created xsi:type="dcterms:W3CDTF">2013-03-14T18:06:34Z</dcterms:created>
  <dcterms:modified xsi:type="dcterms:W3CDTF">2013-04-01T07:21:12Z</dcterms:modified>
</cp:coreProperties>
</file>