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8" r:id="rId2"/>
    <p:sldId id="257" r:id="rId3"/>
    <p:sldId id="260" r:id="rId4"/>
    <p:sldId id="261" r:id="rId5"/>
    <p:sldId id="262" r:id="rId6"/>
    <p:sldId id="263" r:id="rId7"/>
    <p:sldId id="268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46DED1C-D891-4E9D-8922-F2FA93479A77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F102042-3228-433F-8745-7308F5A913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3103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42A27CD-E6F7-450A-9B26-6C6541D150A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7141E8A-105F-4895-9570-595F5808684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http://static.</a:t>
            </a:r>
            <a:r>
              <a:rPr lang="cs-CZ" dirty="0" err="1" smtClean="0"/>
              <a:t>guim.co.uk</a:t>
            </a:r>
            <a:r>
              <a:rPr lang="cs-CZ" dirty="0" smtClean="0"/>
              <a:t>/</a:t>
            </a:r>
            <a:r>
              <a:rPr lang="cs-CZ" dirty="0" err="1" smtClean="0"/>
              <a:t>sys</a:t>
            </a:r>
            <a:r>
              <a:rPr lang="cs-CZ" dirty="0" smtClean="0"/>
              <a:t>-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Guardian</a:t>
            </a:r>
            <a:r>
              <a:rPr lang="cs-CZ" dirty="0" smtClean="0"/>
              <a:t>/</a:t>
            </a:r>
            <a:r>
              <a:rPr lang="cs-CZ" dirty="0" err="1" smtClean="0"/>
              <a:t>About</a:t>
            </a:r>
            <a:r>
              <a:rPr lang="cs-CZ" dirty="0" smtClean="0"/>
              <a:t>/</a:t>
            </a:r>
            <a:r>
              <a:rPr lang="cs-CZ" dirty="0" err="1" smtClean="0"/>
              <a:t>General</a:t>
            </a:r>
            <a:r>
              <a:rPr lang="cs-CZ" dirty="0" smtClean="0"/>
              <a:t>/2011/5/30/1306770127682/</a:t>
            </a:r>
            <a:r>
              <a:rPr lang="cs-CZ" dirty="0" err="1" smtClean="0"/>
              <a:t>Sophie</a:t>
            </a:r>
            <a:r>
              <a:rPr lang="cs-CZ" dirty="0" smtClean="0"/>
              <a:t>-</a:t>
            </a:r>
            <a:r>
              <a:rPr lang="cs-CZ" dirty="0" err="1" smtClean="0"/>
              <a:t>Marceau</a:t>
            </a:r>
            <a:r>
              <a:rPr lang="cs-CZ" dirty="0" smtClean="0"/>
              <a:t>-</a:t>
            </a:r>
            <a:r>
              <a:rPr lang="cs-CZ" dirty="0" err="1" smtClean="0"/>
              <a:t>and</a:t>
            </a:r>
            <a:r>
              <a:rPr lang="cs-CZ" dirty="0" smtClean="0"/>
              <a:t>-</a:t>
            </a:r>
            <a:r>
              <a:rPr lang="cs-CZ" dirty="0" err="1" smtClean="0"/>
              <a:t>Sean</a:t>
            </a:r>
            <a:r>
              <a:rPr lang="cs-CZ" dirty="0" smtClean="0"/>
              <a:t>-B-007.jpg</a:t>
            </a:r>
          </a:p>
          <a:p>
            <a:pPr>
              <a:spcBef>
                <a:spcPct val="0"/>
              </a:spcBef>
            </a:pPr>
            <a:endParaRPr lang="cs-CZ" dirty="0" smtClean="0"/>
          </a:p>
          <a:p>
            <a:pPr>
              <a:spcBef>
                <a:spcPct val="0"/>
              </a:spcBef>
            </a:pPr>
            <a:r>
              <a:rPr lang="cs-CZ" dirty="0" smtClean="0"/>
              <a:t>http://cs.wikipedia.org/wiki/Lev_Nikolajevi%C4%8D_Tolstoj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A85F05-B1A4-4F0D-B7C1-4FE62B3E1A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http://www.</a:t>
            </a:r>
            <a:r>
              <a:rPr lang="cs-CZ" dirty="0" err="1" smtClean="0"/>
              <a:t>npu.cz</a:t>
            </a:r>
            <a:r>
              <a:rPr lang="cs-CZ" dirty="0" smtClean="0"/>
              <a:t>/</a:t>
            </a:r>
            <a:r>
              <a:rPr lang="cs-CZ" dirty="0" err="1" smtClean="0"/>
              <a:t>download</a:t>
            </a:r>
            <a:r>
              <a:rPr lang="cs-CZ" dirty="0" smtClean="0"/>
              <a:t>/1268240411/</a:t>
            </a:r>
            <a:r>
              <a:rPr lang="cs-CZ" dirty="0" err="1" smtClean="0"/>
              <a:t>aaa</a:t>
            </a:r>
            <a:r>
              <a:rPr lang="cs-CZ" dirty="0" smtClean="0"/>
              <a:t>+Z%C3%A1kupy+int3.jpg</a:t>
            </a:r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A85F05-B1A4-4F0D-B7C1-4FE62B3E1A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A85F05-B1A4-4F0D-B7C1-4FE62B3E1A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A85F05-B1A4-4F0D-B7C1-4FE62B3E1A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A85F05-B1A4-4F0D-B7C1-4FE62B3E1A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A85F05-B1A4-4F0D-B7C1-4FE62B3E1A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A85F05-B1A4-4F0D-B7C1-4FE62B3E1A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3CDD6DC-3DF6-492D-948A-F0468CE7A97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97DD9-C06E-47D7-B984-C25177432400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8AA26-9777-4505-914A-142E4D1E4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76B90-F781-4067-9598-6331FA8102C7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7F68D-F34D-4AEB-8444-BA134E14AA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70AA8-B49D-4FFD-A184-25E753F515D7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346C8-7167-4CD5-9EF9-B787C58E7E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EE439-A93C-49C6-8E38-184D93032FCB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FAC541-6A6D-4530-8E81-115DBFAB83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444C4-81DF-4AF2-8A3E-86F628592B8F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AD05D-B1BB-40A7-A108-32377411F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3609AF-9F24-4461-AE9E-360D09715093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4C3F9-CD59-473E-B97B-4588CF701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7D759-7C38-4646-A10B-359B8788BCB2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2C15D-7F36-4EF3-A173-6BFD10DEE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2B46B-550E-4422-96ED-8F61924F94BA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F9BF6E-A1C6-4966-96E9-CB48F7247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B1714-F50C-402B-A7D6-D9B331F844C7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78DC2-B214-44E9-870D-D84460169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EC484-7952-4F2A-B1FA-167B3FA7CC10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D3427-85C1-4E40-8801-DB75232FA9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2327E-47EB-4B2C-A06B-71562073F846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CEEEA-485F-455B-A12B-E2F9BC918E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71913A91-A0AB-44FA-A5FB-B232E41AEFE5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E0C223EC-E008-450C-9BCC-A26A7E420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b/Ilya_Efimovich_Repin_(1844-1930)_-_Portrait_of_Leo_Tolstoy_(1887).jpg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http://www.google.ru/url?sa=i&amp;rct=j&amp;q=lev+nikolajevi%C4%8D+tolstoj+anna+karenina&amp;source=images&amp;cd=&amp;cad=rja&amp;docid=58r7NKEAMGmMlM&amp;tbnid=wovYZ1JfxL-NDM:&amp;ved=0CAUQjRw&amp;url=http://www.kafe.cz/zensky-svet/laska-vztahy/12-knih-ktere-by-mela-znat-kazda-zena-2-cast-6754.aspx&amp;ei=ENMfUY6GDISG4ASBgIHwBA&amp;bvm=bv.42553238,d.Yms&amp;psig=AFQjCNHq9mI9bDsQtLftwI66cBeXtS8YUA&amp;ust=1361126502724492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.guim.co.uk/sys-images/Guardian/About/General/2011/5/30/1306770127682/Sophie-Marceau-and-Sean-B-007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6/60/Barbora_Balkova_SebevrazdyAnnaKaranina2004.jpg" TargetMode="External"/><Relationship Id="rId4" Type="http://schemas.openxmlformats.org/officeDocument/2006/relationships/hyperlink" Target="http://cs.wikipedia.org/wiki/Lev_Nikolajevi%C4%8D_Tolstoj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VY_32_INOVACE_07C_16_ANNA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KARENINA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17. 2. 2013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pro pokročilejší studenty jako první seznámení s literárním dílem a slovní zásobou spojenou s tímto okruhem.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Prezentace je určena především jako návazný materiál po seznámení studentů s dílem Anna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Karenina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Prezentace obsahuje stručný výklad, kde se hovoří především o literárním díle, nikoliv o obsahu knihy.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Dále jsou zde interaktivní cvičení i s jejich řešením.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na cca jednu vyučovací hodinu. </a:t>
            </a:r>
          </a:p>
          <a:p>
            <a:pPr marL="0" indent="0">
              <a:buFont typeface="Arial" charset="0"/>
              <a:buNone/>
            </a:pPr>
            <a:endParaRPr lang="ru-RU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-  seznámení žáků s významným literárním dílem, používání nové literární terminologie.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Inovace – žáci na tabuli řeší závěrečná cvičení  – správné odpovědi zaškrtávají fixem či digitálním perem. Lze použít při skupinovém vyučování nebo žáci pracují individuálně.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interaktivní výuce.  </a:t>
            </a:r>
          </a:p>
          <a:p>
            <a:pPr marL="0" indent="0">
              <a:buFont typeface="Arial" charset="0"/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Ilya Efimovich Repin (1844-1930) - Portrait of Leo Tolstoy (1887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140968"/>
            <a:ext cx="2232248" cy="318361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3573017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Автор романа </a:t>
            </a:r>
            <a:r>
              <a:rPr lang="ru-RU" b="1" dirty="0" smtClean="0"/>
              <a:t> </a:t>
            </a:r>
          </a:p>
          <a:p>
            <a:r>
              <a:rPr lang="ru-RU" dirty="0" smtClean="0"/>
              <a:t>Лев    Николаевеч    Толстой.</a:t>
            </a:r>
            <a:endParaRPr lang="cs-CZ" dirty="0"/>
          </a:p>
        </p:txBody>
      </p:sp>
      <p:pic>
        <p:nvPicPr>
          <p:cNvPr id="11268" name="Picture 4" descr="http://t0.gstatic.com/images?q=tbn:ANd9GcRhnqYaaAx78QSyvBRQKK24nGPrEdEPD2euK8xD93waYgheKHRB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620688"/>
            <a:ext cx="3600399" cy="25202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08104" y="1700808"/>
            <a:ext cx="2491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r>
              <a:rPr lang="ru-RU" b="1" dirty="0" smtClean="0"/>
              <a:t>ННА   КАРЕНИНА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5877272"/>
            <a:ext cx="4065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Роман был экранизирован </a:t>
            </a:r>
            <a:endParaRPr lang="cs-CZ" dirty="0"/>
          </a:p>
        </p:txBody>
      </p:sp>
      <p:pic>
        <p:nvPicPr>
          <p:cNvPr id="1026" name="Picture 2" descr="C:\Users\Máma\AppData\Local\Microsoft\Windows\Temporary Internet Files\Content.IE5\1LYZGMD7\MC90044173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3861048"/>
            <a:ext cx="2376264" cy="2376264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652282" y="2833191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20834" y="6016803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</a:t>
            </a:r>
            <a:endParaRPr lang="cs-CZ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23928" y="980728"/>
            <a:ext cx="5095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Действие происходит в Росии в 19 веке.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941168"/>
            <a:ext cx="7334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Толстой </a:t>
            </a:r>
            <a:r>
              <a:rPr lang="ru-RU" b="1" dirty="0" smtClean="0"/>
              <a:t>реалистически</a:t>
            </a:r>
            <a:r>
              <a:rPr lang="ru-RU" dirty="0" smtClean="0"/>
              <a:t> исображает жизнь русского дворянства. </a:t>
            </a:r>
            <a:endParaRPr lang="cs-CZ" dirty="0"/>
          </a:p>
        </p:txBody>
      </p:sp>
      <p:pic>
        <p:nvPicPr>
          <p:cNvPr id="16386" name="Picture 2" descr="http://www.npu.cz/download/1268240411/aaa+Z%C3%A1kupy+int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772816"/>
            <a:ext cx="3779912" cy="2834934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940314" y="4293096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</a:t>
            </a:r>
            <a:endParaRPr lang="cs-CZ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620688"/>
            <a:ext cx="3715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Тема романа </a:t>
            </a:r>
            <a:r>
              <a:rPr lang="ru-RU" dirty="0" smtClean="0"/>
              <a:t>   -    любовь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51365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Главные лица  -</a:t>
            </a:r>
            <a:r>
              <a:rPr lang="ru-RU" dirty="0" smtClean="0"/>
              <a:t>   Анна   Каренина</a:t>
            </a:r>
          </a:p>
          <a:p>
            <a:r>
              <a:rPr lang="ru-RU" b="1" dirty="0"/>
              <a:t> </a:t>
            </a:r>
            <a:r>
              <a:rPr lang="ru-RU" b="1" dirty="0" smtClean="0"/>
              <a:t>                                 </a:t>
            </a:r>
            <a:r>
              <a:rPr lang="ru-RU" dirty="0" smtClean="0"/>
              <a:t>Алексей Вронский</a:t>
            </a:r>
          </a:p>
          <a:p>
            <a:r>
              <a:rPr lang="ru-RU" b="1" dirty="0"/>
              <a:t> </a:t>
            </a:r>
            <a:r>
              <a:rPr lang="ru-RU" b="1" dirty="0" smtClean="0"/>
              <a:t>                                 </a:t>
            </a:r>
            <a:r>
              <a:rPr lang="ru-RU" dirty="0" smtClean="0"/>
              <a:t>Константин Левин </a:t>
            </a:r>
          </a:p>
          <a:p>
            <a:r>
              <a:rPr lang="ru-RU" dirty="0"/>
              <a:t> </a:t>
            </a:r>
            <a:r>
              <a:rPr lang="ru-RU" dirty="0" smtClean="0"/>
              <a:t>                                 Кити Щербацкая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73016"/>
            <a:ext cx="70399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2 линии романа  -   </a:t>
            </a:r>
            <a:r>
              <a:rPr lang="ru-RU" dirty="0" smtClean="0"/>
              <a:t>трагическая любовь Анны и Вронского</a:t>
            </a:r>
          </a:p>
          <a:p>
            <a:r>
              <a:rPr lang="ru-RU" dirty="0"/>
              <a:t> </a:t>
            </a:r>
            <a:r>
              <a:rPr lang="ru-RU" dirty="0" smtClean="0"/>
              <a:t>                                      счастливая любовь Кити и Левина </a:t>
            </a:r>
          </a:p>
          <a:p>
            <a:r>
              <a:rPr lang="ru-RU" b="1" dirty="0"/>
              <a:t> </a:t>
            </a:r>
            <a:r>
              <a:rPr lang="ru-RU" b="1" dirty="0" smtClean="0"/>
              <a:t>                                      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869160"/>
            <a:ext cx="9080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Автобиографические черты  </a:t>
            </a:r>
            <a:r>
              <a:rPr lang="ru-RU" dirty="0" smtClean="0"/>
              <a:t>-  Левин, его взгляды, идеи, место жительства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980728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Почему  Анна кончит свою жизнь самоубийством?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2564904"/>
            <a:ext cx="2635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C00000"/>
                </a:solidFill>
              </a:rPr>
              <a:t>Муж</a:t>
            </a:r>
            <a:r>
              <a:rPr lang="ru-RU" dirty="0" smtClean="0"/>
              <a:t>  - не хочет развод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3933056"/>
            <a:ext cx="3175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C00000"/>
                </a:solidFill>
              </a:rPr>
              <a:t>Сын</a:t>
            </a:r>
            <a:r>
              <a:rPr lang="ru-RU" dirty="0" smtClean="0"/>
              <a:t> – не может жить с ним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5301208"/>
            <a:ext cx="7852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>
                <a:solidFill>
                  <a:srgbClr val="C00000"/>
                </a:solidFill>
              </a:rPr>
              <a:t>Общество </a:t>
            </a:r>
            <a:r>
              <a:rPr lang="ru-RU" dirty="0" smtClean="0"/>
              <a:t>  -  лицемерно отказывается от неё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6165304"/>
            <a:ext cx="2778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C00000"/>
                </a:solidFill>
              </a:rPr>
              <a:t>Вронский </a:t>
            </a:r>
            <a:r>
              <a:rPr lang="ru-RU" dirty="0" smtClean="0"/>
              <a:t> -  ревнует его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1844824"/>
            <a:ext cx="38331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C00000"/>
                </a:solidFill>
              </a:rPr>
              <a:t>Совесть</a:t>
            </a:r>
            <a:r>
              <a:rPr lang="ru-RU" dirty="0" smtClean="0"/>
              <a:t>  - сделала многим больно</a:t>
            </a:r>
            <a:endParaRPr lang="cs-CZ" dirty="0"/>
          </a:p>
        </p:txBody>
      </p:sp>
      <p:pic>
        <p:nvPicPr>
          <p:cNvPr id="1026" name="Picture 2" descr="http://upload.wikimedia.org/wikipedia/commons/6/60/Barbora_Balkova_SebevrazdyAnnaKaranina200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3888432" cy="2640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2448" y="4681397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</a:t>
            </a:r>
            <a:endParaRPr lang="cs-CZ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5004048" y="2204864"/>
            <a:ext cx="3600400" cy="30243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11560" y="2348880"/>
            <a:ext cx="3312368" cy="27363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95536" y="764704"/>
            <a:ext cx="2954655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ЧТО  ТЫ ЗАПОМНИЛ</a:t>
            </a:r>
          </a:p>
          <a:p>
            <a:endParaRPr lang="ru-RU" sz="1600" dirty="0" smtClean="0"/>
          </a:p>
          <a:p>
            <a:r>
              <a:rPr lang="ru-RU" sz="1600" dirty="0" smtClean="0"/>
              <a:t>Соедини правильные ответы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420888"/>
            <a:ext cx="321754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sz="1600" dirty="0" smtClean="0"/>
              <a:t>Автор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Жанр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Литературное направление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Тема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Главные герои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Время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Среда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Первая линия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Вторая линия</a:t>
            </a:r>
          </a:p>
          <a:p>
            <a:pPr marL="342900" indent="-342900">
              <a:buAutoNum type="arabicPeriod"/>
            </a:pPr>
            <a:r>
              <a:rPr lang="ru-RU" sz="1600" dirty="0" smtClean="0"/>
              <a:t>Автобиографические черты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2348880"/>
            <a:ext cx="321088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1600" dirty="0" smtClean="0">
                <a:solidFill>
                  <a:schemeClr val="bg1"/>
                </a:solidFill>
              </a:rPr>
              <a:t>А)  любовь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Б)   психологический роман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В)   19 век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Г)   русское дворянство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Д)  Лев Николаевич Толстой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Е)   взгляды Левина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Ж) судьба Левина и Киты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З)   Анна Каренина и Алексей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       Вронский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И)  реализм</a:t>
            </a:r>
          </a:p>
          <a:p>
            <a:r>
              <a:rPr lang="ru-RU" sz="1600" dirty="0" smtClean="0">
                <a:solidFill>
                  <a:schemeClr val="bg1"/>
                </a:solidFill>
              </a:rPr>
              <a:t>Й)  судьба Анны Каренины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7011856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Ответьте   на  вопросы:</a:t>
            </a:r>
          </a:p>
          <a:p>
            <a:endParaRPr lang="ru-RU" sz="2000" b="1" dirty="0" smtClean="0"/>
          </a:p>
          <a:p>
            <a:pPr marL="457200" indent="-457200">
              <a:buAutoNum type="arabicPeriod"/>
            </a:pPr>
            <a:r>
              <a:rPr lang="ru-RU" sz="2000" dirty="0" smtClean="0"/>
              <a:t>Автор романа   а)  Пушкин</a:t>
            </a:r>
          </a:p>
          <a:p>
            <a:pPr marL="457200" indent="-457200"/>
            <a:r>
              <a:rPr lang="ru-RU" sz="2000" dirty="0" smtClean="0"/>
              <a:t>                                     б)  Толстой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в)   Чехов</a:t>
            </a:r>
          </a:p>
          <a:p>
            <a:pPr marL="457200" indent="-457200"/>
            <a:endParaRPr lang="ru-RU" sz="2000" dirty="0" smtClean="0"/>
          </a:p>
          <a:p>
            <a:pPr marL="457200" indent="-457200">
              <a:buAutoNum type="arabicPeriod" startAt="2"/>
            </a:pPr>
            <a:r>
              <a:rPr lang="ru-RU" sz="2000" dirty="0" smtClean="0"/>
              <a:t>Когда и где происходит действие   а)  18 век Франция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                                    б)  18 век Россия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                                    с)  19 век Россия </a:t>
            </a:r>
          </a:p>
          <a:p>
            <a:pPr marL="457200" indent="-457200"/>
            <a:endParaRPr lang="ru-RU" sz="2000" dirty="0" smtClean="0"/>
          </a:p>
          <a:p>
            <a:pPr marL="457200" indent="-457200">
              <a:buAutoNum type="arabicPeriod" startAt="3"/>
            </a:pPr>
            <a:r>
              <a:rPr lang="ru-RU" sz="2000" dirty="0" smtClean="0"/>
              <a:t>Роман написан в духе   а) реализма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              б) романтизма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              в) натурализма </a:t>
            </a:r>
          </a:p>
          <a:p>
            <a:pPr marL="457200" indent="-457200"/>
            <a:endParaRPr lang="ru-RU" sz="2000" dirty="0" smtClean="0"/>
          </a:p>
          <a:p>
            <a:pPr marL="457200" indent="-457200">
              <a:buAutoNum type="arabicPeriod" startAt="4"/>
            </a:pPr>
            <a:r>
              <a:rPr lang="ru-RU" sz="2000" dirty="0" smtClean="0"/>
              <a:t>Толстой описывает среду   а) рабочих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                     б) крестян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                     в) дворян</a:t>
            </a:r>
          </a:p>
          <a:p>
            <a:pPr marL="457200" indent="-457200"/>
            <a:endParaRPr lang="ru-RU" sz="2000" dirty="0"/>
          </a:p>
          <a:p>
            <a:pPr marL="457200" indent="-457200"/>
            <a:endParaRPr lang="cs-CZ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836712"/>
            <a:ext cx="6641562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5"/>
            </a:pPr>
            <a:r>
              <a:rPr lang="ru-RU" sz="2000" dirty="0" smtClean="0"/>
              <a:t>В романе не выступает    а)  Андрей  Болконский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                 б)  Алексей  Вронский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                 в)  Константин Левин</a:t>
            </a:r>
          </a:p>
          <a:p>
            <a:pPr marL="457200" indent="-457200"/>
            <a:endParaRPr lang="ru-RU" sz="2000" dirty="0"/>
          </a:p>
          <a:p>
            <a:pPr marL="457200" indent="-457200">
              <a:buAutoNum type="arabicPeriod" startAt="6"/>
            </a:pPr>
            <a:r>
              <a:rPr lang="ru-RU" sz="2000" dirty="0" smtClean="0"/>
              <a:t>Идеи Толстого в </a:t>
            </a:r>
            <a:r>
              <a:rPr lang="ru-RU" sz="2000" smtClean="0"/>
              <a:t>романе </a:t>
            </a:r>
            <a:r>
              <a:rPr lang="ru-RU" sz="2000" smtClean="0"/>
              <a:t>произносит </a:t>
            </a:r>
            <a:r>
              <a:rPr lang="ru-RU" sz="2000" smtClean="0"/>
              <a:t>а</a:t>
            </a:r>
            <a:r>
              <a:rPr lang="ru-RU" sz="2000" dirty="0" smtClean="0"/>
              <a:t>)  Каренин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                                        б) Вронский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                                         в)  Левин </a:t>
            </a:r>
          </a:p>
          <a:p>
            <a:pPr marL="457200" indent="-457200"/>
            <a:endParaRPr lang="ru-RU" sz="2000" dirty="0" smtClean="0"/>
          </a:p>
          <a:p>
            <a:pPr marL="457200" indent="-457200">
              <a:buAutoNum type="arabicPeriod" startAt="7"/>
            </a:pPr>
            <a:r>
              <a:rPr lang="ru-RU" sz="2000" dirty="0" smtClean="0"/>
              <a:t>Анна в конце    а) выходит  за Вронского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б) живёт с Каренином</a:t>
            </a:r>
          </a:p>
          <a:p>
            <a:pPr marL="457200" indent="-457200"/>
            <a:r>
              <a:rPr lang="ru-RU" sz="2000" dirty="0"/>
              <a:t> </a:t>
            </a:r>
            <a:r>
              <a:rPr lang="ru-RU" sz="2000" dirty="0" smtClean="0"/>
              <a:t>                                   в) кончит  самоубийством</a:t>
            </a:r>
            <a:endParaRPr lang="cs-CZ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635896" y="1556792"/>
            <a:ext cx="1080120" cy="32403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908720"/>
            <a:ext cx="139814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ŘEŠENÍ      </a:t>
            </a:r>
          </a:p>
          <a:p>
            <a:r>
              <a:rPr lang="cs-CZ" b="1" dirty="0"/>
              <a:t> 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ru-RU" b="1" dirty="0" smtClean="0"/>
              <a:t>Б</a:t>
            </a:r>
          </a:p>
          <a:p>
            <a:pPr marL="342900" indent="-342900">
              <a:buAutoNum type="arabicPeriod"/>
            </a:pPr>
            <a:r>
              <a:rPr lang="ru-RU" b="1" dirty="0" smtClean="0"/>
              <a:t>В</a:t>
            </a:r>
          </a:p>
          <a:p>
            <a:pPr marL="342900" indent="-342900">
              <a:buAutoNum type="arabicPeriod"/>
            </a:pPr>
            <a:r>
              <a:rPr lang="ru-RU" b="1" dirty="0"/>
              <a:t> </a:t>
            </a:r>
            <a:r>
              <a:rPr lang="ru-RU" b="1" dirty="0" smtClean="0"/>
              <a:t>А</a:t>
            </a:r>
          </a:p>
          <a:p>
            <a:pPr marL="342900" indent="-342900">
              <a:buAutoNum type="arabicPeriod"/>
            </a:pPr>
            <a:r>
              <a:rPr lang="ru-RU" b="1" dirty="0"/>
              <a:t> </a:t>
            </a:r>
            <a:r>
              <a:rPr lang="ru-RU" b="1" dirty="0" smtClean="0"/>
              <a:t>В</a:t>
            </a:r>
          </a:p>
          <a:p>
            <a:pPr marL="342900" indent="-342900">
              <a:buAutoNum type="arabicPeriod"/>
            </a:pPr>
            <a:r>
              <a:rPr lang="ru-RU" b="1" dirty="0"/>
              <a:t> </a:t>
            </a:r>
            <a:r>
              <a:rPr lang="ru-RU" b="1" dirty="0" smtClean="0"/>
              <a:t>А</a:t>
            </a:r>
          </a:p>
          <a:p>
            <a:pPr marL="342900" indent="-342900">
              <a:buAutoNum type="arabicPeriod"/>
            </a:pPr>
            <a:r>
              <a:rPr lang="ru-RU" b="1" dirty="0"/>
              <a:t> </a:t>
            </a:r>
            <a:r>
              <a:rPr lang="ru-RU" b="1" dirty="0" smtClean="0"/>
              <a:t>В</a:t>
            </a:r>
          </a:p>
          <a:p>
            <a:pPr marL="342900" indent="-342900">
              <a:buAutoNum type="arabicPeriod"/>
            </a:pPr>
            <a:r>
              <a:rPr lang="ru-RU" b="1" dirty="0"/>
              <a:t> </a:t>
            </a:r>
            <a:r>
              <a:rPr lang="ru-RU" b="1" dirty="0" smtClean="0"/>
              <a:t>В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1628800"/>
            <a:ext cx="81464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Д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Б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А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З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В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Г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Й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Ж 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Е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289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AutoNum type="arabicPeriod"/>
            </a:pPr>
            <a:r>
              <a:rPr lang="pt-BR" sz="1400" dirty="0" smtClean="0"/>
              <a:t>AUTOR </a:t>
            </a:r>
            <a:r>
              <a:rPr lang="pt-BR" sz="1400" dirty="0"/>
              <a:t>NEUVEDEN. </a:t>
            </a:r>
            <a:r>
              <a:rPr lang="pt-BR" sz="1400" i="1" dirty="0"/>
              <a:t>http://static.guim.co.uk</a:t>
            </a:r>
            <a:r>
              <a:rPr lang="pt-BR" sz="1400" dirty="0"/>
              <a:t> [online]. [cit. 17.3.2013]. Dostupný na WWW: </a:t>
            </a:r>
            <a:r>
              <a:rPr lang="pt-BR" sz="1400" dirty="0">
                <a:hlinkClick r:id="rId3"/>
              </a:rPr>
              <a:t>http://</a:t>
            </a:r>
            <a:r>
              <a:rPr lang="pt-BR" sz="1400" dirty="0" smtClean="0">
                <a:hlinkClick r:id="rId3"/>
              </a:rPr>
              <a:t>static.guim.co.uk/sys-images/Guardian/About/General/2011/5/30/1306770127682/Sophie-Marceau-and-Sean-B-007.jpg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cs.wikipedia.org/wiki/Lev_Nikolajevi%C4%8D_Tolstoj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BÁLKOVÁ, Barbora. </a:t>
            </a:r>
            <a:r>
              <a:rPr lang="cs-CZ" sz="1400" i="1" dirty="0"/>
              <a:t>Wikipedia.cz</a:t>
            </a:r>
            <a:r>
              <a:rPr lang="cs-CZ" sz="1400" dirty="0"/>
              <a:t> [online]. [cit. 17.3.2013].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upload.wikimedia.org/wikipedia/commons/6/60/Barbora_Balkova_SebevrazdyAnnaKaranina2004.jpg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       Nečíslovaný obrazový materiál  čerpán </a:t>
            </a:r>
            <a:r>
              <a:rPr lang="cs-CZ" sz="1400" smtClean="0">
                <a:latin typeface="Calibri" pitchFamily="34" charset="0"/>
              </a:rPr>
              <a:t>z Klipartu programu </a:t>
            </a:r>
            <a:r>
              <a:rPr lang="cs-CZ" sz="1400" dirty="0" smtClean="0">
                <a:latin typeface="Calibri" pitchFamily="34" charset="0"/>
              </a:rPr>
              <a:t>PowerPoint</a:t>
            </a:r>
            <a:endParaRPr 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222</TotalTime>
  <Words>509</Words>
  <Application>Microsoft Office PowerPoint</Application>
  <PresentationFormat>Předvádění na obrazovce (4:3)</PresentationFormat>
  <Paragraphs>142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 DUM 2003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Dana</cp:lastModifiedBy>
  <cp:revision>29</cp:revision>
  <dcterms:created xsi:type="dcterms:W3CDTF">2013-02-16T18:32:47Z</dcterms:created>
  <dcterms:modified xsi:type="dcterms:W3CDTF">2013-05-16T16:04:44Z</dcterms:modified>
</cp:coreProperties>
</file>