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8" r:id="rId2"/>
    <p:sldId id="257" r:id="rId3"/>
    <p:sldId id="260" r:id="rId4"/>
    <p:sldId id="261" r:id="rId5"/>
    <p:sldId id="262" r:id="rId6"/>
    <p:sldId id="273" r:id="rId7"/>
    <p:sldId id="264" r:id="rId8"/>
    <p:sldId id="265" r:id="rId9"/>
    <p:sldId id="266" r:id="rId10"/>
    <p:sldId id="267" r:id="rId11"/>
    <p:sldId id="268" r:id="rId12"/>
    <p:sldId id="263" r:id="rId13"/>
    <p:sldId id="276" r:id="rId14"/>
    <p:sldId id="277" r:id="rId15"/>
    <p:sldId id="270" r:id="rId16"/>
    <p:sldId id="269" r:id="rId17"/>
    <p:sldId id="259" r:id="rId18"/>
    <p:sldId id="271" r:id="rId19"/>
    <p:sldId id="272" r:id="rId20"/>
    <p:sldId id="278" r:id="rId2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Palatino Linotype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4427" autoAdjust="0"/>
  </p:normalViewPr>
  <p:slideViewPr>
    <p:cSldViewPr>
      <p:cViewPr varScale="1">
        <p:scale>
          <a:sx n="80" d="100"/>
          <a:sy n="80" d="100"/>
        </p:scale>
        <p:origin x="-864" y="-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216C938-0DC5-4066-8E3E-3DBE73592EBA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78881294-C8E6-46D0-9F6A-340C0040148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85451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4619B4F-158D-4CD8-8AAF-5F8FD206A6CB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642586-1B6A-4A28-808F-F2B72F59074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10C4FB-701A-411C-83A9-DDB8EECF33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10C4FB-701A-411C-83A9-DDB8EECF33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10C4FB-701A-411C-83A9-DDB8EECF33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10C4FB-701A-411C-83A9-DDB8EECF33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10C4FB-701A-411C-83A9-DDB8EECF33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10C4FB-701A-411C-83A9-DDB8EECF33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10C4FB-701A-411C-83A9-DDB8EECF33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http://praha.kscm.cz/data2/dep_35/Autobusy(1).jpg</a:t>
            </a:r>
          </a:p>
          <a:p>
            <a:pPr>
              <a:spcBef>
                <a:spcPct val="0"/>
              </a:spcBef>
            </a:pP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http://i.</a:t>
            </a:r>
            <a:r>
              <a:rPr lang="cs-CZ" dirty="0" err="1" smtClean="0"/>
              <a:t>idnes.cz</a:t>
            </a:r>
            <a:r>
              <a:rPr lang="cs-CZ" dirty="0" smtClean="0"/>
              <a:t>/12/031/cl6/AHR41b4d5_taxi_</a:t>
            </a:r>
            <a:r>
              <a:rPr lang="cs-CZ" dirty="0" err="1" smtClean="0"/>
              <a:t>pred</a:t>
            </a:r>
            <a:r>
              <a:rPr lang="cs-CZ" dirty="0" smtClean="0"/>
              <a:t>_</a:t>
            </a:r>
            <a:r>
              <a:rPr lang="cs-CZ" dirty="0" err="1" smtClean="0"/>
              <a:t>letistem.JPG</a:t>
            </a:r>
            <a:endParaRPr lang="cs-CZ" dirty="0" smtClean="0"/>
          </a:p>
          <a:p>
            <a:pPr>
              <a:spcBef>
                <a:spcPct val="0"/>
              </a:spcBef>
            </a:pP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http://upload.wikimedia.org/wikipedia/commons/4/49/Jir%C3%A1skovo_n%C3%A1m%C4%9Bst%C3%AD,_Tatra_T3R.P_a_Tan%C4%8D%C3%ADc%C3%AD_d%C5%AFm.jpg</a:t>
            </a:r>
          </a:p>
          <a:p>
            <a:pPr>
              <a:spcBef>
                <a:spcPct val="0"/>
              </a:spcBef>
            </a:pPr>
            <a:endParaRPr lang="cs-CZ" dirty="0" smtClean="0"/>
          </a:p>
          <a:p>
            <a:pPr>
              <a:spcBef>
                <a:spcPct val="0"/>
              </a:spcBef>
            </a:pPr>
            <a:r>
              <a:rPr lang="cs-CZ" dirty="0" smtClean="0"/>
              <a:t>http://i.lidovky.</a:t>
            </a:r>
            <a:r>
              <a:rPr lang="cs-CZ" dirty="0" err="1" smtClean="0"/>
              <a:t>cz</a:t>
            </a:r>
            <a:r>
              <a:rPr lang="cs-CZ" dirty="0" smtClean="0"/>
              <a:t>/09/063/</a:t>
            </a:r>
            <a:r>
              <a:rPr lang="cs-CZ" dirty="0" err="1" smtClean="0"/>
              <a:t>lngal</a:t>
            </a:r>
            <a:r>
              <a:rPr lang="cs-CZ" dirty="0" smtClean="0"/>
              <a:t>/HLM117a53_turistika.</a:t>
            </a:r>
            <a:r>
              <a:rPr lang="cs-CZ" dirty="0" err="1" smtClean="0"/>
              <a:t>jpg</a:t>
            </a:r>
            <a:endParaRPr lang="cs-CZ" dirty="0" smtClean="0"/>
          </a:p>
          <a:p>
            <a:pPr>
              <a:spcBef>
                <a:spcPct val="0"/>
              </a:spcBef>
            </a:pPr>
            <a:endParaRPr lang="cs-CZ" dirty="0" smtClean="0"/>
          </a:p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10C4FB-701A-411C-83A9-DDB8EECF33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cs-CZ" dirty="0" smtClean="0"/>
              <a:t>http://upload.wikimedia.org/wikipedia/commons/thumb/a/aa/Praha-opera.jpg/220px-Praha-opera.jpg</a:t>
            </a:r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10C4FB-701A-411C-83A9-DDB8EECF33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10C4FB-701A-411C-83A9-DDB8EECF33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10C4FB-701A-411C-83A9-DDB8EECF33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10C4FB-701A-411C-83A9-DDB8EECF33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10C4FB-701A-411C-83A9-DDB8EECF33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0F10C4FB-701A-411C-83A9-DDB8EECF331D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024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DB02D22-2B3F-4619-B25D-98E39459CF09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/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F765B2-7635-436E-9506-85A906C03818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6C63C-3741-4978-AA88-A396F130256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F77ECA-5B23-47A7-B4CD-15C48D631EBA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EA1025-8FBE-450E-B320-80D41A9621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6"/>
          <p:cNvSpPr/>
          <p:nvPr/>
        </p:nvSpPr>
        <p:spPr>
          <a:xfrm>
            <a:off x="4495800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val 7"/>
          <p:cNvSpPr/>
          <p:nvPr/>
        </p:nvSpPr>
        <p:spPr>
          <a:xfrm>
            <a:off x="4695825" y="3924300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val 8"/>
          <p:cNvSpPr/>
          <p:nvPr/>
        </p:nvSpPr>
        <p:spPr>
          <a:xfrm>
            <a:off x="4297363" y="3924300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C3F38-F1FD-4220-ADA3-85538736074F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A06DB-3E52-4C9E-9CFF-A8DC1284A1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4CF935-10E3-4B79-977A-C3BF78FC5FDD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E8576-3CB6-416F-BD49-66301B739A2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A0670B-21D7-49C6-9D02-F2591E0A07B8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8C825-A517-4A14-A998-E8F99CB43F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57E09-98AD-4EAF-AAFB-4F1CF3403EF9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42454-C507-4E5C-B2FE-D76223E0335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E6449-2C9E-4E03-9848-78A65532DEE0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1A843-673B-47D2-9BF6-0F2288E225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701D0A-537D-470C-9E6C-C78EEBA3C0F8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9212E-A18B-44B9-8D10-141287CB43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5E157-F1E8-4B1F-8F35-FFD2E0B93317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356ACB-ABD2-457A-B35B-27D98AE9F3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35A7A-BA40-477E-BEFB-2D379CCBEA04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6E4ED0-7853-4A59-B5A8-9792BB7507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50A0C-E70A-4039-98AC-D3A6A47668C8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31F1DB-4282-4B00-91BC-8EDB6C27A6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2700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B1CF6CDF-F1D8-493C-AD7F-7ABB4825FB69}" type="datetimeFigureOut">
              <a:rPr lang="cs-CZ"/>
              <a:pPr>
                <a:defRPr/>
              </a:pPr>
              <a:t>1.4.2013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8813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925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cs typeface="+mn-cs"/>
              </a:defRPr>
            </a:lvl1pPr>
          </a:lstStyle>
          <a:p>
            <a:pPr>
              <a:defRPr/>
            </a:pPr>
            <a:fld id="{C2F5A600-DD28-4DA8-BFCE-A521E6B919B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8200" y="6499225"/>
            <a:ext cx="84138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569913" y="6499225"/>
            <a:ext cx="84137" cy="84138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83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xStyles>
    <p:titleStyle>
      <a:lvl1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  <a:lvl2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2pPr>
      <a:lvl3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3pPr>
      <a:lvl4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4pPr>
      <a:lvl5pPr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5pPr>
      <a:lvl6pPr marL="4572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6pPr>
      <a:lvl7pPr marL="9144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7pPr>
      <a:lvl8pPr marL="13716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8pPr>
      <a:lvl9pPr marL="1828800" algn="ctr" rtl="0" eaLnBrk="1" fontAlgn="base" hangingPunct="1">
        <a:lnSpc>
          <a:spcPts val="5800"/>
        </a:lnSpc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Palatino Linotype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7F7F7F"/>
          </a:solidFill>
          <a:latin typeface="+mj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rgbClr val="7F7F7F"/>
          </a:solidFill>
          <a:latin typeface="+mj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1600" kern="1200">
          <a:solidFill>
            <a:srgbClr val="7F7F7F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3/3a/Prague_panorama.jp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7/7c/Prague_Montage.jpg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hyperlink" Target="http://cs.wikipedia.org/wiki/Soubor:Wenzelsplatz-00.jpg" TargetMode="External"/><Relationship Id="rId7" Type="http://schemas.openxmlformats.org/officeDocument/2006/relationships/hyperlink" Target="http://cs.wikipedia.org/wiki/Soubor:Praha_2005-09-20_n%C3%A1rodn%C3%AD_divadlo.jp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4.jpeg"/><Relationship Id="rId5" Type="http://schemas.openxmlformats.org/officeDocument/2006/relationships/hyperlink" Target="http://cs.wikipedia.org/wiki/Soubor:N%C3%A1rodn%C3%AD_muzeum_(National_Museum).jpg" TargetMode="External"/><Relationship Id="rId10" Type="http://schemas.openxmlformats.org/officeDocument/2006/relationships/image" Target="../media/image13.jpeg"/><Relationship Id="rId4" Type="http://schemas.openxmlformats.org/officeDocument/2006/relationships/image" Target="../media/image10.jpeg"/><Relationship Id="rId9" Type="http://schemas.openxmlformats.org/officeDocument/2006/relationships/hyperlink" Target="http://cs.wikipedia.org/wiki/Soubor:PetrinObservationTower.jpg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hyperlink" Target="http://cs.wikipedia.org/wiki/Soubor:Prazsky_orloj_celkovy_pohled.jpg" TargetMode="External"/><Relationship Id="rId7" Type="http://schemas.openxmlformats.org/officeDocument/2006/relationships/hyperlink" Target="http://cs.wikipedia.org/wiki/Soubor:Staromestske_namesti_rano_2182.JPG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hyperlink" Target="http://cs.wikipedia.org/wiki/Soubor:Pomnik_jana_husa_wisnia6522.JPG" TargetMode="Externa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hyperlink" Target="http://cs.wikipedia.org/wiki/Soubor:Prazsky_hrad_karluv_most_panorama.jpg" TargetMode="External"/><Relationship Id="rId7" Type="http://schemas.openxmlformats.org/officeDocument/2006/relationships/hyperlink" Target="http://cs.wikipedia.org/wiki/Soubor:Prague_-_Zlata_ulicka.jpg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hyperlink" Target="http://cs.wikipedia.org/wiki/Soubor:Praha,_Katedr%C3%A1la,_JV_01.jpg" TargetMode="Externa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hyperlink" Target="http://cs.wikipedia.org/wiki/Soubor:Prague_Charles_University.JPG" TargetMode="External"/><Relationship Id="rId7" Type="http://schemas.openxmlformats.org/officeDocument/2006/relationships/hyperlink" Target="//upload.wikimedia.org/wikipedia/commons/f/f9/Narodni_technicka_knihovna_Praha6-02.JPG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hyperlink" Target="http://cs.wikipedia.org/wiki/Soubor:Charles-University-symbol-2.png" TargetMode="Externa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hyperlink" Target="http://cs.wikipedia.org/wiki/Soubor:Praha,_Sm%C3%ADchov,_r%C5%AFzn%C3%A9_autobusy.jpg" TargetMode="External"/><Relationship Id="rId7" Type="http://schemas.openxmlformats.org/officeDocument/2006/relationships/image" Target="../media/image2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hyperlink" Target="//upload.wikimedia.org/wikipedia/commons/4/49/Jir%C3%A1skovo_n%C3%A1m%C4%9Bst%C3%AD,_Tatra_T3R.P_a_Tan%C4%8D%C3%ADc%C3%AD_d%C5%AFm.jpg" TargetMode="External"/><Relationship Id="rId5" Type="http://schemas.openxmlformats.org/officeDocument/2006/relationships/image" Target="../media/image25.jpeg"/><Relationship Id="rId10" Type="http://schemas.openxmlformats.org/officeDocument/2006/relationships/image" Target="../media/image29.jpeg"/><Relationship Id="rId4" Type="http://schemas.openxmlformats.org/officeDocument/2006/relationships/image" Target="../media/image24.jpeg"/><Relationship Id="rId9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hyperlink" Target="http://cs.wikipedia.org/wiki/Soubor:Zlaty_andel.jpg" TargetMode="External"/><Relationship Id="rId7" Type="http://schemas.openxmlformats.org/officeDocument/2006/relationships/hyperlink" Target="http://cs.wikipedia.org/wiki/Soubor:Parn%C3%ADk_Vy%C5%A1ehrad_pod_Vy%C5%A1ehradem.jpg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hyperlink" Target="http://cs.wikipedia.org/wiki/Soubor:Praha-opera.jpg" TargetMode="External"/><Relationship Id="rId10" Type="http://schemas.openxmlformats.org/officeDocument/2006/relationships/image" Target="../media/image33.jpeg"/><Relationship Id="rId4" Type="http://schemas.openxmlformats.org/officeDocument/2006/relationships/image" Target="../media/image30.jpeg"/><Relationship Id="rId9" Type="http://schemas.openxmlformats.org/officeDocument/2006/relationships/hyperlink" Target="http://cs.wikipedia.org/wiki/Soubor:NarodniTechnickeMuzeum2.jpg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hyperlink" Target="http://cs.wikipedia.org/wiki/Soubor:Wenzelsplatz-00.jpg" TargetMode="External"/><Relationship Id="rId7" Type="http://schemas.openxmlformats.org/officeDocument/2006/relationships/hyperlink" Target="http://cs.wikipedia.org/wiki/Soubor:Praha_2005-09-20_n%C3%A1rodn%C3%AD_divadlo.jpg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11" Type="http://schemas.openxmlformats.org/officeDocument/2006/relationships/image" Target="../media/image14.jpeg"/><Relationship Id="rId5" Type="http://schemas.openxmlformats.org/officeDocument/2006/relationships/hyperlink" Target="http://cs.wikipedia.org/wiki/Soubor:N%C3%A1rodn%C3%AD_muzeum_(National_Museum).jpg" TargetMode="External"/><Relationship Id="rId10" Type="http://schemas.openxmlformats.org/officeDocument/2006/relationships/image" Target="../media/image13.jpeg"/><Relationship Id="rId4" Type="http://schemas.openxmlformats.org/officeDocument/2006/relationships/image" Target="../media/image10.jpeg"/><Relationship Id="rId9" Type="http://schemas.openxmlformats.org/officeDocument/2006/relationships/hyperlink" Target="http://cs.wikipedia.org/wiki/Soubor:PetrinObservationTower.jpg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hyperlink" Target="http://cs.wikipedia.org/wiki/Soubor:Prazsky_orloj_celkovy_pohled.jpg" TargetMode="External"/><Relationship Id="rId7" Type="http://schemas.openxmlformats.org/officeDocument/2006/relationships/hyperlink" Target="http://cs.wikipedia.org/wiki/Soubor:Staromestske_namesti_rano_2182.JPG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hyperlink" Target="http://cs.wikipedia.org/wiki/Soubor:Pomnik_jana_husa_wisnia6522.JPG" TargetMode="Externa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hyperlink" Target="http://cs.wikipedia.org/wiki/Soubor:Prazsky_hrad_karluv_most_panorama.jpg" TargetMode="External"/><Relationship Id="rId7" Type="http://schemas.openxmlformats.org/officeDocument/2006/relationships/hyperlink" Target="http://cs.wikipedia.org/wiki/Soubor:Prague_-_Zlata_ulicka.jpg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hyperlink" Target="http://cs.wikipedia.org/wiki/Soubor:Praha,_Katedr%C3%A1la,_JV_01.jpg" TargetMode="Externa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7/79/PetrinObservationTower.jpg" TargetMode="External"/><Relationship Id="rId3" Type="http://schemas.openxmlformats.org/officeDocument/2006/relationships/hyperlink" Target="http://upload.wikimedia.org/wikipedia/commons/2/23/2004_Praha.png" TargetMode="External"/><Relationship Id="rId7" Type="http://schemas.openxmlformats.org/officeDocument/2006/relationships/hyperlink" Target="http://upload.wikimedia.org/wikipedia/commons/8/84/N%C3%A1rodn%C3%AD_muzeum_(National_Museum).jpg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d/d9/Wenzelsplatz-00.jpg" TargetMode="External"/><Relationship Id="rId5" Type="http://schemas.openxmlformats.org/officeDocument/2006/relationships/hyperlink" Target="http://cs.wikipedia.org/wiki/Soubor:Prague_Montage.jpg" TargetMode="External"/><Relationship Id="rId10" Type="http://schemas.openxmlformats.org/officeDocument/2006/relationships/hyperlink" Target="http://upload.wikimedia.org/wikipedia/commons/3/30/Praha_2005-09-20_n%C3%A1rodn%C3%AD_divadlo.jpg" TargetMode="External"/><Relationship Id="rId4" Type="http://schemas.openxmlformats.org/officeDocument/2006/relationships/hyperlink" Target="http://upload.wikimedia.org/wikipedia/commons/3/3a/Prague_panorama.jpg" TargetMode="External"/><Relationship Id="rId9" Type="http://schemas.openxmlformats.org/officeDocument/2006/relationships/hyperlink" Target="http://upload.wikimedia.org/wikipedia/commons/6/60/Prag_ginger_u_fred_gehry.jpg" TargetMode="Externa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3/38/Prague_Charles_University.JPG" TargetMode="External"/><Relationship Id="rId3" Type="http://schemas.openxmlformats.org/officeDocument/2006/relationships/hyperlink" Target="http://upload.wikimedia.org/wikipedia/commons/a/aa/Staromestske_namesti_rano_2182.JPG" TargetMode="External"/><Relationship Id="rId7" Type="http://schemas.openxmlformats.org/officeDocument/2006/relationships/hyperlink" Target="http://upload.wikimedia.org/wikipedia/commons/1/10/Prague_-_Zlata_ulicka.jpg" TargetMode="External"/><Relationship Id="rId2" Type="http://schemas.openxmlformats.org/officeDocument/2006/relationships/hyperlink" Target="http://upload.wikimedia.org/wikipedia/commons/7/79/Prazsky_orloj_celkovy_pohled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upload.wikimedia.org/wikipedia/commons/9/99/Praha,_Katedr%C3%A1la,_JV_01.jpg" TargetMode="External"/><Relationship Id="rId5" Type="http://schemas.openxmlformats.org/officeDocument/2006/relationships/hyperlink" Target="http://upload.wikimedia.org/wikipedia/commons/3/31/Prazsky_hrad_karluv_most_panorama.jpg" TargetMode="External"/><Relationship Id="rId4" Type="http://schemas.openxmlformats.org/officeDocument/2006/relationships/hyperlink" Target="http://upload.wikimedia.org/wikipedia/commons/d/d8/Pomnik_jana_husa_wisnia6522.JPG" TargetMode="External"/><Relationship Id="rId9" Type="http://schemas.openxmlformats.org/officeDocument/2006/relationships/hyperlink" Target="http://upload.wikimedia.org/wikipedia/commons/f/f9/Narodni_technicka_knihovna_Praha6-02.JPG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upload.wikimedia.org/wikipedia/commons/f/f1/Parn%C3%ADk_Vy%C5%A1ehrad_pod_Vy%C5%A1ehradem.jpg" TargetMode="External"/><Relationship Id="rId3" Type="http://schemas.openxmlformats.org/officeDocument/2006/relationships/hyperlink" Target="http://i.idnes.cz/12/031/cl6/AHR41b4d5_taxi_pred_letistem.JPG" TargetMode="External"/><Relationship Id="rId7" Type="http://schemas.openxmlformats.org/officeDocument/2006/relationships/hyperlink" Target="http://upload.wikimedia.org/wikipedia/commons/f/f4/Zlaty_andel.jpg" TargetMode="External"/><Relationship Id="rId2" Type="http://schemas.openxmlformats.org/officeDocument/2006/relationships/hyperlink" Target="http://praha.kscm.cz/data2/dep_35/Autobusy(1)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.lidovky.cz/09/063/lngal/HLM117a53_turistika.jpg" TargetMode="External"/><Relationship Id="rId5" Type="http://schemas.openxmlformats.org/officeDocument/2006/relationships/hyperlink" Target="http://upload.wikimedia.org/wikipedia/commons/4/49/Jir%C3%A1skovo_n%C3%A1m%C4%9Bst%C3%AD,_Tatra_T3R.P_a_Tan%C4%8D%C3%ADc%C3%AD_d%C5%AFm.jpg" TargetMode="External"/><Relationship Id="rId4" Type="http://schemas.openxmlformats.org/officeDocument/2006/relationships/hyperlink" Target="http://upload.wikimedia.org/wikipedia/commons/6/66/Praha,_Malostransk%C3%A1,_vlak.jp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1/1d/NarodniTechnickeMuzeum2.jpg" TargetMode="External"/><Relationship Id="rId2" Type="http://schemas.openxmlformats.org/officeDocument/2006/relationships/hyperlink" Target="http://upload.wikimedia.org/wikipedia/commons/a/aa/Praha-opera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614363" y="281622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Miroslava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Cenková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VY_32_INOVACE_07C_19_PRAHA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 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ROZVOJ  ÚSTNÍHO   PROJEVU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24.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2. 2013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513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099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4929188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Tento učební materiál byl vytvořen pro žáky třetího ročníku gymnázia čtyřletého studia. Časově je koncipován na jednu vyučovací hodinu. Materiál obsahuje výklad k tematickému okruhu PRAHA, cvičení na procvičení a závěrečnou osnovu k souvislému projevu.  V materiálu je konkrétní slovní zásoba a vazby, které žáka vedou k vyprávění o městě. Úkolem materiálu je podnět k souvislému ústnímu projevu. </a:t>
            </a: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Cíl – žáci si osvojí reálie Prahy, naučí se konkrétní slovní zásobu, cvičení řeší na tabuli pomoci digitálního pera, nebo fixu. Tím, že nová slovní zásoba je spojena s konkrétní reálií, se žáci snáze učí nové slovní obraty. </a:t>
            </a: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  Na závěr vypráví souvisle o Praze za pomoci </a:t>
            </a:r>
            <a:r>
              <a:rPr lang="cs-CZ" sz="1400" dirty="0" err="1" smtClean="0">
                <a:solidFill>
                  <a:schemeClr val="tx1"/>
                </a:solidFill>
                <a:latin typeface="Calibri" pitchFamily="34" charset="0"/>
              </a:rPr>
              <a:t>návodné</a:t>
            </a: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 osnovy. Tím, že mají k dispozici konkrétní otázky k </a:t>
            </a:r>
            <a:r>
              <a:rPr lang="cs-CZ" sz="1400" dirty="0" err="1" smtClean="0">
                <a:solidFill>
                  <a:schemeClr val="tx1"/>
                </a:solidFill>
                <a:latin typeface="Calibri" pitchFamily="34" charset="0"/>
              </a:rPr>
              <a:t>tematu</a:t>
            </a: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, mohou se soustředit na jazykovou stránku projevu.   </a:t>
            </a: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Shrnující část lze provádět jak frontálně tak i </a:t>
            </a:r>
            <a:r>
              <a:rPr lang="cs-CZ" sz="1400" dirty="0" err="1" smtClean="0">
                <a:solidFill>
                  <a:schemeClr val="tx1"/>
                </a:solidFill>
                <a:latin typeface="Calibri" pitchFamily="34" charset="0"/>
              </a:rPr>
              <a:t>individálně</a:t>
            </a:r>
            <a:r>
              <a:rPr lang="cs-CZ" sz="1400" smtClean="0">
                <a:solidFill>
                  <a:schemeClr val="tx1"/>
                </a:solidFill>
                <a:latin typeface="Calibri" pitchFamily="34" charset="0"/>
              </a:rPr>
              <a:t>. </a:t>
            </a: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r>
              <a:rPr lang="cs-CZ" sz="1400" dirty="0" smtClean="0">
                <a:solidFill>
                  <a:schemeClr val="tx1"/>
                </a:solidFill>
                <a:latin typeface="Calibri" pitchFamily="34" charset="0"/>
              </a:rPr>
              <a:t>Materiál je určen pro interaktivní výuku.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196752"/>
            <a:ext cx="53270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Прага  это столица  Чешской Республики.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2555776" y="4437112"/>
            <a:ext cx="30428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Она лежит на реке Влтаве.</a:t>
            </a:r>
            <a:endParaRPr lang="cs-CZ" dirty="0"/>
          </a:p>
        </p:txBody>
      </p:sp>
      <p:pic>
        <p:nvPicPr>
          <p:cNvPr id="11266" name="Picture 2" descr="Soubor:Prague panoram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229200"/>
            <a:ext cx="7596336" cy="1158442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1979712" y="1772816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1.</a:t>
            </a:r>
            <a:endParaRPr lang="cs-CZ" sz="1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67544" y="5229200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2.</a:t>
            </a:r>
            <a:endParaRPr lang="cs-CZ" sz="1200" dirty="0"/>
          </a:p>
        </p:txBody>
      </p:sp>
      <p:pic>
        <p:nvPicPr>
          <p:cNvPr id="24578" name="Picture 2" descr="http://upload.wikimedia.org/wikipedia/commons/2/23/2004_Praha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67744" y="1772816"/>
            <a:ext cx="4023767" cy="2314154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3779912" y="2636912"/>
            <a:ext cx="10294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PRAHA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980728"/>
            <a:ext cx="610936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Прага  находится  километров  100  от  Хомутова.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547664" y="2276872"/>
            <a:ext cx="31870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В  Прагу можно ехать  на</a:t>
            </a:r>
            <a:endParaRPr lang="cs-CZ" sz="2000" dirty="0"/>
          </a:p>
        </p:txBody>
      </p:sp>
      <p:pic>
        <p:nvPicPr>
          <p:cNvPr id="29697" name="Picture 1" descr="C:\Users\Máma\AppData\Local\Microsoft\Windows\Temporary Internet Files\Content.IE5\H19LPSMK\MC90038257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2852936"/>
            <a:ext cx="1368152" cy="1368152"/>
          </a:xfrm>
          <a:prstGeom prst="rect">
            <a:avLst/>
          </a:prstGeom>
          <a:noFill/>
        </p:spPr>
      </p:pic>
      <p:pic>
        <p:nvPicPr>
          <p:cNvPr id="29699" name="Picture 3" descr="C:\Users\Máma\AppData\Local\Microsoft\Windows\Temporary Internet Files\Content.IE5\YWTX5TOA\MC90028058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4005064"/>
            <a:ext cx="1440160" cy="1319138"/>
          </a:xfrm>
          <a:prstGeom prst="rect">
            <a:avLst/>
          </a:prstGeom>
          <a:noFill/>
        </p:spPr>
      </p:pic>
      <p:pic>
        <p:nvPicPr>
          <p:cNvPr id="29702" name="Picture 6" descr="C:\Users\Máma\AppData\Local\Microsoft\Windows\Temporary Internet Files\Content.IE5\YWTX5TOA\MC900056661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5157192"/>
            <a:ext cx="1813255" cy="1467612"/>
          </a:xfrm>
          <a:prstGeom prst="rect">
            <a:avLst/>
          </a:prstGeom>
          <a:noFill/>
        </p:spPr>
      </p:pic>
      <p:sp>
        <p:nvSpPr>
          <p:cNvPr id="10" name="TextovéPole 9"/>
          <p:cNvSpPr txBox="1"/>
          <p:nvPr/>
        </p:nvSpPr>
        <p:spPr>
          <a:xfrm>
            <a:off x="5436096" y="3284984"/>
            <a:ext cx="11128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автобусе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851920" y="4581128"/>
            <a:ext cx="9124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поезде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084168" y="5661248"/>
            <a:ext cx="106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машине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196752"/>
            <a:ext cx="69541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В  Праге  много  достопримечательностей и памятников</a:t>
            </a:r>
          </a:p>
          <a:p>
            <a:r>
              <a:rPr lang="ru-RU" sz="2000" dirty="0"/>
              <a:t>а</a:t>
            </a:r>
            <a:r>
              <a:rPr lang="ru-RU" sz="2000" dirty="0" smtClean="0"/>
              <a:t>рхитектуры.</a:t>
            </a:r>
            <a:endParaRPr lang="cs-CZ" sz="2000" dirty="0"/>
          </a:p>
        </p:txBody>
      </p:sp>
      <p:pic>
        <p:nvPicPr>
          <p:cNvPr id="27650" name="Picture 2" descr="Soubor:Prague Montage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2132856"/>
            <a:ext cx="3478383" cy="4209196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843808" y="2132856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3.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476672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Что в Праге надо посетить?</a:t>
            </a:r>
            <a:endParaRPr lang="cs-CZ" sz="2000" dirty="0"/>
          </a:p>
        </p:txBody>
      </p:sp>
      <p:pic>
        <p:nvPicPr>
          <p:cNvPr id="25602" name="Picture 2" descr="http://upload.wikimedia.org/wikipedia/commons/thumb/d/d9/Wenzelsplatz-00.jpg/180px-Wenzelsplatz-00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1412776"/>
            <a:ext cx="1714500" cy="2286001"/>
          </a:xfrm>
          <a:prstGeom prst="rect">
            <a:avLst/>
          </a:prstGeom>
          <a:noFill/>
        </p:spPr>
      </p:pic>
      <p:pic>
        <p:nvPicPr>
          <p:cNvPr id="25604" name="Picture 4" descr="http://upload.wikimedia.org/wikipedia/commons/thumb/8/84/N%C3%A1rodn%C3%AD_muzeum_%28National_Museum%29.jpg/220px-N%C3%A1rodn%C3%AD_muzeum_%28National_Museum%29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55976" y="1412776"/>
            <a:ext cx="2095500" cy="1390651"/>
          </a:xfrm>
          <a:prstGeom prst="rect">
            <a:avLst/>
          </a:prstGeom>
          <a:noFill/>
        </p:spPr>
      </p:pic>
      <p:pic>
        <p:nvPicPr>
          <p:cNvPr id="25606" name="Picture 6" descr="Praha 2005-09-20 národní divadlo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635896" y="4941168"/>
            <a:ext cx="2016224" cy="1512168"/>
          </a:xfrm>
          <a:prstGeom prst="rect">
            <a:avLst/>
          </a:prstGeom>
          <a:noFill/>
        </p:spPr>
      </p:pic>
      <p:pic>
        <p:nvPicPr>
          <p:cNvPr id="25610" name="Picture 10" descr="http://upload.wikimedia.org/wikipedia/commons/thumb/7/79/PetrinObservationTower.jpg/220px-PetrinObservationTower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236296" y="3068960"/>
            <a:ext cx="1406073" cy="2160240"/>
          </a:xfrm>
          <a:prstGeom prst="rect">
            <a:avLst/>
          </a:prstGeom>
          <a:noFill/>
        </p:spPr>
      </p:pic>
      <p:pic>
        <p:nvPicPr>
          <p:cNvPr id="25612" name="Picture 12" descr="http://upload.wikimedia.org/wikipedia/commons/thumb/6/60/Prag_ginger_u_fred_gehry.jpg/200px-Prag_ginger_u_fred_gehry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1560" y="3933056"/>
            <a:ext cx="1905000" cy="2019301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627784" y="2348880"/>
            <a:ext cx="14077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Вацлавская</a:t>
            </a:r>
          </a:p>
          <a:p>
            <a:r>
              <a:rPr lang="ru-RU" dirty="0" smtClean="0"/>
              <a:t>площадь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804248" y="1628800"/>
            <a:ext cx="18565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Национальный</a:t>
            </a:r>
          </a:p>
          <a:p>
            <a:r>
              <a:rPr lang="ru-RU" dirty="0" smtClean="0"/>
              <a:t>музей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012160" y="3501008"/>
            <a:ext cx="12202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Петршин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43808" y="4221088"/>
            <a:ext cx="20168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Танцующий дом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940152" y="5805264"/>
            <a:ext cx="2555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Национальный  театр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5536" y="1412776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4.</a:t>
            </a:r>
            <a:endParaRPr lang="cs-CZ" sz="1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067944" y="1412776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5.</a:t>
            </a:r>
            <a:endParaRPr lang="cs-CZ" sz="1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948264" y="3068960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6.</a:t>
            </a:r>
            <a:endParaRPr lang="cs-CZ" sz="1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23528" y="3933056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7.</a:t>
            </a:r>
            <a:endParaRPr lang="cs-CZ" sz="1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347864" y="4941168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8.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upload.wikimedia.org/wikipedia/commons/thumb/7/79/Prazsky_orloj_celkovy_pohled.jpg/220px-Prazsky_orloj_celkovy_pohled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2060848"/>
            <a:ext cx="2095500" cy="3924301"/>
          </a:xfrm>
          <a:prstGeom prst="rect">
            <a:avLst/>
          </a:prstGeom>
          <a:noFill/>
        </p:spPr>
      </p:pic>
      <p:pic>
        <p:nvPicPr>
          <p:cNvPr id="23556" name="Picture 4" descr="http://upload.wikimedia.org/wikipedia/commons/thumb/d/d8/Pomnik_jana_husa_wisnia6522.JPG/220px-Pomnik_jana_husa_wisnia6522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4365104"/>
            <a:ext cx="2520280" cy="1626726"/>
          </a:xfrm>
          <a:prstGeom prst="rect">
            <a:avLst/>
          </a:prstGeom>
          <a:noFill/>
        </p:spPr>
      </p:pic>
      <p:pic>
        <p:nvPicPr>
          <p:cNvPr id="23558" name="Picture 6" descr="http://upload.wikimedia.org/wikipedia/commons/thumb/a/aa/Staromestske_namesti_rano_2182.JPG/220px-Staromestske_namesti_rano_2182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52120" y="1196752"/>
            <a:ext cx="2863585" cy="214769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187624" y="548680"/>
            <a:ext cx="5168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Туристы любят  Староместскую площадь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5576" y="1556792"/>
            <a:ext cx="11400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Куранты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572000" y="342900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Староместская  ратуша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20072" y="6093296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Памятник Яну Гусу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15616" y="2060848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9.</a:t>
            </a:r>
            <a:endParaRPr lang="cs-CZ" sz="1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1196752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10.</a:t>
            </a:r>
            <a:endParaRPr lang="cs-CZ" sz="1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364088" y="4365104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11.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http://upload.wikimedia.org/wikipedia/commons/thumb/3/31/Prazsky_hrad_karluv_most_panorama.jpg/660px-Prazsky_hrad_karluv_most_panoram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1844824"/>
            <a:ext cx="7631774" cy="1549481"/>
          </a:xfrm>
          <a:prstGeom prst="rect">
            <a:avLst/>
          </a:prstGeom>
          <a:noFill/>
        </p:spPr>
      </p:pic>
      <p:pic>
        <p:nvPicPr>
          <p:cNvPr id="21508" name="Picture 4" descr="Praha, Katedrála, JV 01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3861048"/>
            <a:ext cx="2520280" cy="2500118"/>
          </a:xfrm>
          <a:prstGeom prst="rect">
            <a:avLst/>
          </a:prstGeom>
          <a:noFill/>
        </p:spPr>
      </p:pic>
      <p:pic>
        <p:nvPicPr>
          <p:cNvPr id="21510" name="Picture 6" descr="http://upload.wikimedia.org/wikipedia/commons/thumb/1/10/Prague_-_Zlata_ulicka.jpg/290px-Prague_-_Zlata_ulicka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68144" y="3645024"/>
            <a:ext cx="2762250" cy="207645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99592" y="404664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Символ Праги это 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419872" y="4149080"/>
            <a:ext cx="17924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Собор Святого</a:t>
            </a:r>
          </a:p>
          <a:p>
            <a:r>
              <a:rPr lang="ru-RU" dirty="0" smtClean="0"/>
              <a:t>Вита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796136" y="5877272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Золотая  улочка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051720" y="1268760"/>
            <a:ext cx="36840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Пражский Град  и  Карлов Мост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1844824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12.</a:t>
            </a:r>
            <a:endParaRPr lang="cs-CZ" sz="1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3528" y="3861048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13.</a:t>
            </a:r>
            <a:endParaRPr lang="cs-CZ" sz="1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436096" y="3645024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14.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619672" y="548680"/>
            <a:ext cx="39260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Прага  это  центр  образования</a:t>
            </a:r>
            <a:endParaRPr lang="cs-CZ" sz="20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1844824"/>
            <a:ext cx="5187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Здесь один из старейших университетов мира</a:t>
            </a:r>
            <a:endParaRPr lang="cs-CZ" dirty="0"/>
          </a:p>
        </p:txBody>
      </p:sp>
      <p:pic>
        <p:nvPicPr>
          <p:cNvPr id="19458" name="Picture 2" descr="http://upload.wikimedia.org/wikipedia/commons/thumb/3/38/Prague_Charles_University.JPG/220px-Prague_Charles_University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2492896"/>
            <a:ext cx="2743572" cy="205768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979712" y="3356992"/>
            <a:ext cx="2375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Карлов университет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971600" y="5085184"/>
            <a:ext cx="21194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Здесь много вузов</a:t>
            </a:r>
            <a:endParaRPr lang="cs-CZ" dirty="0"/>
          </a:p>
        </p:txBody>
      </p:sp>
      <p:pic>
        <p:nvPicPr>
          <p:cNvPr id="19460" name="Picture 4" descr="Pečeť Univerzity Karlovy">
            <a:hlinkClick r:id="rId5" tooltip="Pečeť Univerzity Karlovy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83568" y="2780928"/>
            <a:ext cx="1331639" cy="1331640"/>
          </a:xfrm>
          <a:prstGeom prst="rect">
            <a:avLst/>
          </a:prstGeom>
          <a:noFill/>
        </p:spPr>
      </p:pic>
      <p:pic>
        <p:nvPicPr>
          <p:cNvPr id="19462" name="Picture 6" descr="Soubor:Narodni technicka knihovna Praha6-02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51920" y="4725144"/>
            <a:ext cx="2448272" cy="1836204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4716016" y="2492896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15.</a:t>
            </a:r>
            <a:endParaRPr lang="cs-CZ" sz="1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91880" y="4725144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16.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980728"/>
            <a:ext cx="37096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В   Праге  мы  можем  ездить </a:t>
            </a:r>
            <a:endParaRPr lang="cs-CZ" sz="2000" dirty="0"/>
          </a:p>
        </p:txBody>
      </p:sp>
      <p:pic>
        <p:nvPicPr>
          <p:cNvPr id="17410" name="Picture 2" descr="http://upload.wikimedia.org/wikipedia/commons/thumb/6/62/Praha%2C_Sm%C3%ADchov%2C_r%C5%AFzn%C3%A9_autobusy.jpg/220px-Praha%2C_Sm%C3%ADchov%2C_r%C5%AFzn%C3%A9_autobusy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1772816"/>
            <a:ext cx="2095500" cy="1400175"/>
          </a:xfrm>
          <a:prstGeom prst="rect">
            <a:avLst/>
          </a:prstGeom>
          <a:noFill/>
        </p:spPr>
      </p:pic>
      <p:pic>
        <p:nvPicPr>
          <p:cNvPr id="17412" name="Picture 4" descr="http://upload.wikimedia.org/wikipedia/commons/thumb/6/66/Praha%2C_Malostransk%C3%A1%2C_vlak.jpg/120px-Praha%2C_Malostransk%C3%A1%2C_vlak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4005064"/>
            <a:ext cx="2016224" cy="1344149"/>
          </a:xfrm>
          <a:prstGeom prst="rect">
            <a:avLst/>
          </a:prstGeom>
          <a:noFill/>
        </p:spPr>
      </p:pic>
      <p:pic>
        <p:nvPicPr>
          <p:cNvPr id="17414" name="Picture 6" descr="Soubor:Jiráskovo náměstí, Tatra T3R.P a Tančící dům.jpg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91880" y="3717032"/>
            <a:ext cx="1763688" cy="235158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2699792" y="2348880"/>
            <a:ext cx="1420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н</a:t>
            </a:r>
            <a:r>
              <a:rPr lang="ru-RU" dirty="0" smtClean="0"/>
              <a:t>а автобусе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5733256"/>
            <a:ext cx="11512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н</a:t>
            </a:r>
            <a:r>
              <a:rPr lang="ru-RU" dirty="0" smtClean="0"/>
              <a:t>а метро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092280" y="2276872"/>
            <a:ext cx="10855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н</a:t>
            </a:r>
            <a:r>
              <a:rPr lang="ru-RU" dirty="0" smtClean="0"/>
              <a:t>а такси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851920" y="6237312"/>
            <a:ext cx="13612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/>
              <a:t>н</a:t>
            </a:r>
            <a:r>
              <a:rPr lang="ru-RU" dirty="0" smtClean="0"/>
              <a:t>а трамвае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56176" y="5877272"/>
            <a:ext cx="2764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и</a:t>
            </a:r>
            <a:r>
              <a:rPr lang="ru-RU" dirty="0" smtClean="0"/>
              <a:t>ли ходить пешком.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51520" y="1772816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17.</a:t>
            </a:r>
            <a:endParaRPr lang="cs-CZ" sz="12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220072" y="692696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18.</a:t>
            </a:r>
            <a:endParaRPr lang="cs-CZ" sz="1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51520" y="4005064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19.</a:t>
            </a:r>
            <a:endParaRPr lang="cs-CZ" sz="1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131840" y="3717032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20.</a:t>
            </a:r>
            <a:endParaRPr lang="cs-CZ" sz="1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084168" y="4221088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21.</a:t>
            </a:r>
            <a:endParaRPr lang="cs-CZ" sz="1200" dirty="0"/>
          </a:p>
        </p:txBody>
      </p:sp>
      <p:pic>
        <p:nvPicPr>
          <p:cNvPr id="10242" name="Picture 2" descr="http://praha.kscm.cz/data2/dep_35/Autobusy(1)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560" y="1772816"/>
            <a:ext cx="2115710" cy="1412007"/>
          </a:xfrm>
          <a:prstGeom prst="rect">
            <a:avLst/>
          </a:prstGeom>
          <a:noFill/>
        </p:spPr>
      </p:pic>
      <p:pic>
        <p:nvPicPr>
          <p:cNvPr id="10244" name="Picture 4" descr="http://i.idnes.cz/12/031/cl6/AHR41b4d5_taxi_pred_letistem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652120" y="692696"/>
            <a:ext cx="2492276" cy="1479542"/>
          </a:xfrm>
          <a:prstGeom prst="rect">
            <a:avLst/>
          </a:prstGeom>
          <a:noFill/>
        </p:spPr>
      </p:pic>
      <p:pic>
        <p:nvPicPr>
          <p:cNvPr id="10246" name="Picture 6" descr="http://i.lidovky.cz/09/063/lngal/HLM117a53_turistika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16216" y="4365104"/>
            <a:ext cx="2304256" cy="13875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547664" y="836712"/>
            <a:ext cx="320472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Почему  </a:t>
            </a:r>
            <a:r>
              <a:rPr lang="ru-RU" sz="2000" b="1" dirty="0" smtClean="0"/>
              <a:t>я</a:t>
            </a:r>
            <a:r>
              <a:rPr lang="ru-RU" sz="2000" dirty="0" smtClean="0"/>
              <a:t>  езжу в Прагу?</a:t>
            </a:r>
            <a:endParaRPr lang="cs-CZ" sz="2000" dirty="0"/>
          </a:p>
        </p:txBody>
      </p:sp>
      <p:pic>
        <p:nvPicPr>
          <p:cNvPr id="15362" name="Picture 2" descr="http://upload.wikimedia.org/wikipedia/commons/thumb/f/f4/Zlaty_andel.jpg/220px-Zlaty_andel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99592" y="1484784"/>
            <a:ext cx="2095500" cy="1571626"/>
          </a:xfrm>
          <a:prstGeom prst="rect">
            <a:avLst/>
          </a:prstGeom>
          <a:noFill/>
        </p:spPr>
      </p:pic>
      <p:pic>
        <p:nvPicPr>
          <p:cNvPr id="15364" name="Picture 4" descr="http://upload.wikimedia.org/wikipedia/commons/thumb/a/aa/Praha-opera.jpg/220px-Praha-opera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99592" y="3861048"/>
            <a:ext cx="2095500" cy="2381250"/>
          </a:xfrm>
          <a:prstGeom prst="rect">
            <a:avLst/>
          </a:prstGeom>
          <a:noFill/>
        </p:spPr>
      </p:pic>
      <p:pic>
        <p:nvPicPr>
          <p:cNvPr id="15366" name="Picture 6" descr="Pevnost Vyšehrad">
            <a:hlinkClick r:id="rId7" tooltip="Pevnost Vyšehrad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96136" y="1916832"/>
            <a:ext cx="2419350" cy="1733551"/>
          </a:xfrm>
          <a:prstGeom prst="rect">
            <a:avLst/>
          </a:prstGeom>
          <a:noFill/>
        </p:spPr>
      </p:pic>
      <p:pic>
        <p:nvPicPr>
          <p:cNvPr id="15368" name="Picture 8" descr="http://upload.wikimedia.org/wikipedia/commons/thumb/1/1d/NarodniTechnickeMuzeum2.jpg/220px-NarodniTechnickeMuzeum2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444208" y="4869160"/>
            <a:ext cx="2095500" cy="1295401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1043608" y="3068960"/>
            <a:ext cx="1678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за покупками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131840" y="3861048"/>
            <a:ext cx="9348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 театр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444208" y="4365104"/>
            <a:ext cx="1218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</a:t>
            </a:r>
            <a:r>
              <a:rPr lang="ru-RU" dirty="0" smtClean="0"/>
              <a:t> музей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148064" y="1340768"/>
            <a:ext cx="4039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о</a:t>
            </a:r>
            <a:r>
              <a:rPr lang="ru-RU" dirty="0" smtClean="0"/>
              <a:t>смотреть достопримечательности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923928" y="5589240"/>
            <a:ext cx="13131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/>
              <a:t>и</a:t>
            </a:r>
            <a:r>
              <a:rPr lang="ru-RU" sz="2000" b="1" dirty="0" smtClean="0"/>
              <a:t>ли..........</a:t>
            </a:r>
            <a:endParaRPr lang="cs-CZ" sz="20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39552" y="1484784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22.</a:t>
            </a:r>
            <a:endParaRPr lang="cs-CZ" sz="12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436096" y="1916832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23.</a:t>
            </a:r>
            <a:endParaRPr lang="cs-CZ" sz="1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39552" y="3861048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24.</a:t>
            </a:r>
            <a:endParaRPr lang="cs-CZ" sz="1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084168" y="4869160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25.</a:t>
            </a:r>
            <a:endParaRPr lang="cs-CZ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Zaoblený obdélník 20"/>
          <p:cNvSpPr/>
          <p:nvPr/>
        </p:nvSpPr>
        <p:spPr>
          <a:xfrm>
            <a:off x="6084168" y="5589240"/>
            <a:ext cx="2664296" cy="108012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043608" y="476672"/>
            <a:ext cx="3744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Что в Праге надо посетить?</a:t>
            </a:r>
            <a:endParaRPr lang="cs-CZ" sz="2000" dirty="0"/>
          </a:p>
        </p:txBody>
      </p:sp>
      <p:pic>
        <p:nvPicPr>
          <p:cNvPr id="25602" name="Picture 2" descr="http://upload.wikimedia.org/wikipedia/commons/thumb/d/d9/Wenzelsplatz-00.jpg/180px-Wenzelsplatz-00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340768"/>
            <a:ext cx="1714500" cy="2286001"/>
          </a:xfrm>
          <a:prstGeom prst="rect">
            <a:avLst/>
          </a:prstGeom>
          <a:noFill/>
        </p:spPr>
      </p:pic>
      <p:pic>
        <p:nvPicPr>
          <p:cNvPr id="25604" name="Picture 4" descr="http://upload.wikimedia.org/wikipedia/commons/thumb/8/84/N%C3%A1rodn%C3%AD_muzeum_%28National_Museum%29.jpg/220px-N%C3%A1rodn%C3%AD_muzeum_%28National_Museum%29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43808" y="1052736"/>
            <a:ext cx="2095500" cy="1390651"/>
          </a:xfrm>
          <a:prstGeom prst="rect">
            <a:avLst/>
          </a:prstGeom>
          <a:noFill/>
        </p:spPr>
      </p:pic>
      <p:pic>
        <p:nvPicPr>
          <p:cNvPr id="25606" name="Picture 6" descr="Praha 2005-09-20 národní divadlo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87824" y="5013176"/>
            <a:ext cx="2016224" cy="1512168"/>
          </a:xfrm>
          <a:prstGeom prst="rect">
            <a:avLst/>
          </a:prstGeom>
          <a:noFill/>
        </p:spPr>
      </p:pic>
      <p:pic>
        <p:nvPicPr>
          <p:cNvPr id="25610" name="Picture 10" descr="http://upload.wikimedia.org/wikipedia/commons/thumb/7/79/PetrinObservationTower.jpg/220px-PetrinObservationTower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131840" y="2708920"/>
            <a:ext cx="1406073" cy="2160240"/>
          </a:xfrm>
          <a:prstGeom prst="rect">
            <a:avLst/>
          </a:prstGeom>
          <a:noFill/>
        </p:spPr>
      </p:pic>
      <p:pic>
        <p:nvPicPr>
          <p:cNvPr id="25612" name="Picture 12" descr="http://upload.wikimedia.org/wikipedia/commons/thumb/6/60/Prag_ginger_u_fred_gehry.jpg/200px-Prag_ginger_u_fred_gehry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23528" y="3861048"/>
            <a:ext cx="1905000" cy="2019301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5796136" y="764705"/>
            <a:ext cx="23762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Вацлавская</a:t>
            </a:r>
          </a:p>
          <a:p>
            <a:r>
              <a:rPr lang="ru-RU" dirty="0" smtClean="0"/>
              <a:t>площадь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40152" y="1556792"/>
            <a:ext cx="27206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Национальный</a:t>
            </a:r>
          </a:p>
          <a:p>
            <a:r>
              <a:rPr lang="ru-RU" dirty="0" smtClean="0"/>
              <a:t>музей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940152" y="2420888"/>
            <a:ext cx="1292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Петршин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 flipH="1">
            <a:off x="5940151" y="3212976"/>
            <a:ext cx="15841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Танцующий дом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940152" y="4221088"/>
            <a:ext cx="20882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Национальный  театр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23528" y="908720"/>
            <a:ext cx="3720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4.</a:t>
            </a:r>
            <a:endParaRPr lang="cs-CZ" sz="12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004048" y="1340768"/>
            <a:ext cx="21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5.</a:t>
            </a:r>
            <a:endParaRPr lang="cs-CZ" sz="12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860032" y="2636912"/>
            <a:ext cx="238831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6.</a:t>
            </a:r>
            <a:endParaRPr lang="cs-CZ" sz="1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23528" y="3933056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7.</a:t>
            </a:r>
            <a:endParaRPr lang="cs-CZ" sz="1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699792" y="4653136"/>
            <a:ext cx="94815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8.</a:t>
            </a:r>
            <a:endParaRPr lang="cs-CZ" sz="1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084168" y="5589240"/>
            <a:ext cx="248818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Соедини картинки с 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названием достопри-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мечательностей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Zaoblený obdélník 15"/>
          <p:cNvSpPr/>
          <p:nvPr/>
        </p:nvSpPr>
        <p:spPr>
          <a:xfrm>
            <a:off x="6156176" y="5157192"/>
            <a:ext cx="2880320" cy="129614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3554" name="Picture 2" descr="http://upload.wikimedia.org/wikipedia/commons/thumb/7/79/Prazsky_orloj_celkovy_pohled.jpg/220px-Prazsky_orloj_celkovy_pohled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1412776"/>
            <a:ext cx="2095500" cy="3924301"/>
          </a:xfrm>
          <a:prstGeom prst="rect">
            <a:avLst/>
          </a:prstGeom>
          <a:noFill/>
        </p:spPr>
      </p:pic>
      <p:pic>
        <p:nvPicPr>
          <p:cNvPr id="23556" name="Picture 4" descr="http://upload.wikimedia.org/wikipedia/commons/thumb/d/d8/Pomnik_jana_husa_wisnia6522.JPG/220px-Pomnik_jana_husa_wisnia6522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4653136"/>
            <a:ext cx="2520280" cy="1626726"/>
          </a:xfrm>
          <a:prstGeom prst="rect">
            <a:avLst/>
          </a:prstGeom>
          <a:noFill/>
        </p:spPr>
      </p:pic>
      <p:pic>
        <p:nvPicPr>
          <p:cNvPr id="23558" name="Picture 6" descr="http://upload.wikimedia.org/wikipedia/commons/thumb/a/aa/Staromestske_namesti_rano_2182.JPG/220px-Staromestske_namesti_rano_2182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11760" y="1772816"/>
            <a:ext cx="2863585" cy="2147690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1187624" y="548680"/>
            <a:ext cx="516840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/>
              <a:t>Туристы любят  Староместскую площадь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652120" y="2780928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Куранты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580112" y="1916832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Староместская  ратуша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96136" y="3573016"/>
            <a:ext cx="22322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Памятник Яну Гусу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3528" y="1124744"/>
            <a:ext cx="109217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9.</a:t>
            </a:r>
            <a:endParaRPr lang="cs-CZ" sz="1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1196752"/>
            <a:ext cx="3770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10.</a:t>
            </a:r>
            <a:endParaRPr lang="cs-CZ" sz="1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4365104"/>
            <a:ext cx="4490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11.</a:t>
            </a:r>
            <a:endParaRPr lang="cs-CZ" sz="1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156176" y="5157192"/>
            <a:ext cx="29306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Соедини фотографии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с названием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достопримечательностей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6012160" y="5661248"/>
            <a:ext cx="3024336" cy="10081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Picture 8" descr="http://upload.wikimedia.org/wikipedia/commons/thumb/3/31/Prazsky_hrad_karluv_most_panorama.jpg/660px-Prazsky_hrad_karluv_most_panorama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1268760"/>
            <a:ext cx="7631774" cy="1549481"/>
          </a:xfrm>
          <a:prstGeom prst="rect">
            <a:avLst/>
          </a:prstGeom>
          <a:noFill/>
        </p:spPr>
      </p:pic>
      <p:pic>
        <p:nvPicPr>
          <p:cNvPr id="21508" name="Picture 4" descr="Praha, Katedrála, JV 01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212976"/>
            <a:ext cx="2520280" cy="2500118"/>
          </a:xfrm>
          <a:prstGeom prst="rect">
            <a:avLst/>
          </a:prstGeom>
          <a:noFill/>
        </p:spPr>
      </p:pic>
      <p:pic>
        <p:nvPicPr>
          <p:cNvPr id="21510" name="Picture 6" descr="http://upload.wikimedia.org/wikipedia/commons/thumb/1/10/Prague_-_Zlata_ulicka.jpg/290px-Prague_-_Zlata_ulicka.jp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3284984"/>
            <a:ext cx="2762250" cy="2076450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899592" y="404664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/>
              <a:t>Символ Праги это </a:t>
            </a:r>
            <a:endParaRPr lang="cs-CZ" sz="2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72200" y="3717032"/>
            <a:ext cx="17924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Собор Святого</a:t>
            </a:r>
          </a:p>
          <a:p>
            <a:r>
              <a:rPr lang="ru-RU" dirty="0" smtClean="0"/>
              <a:t>Вита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6300192" y="328498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Золотая  улочка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1520" y="1052736"/>
            <a:ext cx="5040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12.</a:t>
            </a:r>
            <a:endParaRPr lang="cs-CZ" sz="12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7504" y="2924944"/>
            <a:ext cx="5930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13.</a:t>
            </a:r>
            <a:endParaRPr lang="cs-CZ" sz="1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03848" y="2996952"/>
            <a:ext cx="26092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14.</a:t>
            </a:r>
            <a:endParaRPr lang="cs-CZ" sz="1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372200" y="4365104"/>
            <a:ext cx="19366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Пражский град </a:t>
            </a:r>
          </a:p>
          <a:p>
            <a:endParaRPr lang="ru-RU" dirty="0" smtClean="0"/>
          </a:p>
          <a:p>
            <a:r>
              <a:rPr lang="ru-RU" dirty="0" smtClean="0"/>
              <a:t>Карлов мост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012160" y="5661248"/>
            <a:ext cx="311335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Соедини фотографии  с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достопримечательностями</a:t>
            </a:r>
            <a:endParaRPr lang="cs-CZ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836712"/>
            <a:ext cx="8411277" cy="532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/>
              <a:t>Расскажи о Праге</a:t>
            </a:r>
          </a:p>
          <a:p>
            <a:endParaRPr lang="ru-RU" sz="2000" b="1" dirty="0" smtClean="0"/>
          </a:p>
          <a:p>
            <a:r>
              <a:rPr lang="ru-RU" sz="2000" dirty="0" smtClean="0"/>
              <a:t>. Значение Праги</a:t>
            </a:r>
          </a:p>
          <a:p>
            <a:r>
              <a:rPr lang="ru-RU" sz="2000" dirty="0" smtClean="0"/>
              <a:t>. Где находится</a:t>
            </a:r>
          </a:p>
          <a:p>
            <a:r>
              <a:rPr lang="ru-RU" sz="2000" dirty="0" smtClean="0"/>
              <a:t>. Как далеко от нашего города</a:t>
            </a:r>
          </a:p>
          <a:p>
            <a:r>
              <a:rPr lang="ru-RU" sz="2000" dirty="0" smtClean="0"/>
              <a:t>. Как можно попасть в Прагу</a:t>
            </a:r>
          </a:p>
          <a:p>
            <a:r>
              <a:rPr lang="ru-RU" sz="2000" dirty="0" smtClean="0"/>
              <a:t>. Что символ Праги</a:t>
            </a:r>
          </a:p>
          <a:p>
            <a:r>
              <a:rPr lang="ru-RU" sz="2000" dirty="0" smtClean="0"/>
              <a:t>. Что можно видеть на Староместской площади</a:t>
            </a:r>
          </a:p>
          <a:p>
            <a:r>
              <a:rPr lang="ru-RU" sz="2000" dirty="0" smtClean="0"/>
              <a:t>. Самый известный мост в Праге – в каком веке его построили</a:t>
            </a:r>
          </a:p>
          <a:p>
            <a:r>
              <a:rPr lang="ru-RU" sz="2000" dirty="0" smtClean="0"/>
              <a:t>. Самый старый университет у нас – кто его основал</a:t>
            </a:r>
          </a:p>
          <a:p>
            <a:r>
              <a:rPr lang="ru-RU" sz="2000" dirty="0" smtClean="0"/>
              <a:t>. Как называется современное экстравагантное здание на набержной</a:t>
            </a:r>
          </a:p>
          <a:p>
            <a:r>
              <a:rPr lang="ru-RU" sz="2000" dirty="0" smtClean="0"/>
              <a:t>. Почему Вацлавская площадь называется Вацлавской</a:t>
            </a:r>
          </a:p>
          <a:p>
            <a:r>
              <a:rPr lang="ru-RU" sz="2000" dirty="0" smtClean="0"/>
              <a:t>. Наш самый известный театр и музей</a:t>
            </a:r>
          </a:p>
          <a:p>
            <a:r>
              <a:rPr lang="ru-RU" sz="2000" dirty="0" smtClean="0"/>
              <a:t>. Миниатюрная Эйфелева башня</a:t>
            </a:r>
          </a:p>
          <a:p>
            <a:r>
              <a:rPr lang="ru-RU" sz="2000" dirty="0" smtClean="0"/>
              <a:t>. Как можно ездить в Праге</a:t>
            </a:r>
          </a:p>
          <a:p>
            <a:r>
              <a:rPr lang="ru-RU" sz="2000" dirty="0" smtClean="0"/>
              <a:t>. Как часто ты ездишь в Прагу и почему</a:t>
            </a:r>
          </a:p>
          <a:p>
            <a:r>
              <a:rPr lang="ru-RU" sz="2000" dirty="0" smtClean="0"/>
              <a:t>  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259632" y="1196752"/>
            <a:ext cx="7015062" cy="6863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/>
              <a:t>Ř E Š E N Í </a:t>
            </a:r>
          </a:p>
          <a:p>
            <a:endParaRPr lang="ru-RU" sz="2000" b="1" dirty="0"/>
          </a:p>
          <a:p>
            <a:r>
              <a:rPr lang="ru-RU" sz="2000" dirty="0" smtClean="0"/>
              <a:t>. Это столица</a:t>
            </a:r>
          </a:p>
          <a:p>
            <a:r>
              <a:rPr lang="ru-RU" sz="2000" dirty="0" smtClean="0"/>
              <a:t>. В середине западной части Чехии на реке Влтаве</a:t>
            </a:r>
          </a:p>
          <a:p>
            <a:r>
              <a:rPr lang="ru-RU" sz="2000" dirty="0" smtClean="0"/>
              <a:t>. Километров 100</a:t>
            </a:r>
          </a:p>
          <a:p>
            <a:r>
              <a:rPr lang="ru-RU" sz="2000" dirty="0" smtClean="0"/>
              <a:t>. На машине или на автобусе</a:t>
            </a:r>
          </a:p>
          <a:p>
            <a:r>
              <a:rPr lang="ru-RU" sz="2000" dirty="0" smtClean="0"/>
              <a:t>. Пражский Град </a:t>
            </a:r>
          </a:p>
          <a:p>
            <a:r>
              <a:rPr lang="ru-RU" sz="2000" dirty="0" smtClean="0"/>
              <a:t>. Староместская ратуша с курантами, памятник Яну Гусу</a:t>
            </a:r>
          </a:p>
          <a:p>
            <a:r>
              <a:rPr lang="ru-RU" sz="2000" dirty="0" smtClean="0"/>
              <a:t>. Карлов мост в 15 веке</a:t>
            </a:r>
          </a:p>
          <a:p>
            <a:r>
              <a:rPr lang="ru-RU" sz="2000" dirty="0" smtClean="0"/>
              <a:t>. Карлов университет основал Карел Четвёртый</a:t>
            </a:r>
          </a:p>
          <a:p>
            <a:r>
              <a:rPr lang="ru-RU" sz="2000" dirty="0" smtClean="0"/>
              <a:t>. Танцующий дом</a:t>
            </a:r>
          </a:p>
          <a:p>
            <a:r>
              <a:rPr lang="ru-RU" sz="2000" dirty="0" smtClean="0"/>
              <a:t>. Здесь памятник Святому Вацлаву</a:t>
            </a:r>
          </a:p>
          <a:p>
            <a:r>
              <a:rPr lang="ru-RU" sz="2000" dirty="0" smtClean="0"/>
              <a:t>. Это Национальный театр и Национальный музей</a:t>
            </a:r>
          </a:p>
          <a:p>
            <a:r>
              <a:rPr lang="ru-RU" sz="2000" dirty="0" smtClean="0"/>
              <a:t>. Это Петршинская обзорная вышка – Петршин</a:t>
            </a:r>
          </a:p>
          <a:p>
            <a:r>
              <a:rPr lang="ru-RU" sz="2000" dirty="0" smtClean="0"/>
              <a:t>. На метро, на трамвае, на такси – или ходить пешком</a:t>
            </a:r>
          </a:p>
          <a:p>
            <a:r>
              <a:rPr lang="ru-RU" sz="2000" dirty="0" smtClean="0"/>
              <a:t>. В театр, на концерт, за покунками, погулять.....</a:t>
            </a:r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endParaRPr lang="ru-RU" sz="2000" dirty="0" smtClean="0"/>
          </a:p>
          <a:p>
            <a:r>
              <a:rPr lang="ru-RU" sz="2000" dirty="0" smtClean="0"/>
              <a:t> </a:t>
            </a:r>
          </a:p>
          <a:p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Obdélník 1"/>
          <p:cNvSpPr>
            <a:spLocks noChangeArrowheads="1"/>
          </p:cNvSpPr>
          <p:nvPr/>
        </p:nvSpPr>
        <p:spPr bwMode="auto">
          <a:xfrm>
            <a:off x="611188" y="333375"/>
            <a:ext cx="82089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>
                <a:latin typeface="Calibri" pitchFamily="34" charset="0"/>
              </a:rPr>
              <a:t>CITACE</a:t>
            </a:r>
          </a:p>
        </p:txBody>
      </p:sp>
      <p:sp>
        <p:nvSpPr>
          <p:cNvPr id="5123" name="Obdélník 2"/>
          <p:cNvSpPr>
            <a:spLocks noChangeArrowheads="1"/>
          </p:cNvSpPr>
          <p:nvPr/>
        </p:nvSpPr>
        <p:spPr bwMode="auto">
          <a:xfrm>
            <a:off x="611188" y="1011238"/>
            <a:ext cx="7921625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dirty="0" smtClean="0"/>
              <a:t>1) HUSTOLES. </a:t>
            </a:r>
            <a:r>
              <a:rPr lang="cs-CZ" sz="1400" i="1" dirty="0" err="1" smtClean="0"/>
              <a:t>Wikimedia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dirty="0" smtClean="0"/>
              <a:t> [online]. [cit. 2.3.2013]. Dostupný na WWW: http://upload.wikimedia.org/wikipedia/commons/2/23/2004_Praha.png </a:t>
            </a:r>
          </a:p>
          <a:p>
            <a:endParaRPr lang="cs-CZ" sz="1400" dirty="0" smtClean="0"/>
          </a:p>
          <a:p>
            <a:r>
              <a:rPr lang="cs-CZ" sz="1400" dirty="0" smtClean="0"/>
              <a:t>2) HRON, Lukáš. </a:t>
            </a:r>
            <a:r>
              <a:rPr lang="cs-CZ" sz="1400" i="1" dirty="0" err="1" smtClean="0"/>
              <a:t>Wikimedia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dirty="0" smtClean="0"/>
              <a:t> [online]. [cit. 2.3.2013]. Dostupný na WWW: http://upload.wikimedia.org/wikipedia/commons/3/3a/Prague_panorama.jpg </a:t>
            </a:r>
          </a:p>
          <a:p>
            <a:endParaRPr lang="cs-CZ" sz="1400" dirty="0" smtClean="0"/>
          </a:p>
          <a:p>
            <a:r>
              <a:rPr lang="cs-CZ" sz="1400" dirty="0" smtClean="0"/>
              <a:t>3) DOHŇANSKÝ, Tadeáš. </a:t>
            </a:r>
            <a:r>
              <a:rPr lang="cs-CZ" sz="1400" i="1" dirty="0" err="1" smtClean="0"/>
              <a:t>Wikimedia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dirty="0" smtClean="0"/>
              <a:t> [online]. [cit. 2.3.2013]. Dostupný na WWW: http://cs.wikipedia.org/wiki/Soubor:Prague_Montage.jpg </a:t>
            </a:r>
          </a:p>
          <a:p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4) </a:t>
            </a:r>
            <a:r>
              <a:rPr lang="en-US" sz="1400" dirty="0" smtClean="0"/>
              <a:t>LÁCZAY, </a:t>
            </a:r>
            <a:r>
              <a:rPr lang="en-US" sz="1400" dirty="0" err="1" smtClean="0"/>
              <a:t>Björn</a:t>
            </a:r>
            <a:r>
              <a:rPr lang="en-US" sz="1400" dirty="0" smtClean="0"/>
              <a:t>. </a:t>
            </a:r>
            <a:r>
              <a:rPr lang="en-US" sz="1400" i="1" dirty="0" smtClean="0"/>
              <a:t>Wikimedia Commons</a:t>
            </a:r>
            <a:r>
              <a:rPr lang="en-US" sz="1400" dirty="0" smtClean="0"/>
              <a:t> [online]. [cit. 2.3.2013]. </a:t>
            </a:r>
            <a:r>
              <a:rPr lang="en-US" sz="1400" dirty="0" err="1" smtClean="0"/>
              <a:t>Dostupný</a:t>
            </a:r>
            <a:r>
              <a:rPr lang="en-US" sz="1400" dirty="0" smtClean="0"/>
              <a:t> </a:t>
            </a:r>
            <a:r>
              <a:rPr lang="en-US" sz="1400" dirty="0" err="1" smtClean="0"/>
              <a:t>na</a:t>
            </a:r>
            <a:r>
              <a:rPr lang="en-US" sz="1400" dirty="0" smtClean="0"/>
              <a:t> WWW: http://upload.wikimedia.org/wikipedia/commons/d/d9/Wenzelsplatz-00.jpg </a:t>
            </a:r>
            <a:endParaRPr lang="cs-CZ" sz="1400" dirty="0" smtClean="0"/>
          </a:p>
          <a:p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5) </a:t>
            </a:r>
            <a:r>
              <a:rPr lang="cs-CZ" sz="1400" dirty="0" smtClean="0"/>
              <a:t>LÁSCAR, </a:t>
            </a:r>
            <a:r>
              <a:rPr lang="cs-CZ" sz="1400" dirty="0" err="1" smtClean="0"/>
              <a:t>Jorge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Wikimedia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dirty="0" smtClean="0"/>
              <a:t> [online]. [cit. 2.3.2013]. Dostupný na WWW: http://upload.wikimedia.org/wikipedia/commons/8/84/N%C3%A1rodn%C3%AD_muzeum_%28National_Museum%29.jpg </a:t>
            </a:r>
          </a:p>
          <a:p>
            <a:r>
              <a:rPr lang="cs-CZ" sz="1400" dirty="0" smtClean="0">
                <a:latin typeface="Calibri" pitchFamily="34" charset="0"/>
              </a:rPr>
              <a:t>6) </a:t>
            </a:r>
          </a:p>
          <a:p>
            <a:endParaRPr lang="cs-CZ" sz="1400" dirty="0">
              <a:latin typeface="Calibri" pitchFamily="34" charset="0"/>
            </a:endParaRPr>
          </a:p>
        </p:txBody>
      </p:sp>
      <p:sp>
        <p:nvSpPr>
          <p:cNvPr id="4" name="Obdélník 2"/>
          <p:cNvSpPr>
            <a:spLocks noChangeArrowheads="1"/>
          </p:cNvSpPr>
          <p:nvPr/>
        </p:nvSpPr>
        <p:spPr bwMode="auto">
          <a:xfrm>
            <a:off x="611188" y="1011238"/>
            <a:ext cx="7921625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dirty="0" smtClean="0"/>
              <a:t>1) HUSTOLES. </a:t>
            </a:r>
            <a:r>
              <a:rPr lang="cs-CZ" sz="1400" i="1" dirty="0" err="1" smtClean="0"/>
              <a:t>Wikimedia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dirty="0" smtClean="0"/>
              <a:t> [online]. [cit. 2.3.2013]. Dostupný na WWW: </a:t>
            </a:r>
            <a:r>
              <a:rPr lang="cs-CZ" sz="1400" dirty="0" smtClean="0">
                <a:hlinkClick r:id="rId3"/>
              </a:rPr>
              <a:t>http://upload.wikimedia.org/wikipedia/commons/2/23/2004_Praha.png</a:t>
            </a:r>
            <a:r>
              <a:rPr lang="cs-CZ" sz="1400" dirty="0" smtClean="0"/>
              <a:t>    </a:t>
            </a:r>
          </a:p>
          <a:p>
            <a:endParaRPr lang="cs-CZ" sz="1400" dirty="0" smtClean="0"/>
          </a:p>
          <a:p>
            <a:r>
              <a:rPr lang="cs-CZ" sz="1400" dirty="0" smtClean="0"/>
              <a:t>2) HRON, Lukáš. </a:t>
            </a:r>
            <a:r>
              <a:rPr lang="cs-CZ" sz="1400" i="1" dirty="0" err="1" smtClean="0"/>
              <a:t>Wikimedia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dirty="0" smtClean="0"/>
              <a:t> [online]. [cit. 2.3.2013]. Dostupný na WWW: </a:t>
            </a:r>
            <a:r>
              <a:rPr lang="cs-CZ" sz="1400" dirty="0" smtClean="0">
                <a:hlinkClick r:id="rId4"/>
              </a:rPr>
              <a:t>http://upload.wikimedia.org/wikipedia/commons/3/3a/Prague_panorama.jpg</a:t>
            </a:r>
            <a:r>
              <a:rPr lang="cs-CZ" sz="1400" dirty="0" smtClean="0"/>
              <a:t>  </a:t>
            </a:r>
          </a:p>
          <a:p>
            <a:endParaRPr lang="cs-CZ" sz="1400" dirty="0" smtClean="0"/>
          </a:p>
          <a:p>
            <a:r>
              <a:rPr lang="cs-CZ" sz="1400" dirty="0" smtClean="0"/>
              <a:t>3) DOHŇANSKÝ, Tadeáš. </a:t>
            </a:r>
            <a:r>
              <a:rPr lang="cs-CZ" sz="1400" i="1" dirty="0" err="1" smtClean="0"/>
              <a:t>Wikimedia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dirty="0" smtClean="0"/>
              <a:t> [online]. [cit. 2.3.2013]. Dostupný na WWW: </a:t>
            </a:r>
            <a:r>
              <a:rPr lang="cs-CZ" sz="1400" dirty="0" smtClean="0">
                <a:hlinkClick r:id="rId5"/>
              </a:rPr>
              <a:t>http://cs.wikipedia.org/wiki/Soubor:Prague_Montage.jpg</a:t>
            </a:r>
            <a:r>
              <a:rPr lang="cs-CZ" sz="1400" dirty="0" smtClean="0"/>
              <a:t>  </a:t>
            </a:r>
          </a:p>
          <a:p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4) </a:t>
            </a:r>
            <a:r>
              <a:rPr lang="en-US" sz="1400" dirty="0" smtClean="0"/>
              <a:t>LÁCZAY, </a:t>
            </a:r>
            <a:r>
              <a:rPr lang="en-US" sz="1400" dirty="0" err="1" smtClean="0"/>
              <a:t>Björn</a:t>
            </a:r>
            <a:r>
              <a:rPr lang="en-US" sz="1400" dirty="0" smtClean="0"/>
              <a:t>. </a:t>
            </a:r>
            <a:r>
              <a:rPr lang="en-US" sz="1400" i="1" dirty="0" smtClean="0"/>
              <a:t>Wikimedia Commons</a:t>
            </a:r>
            <a:r>
              <a:rPr lang="en-US" sz="1400" dirty="0" smtClean="0"/>
              <a:t> [online]. [cit. 2.3.2013]. </a:t>
            </a:r>
            <a:r>
              <a:rPr lang="en-US" sz="1400" dirty="0" err="1" smtClean="0"/>
              <a:t>Dostupný</a:t>
            </a:r>
            <a:r>
              <a:rPr lang="en-US" sz="1400" dirty="0" smtClean="0"/>
              <a:t> </a:t>
            </a:r>
            <a:r>
              <a:rPr lang="en-US" sz="1400" dirty="0" err="1" smtClean="0"/>
              <a:t>na</a:t>
            </a:r>
            <a:r>
              <a:rPr lang="en-US" sz="1400" dirty="0" smtClean="0"/>
              <a:t> WWW: </a:t>
            </a:r>
            <a:r>
              <a:rPr lang="en-US" sz="1400" dirty="0" smtClean="0">
                <a:hlinkClick r:id="rId6"/>
              </a:rPr>
              <a:t>http://upload.wikimedia.org/wikipedia/commons/d/d9/Wenzelsplatz-00.jpg</a:t>
            </a:r>
            <a:r>
              <a:rPr lang="cs-CZ" sz="1400" dirty="0" smtClean="0"/>
              <a:t> </a:t>
            </a:r>
            <a:r>
              <a:rPr lang="en-US" sz="1400" dirty="0" smtClean="0"/>
              <a:t> </a:t>
            </a:r>
            <a:endParaRPr lang="cs-CZ" sz="1400" dirty="0" smtClean="0"/>
          </a:p>
          <a:p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5) </a:t>
            </a:r>
            <a:r>
              <a:rPr lang="cs-CZ" sz="1400" dirty="0" smtClean="0"/>
              <a:t>LÁSCAR, </a:t>
            </a:r>
            <a:r>
              <a:rPr lang="cs-CZ" sz="1400" dirty="0" err="1" smtClean="0"/>
              <a:t>Jorge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Wikimedia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dirty="0" smtClean="0"/>
              <a:t> [online]. [cit. 2.3.2013]. Dostupný na WWW: </a:t>
            </a:r>
            <a:r>
              <a:rPr lang="cs-CZ" sz="1400" dirty="0" smtClean="0">
                <a:hlinkClick r:id="rId7"/>
              </a:rPr>
              <a:t>http://upload.wikimedia.org/wikipedia/commons/8/84/N%C3%A1rodn%C3%AD_muzeum_%28National_Museum%29.jpg</a:t>
            </a:r>
            <a:r>
              <a:rPr lang="cs-CZ" sz="1400" dirty="0" smtClean="0"/>
              <a:t>  </a:t>
            </a:r>
          </a:p>
          <a:p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6) </a:t>
            </a:r>
            <a:r>
              <a:rPr lang="cs-CZ" sz="1400" dirty="0"/>
              <a:t>RODGE500. </a:t>
            </a:r>
            <a:r>
              <a:rPr lang="cs-CZ" sz="1400" i="1" dirty="0"/>
              <a:t>Wikimedia.cz</a:t>
            </a:r>
            <a:r>
              <a:rPr lang="cs-CZ" sz="1400" dirty="0"/>
              <a:t> [online]. [cit. 14.3.2013]. Dostupný na WWW: </a:t>
            </a:r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upload.wikimedia.org/wikipedia/commons/7/79/PetrinObservationTower.jpg</a:t>
            </a:r>
            <a:r>
              <a:rPr lang="cs-CZ" sz="1400" dirty="0" smtClean="0"/>
              <a:t> </a:t>
            </a:r>
            <a:endParaRPr lang="cs-CZ" sz="1400" dirty="0" smtClean="0">
              <a:latin typeface="Calibri" pitchFamily="34" charset="0"/>
            </a:endParaRPr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7) </a:t>
            </a:r>
            <a:r>
              <a:rPr lang="cs-CZ" sz="1400" dirty="0"/>
              <a:t>SCHAEFER, Hans Peter. </a:t>
            </a:r>
            <a:r>
              <a:rPr lang="cs-CZ" sz="1400" i="1" dirty="0"/>
              <a:t>Wikimedia.cz</a:t>
            </a:r>
            <a:r>
              <a:rPr lang="cs-CZ" sz="1400" dirty="0"/>
              <a:t> [online]. [cit. 14.3.2013]. Dostupný na WWW: </a:t>
            </a:r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upload.wikimedia.org/wikipedia/commons/6/60/Prag_ginger_u_fred_gehry.jpg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8) </a:t>
            </a:r>
            <a:r>
              <a:rPr lang="cs-CZ" sz="1400" dirty="0"/>
              <a:t>ZÖRNER, Patrick-Emil. </a:t>
            </a:r>
            <a:r>
              <a:rPr lang="cs-CZ" sz="1400" i="1" dirty="0"/>
              <a:t>Wikimedia.cz</a:t>
            </a:r>
            <a:r>
              <a:rPr lang="cs-CZ" sz="1400" dirty="0"/>
              <a:t> [online]. [cit. 14.3.2013]. Dostupný na WWW: </a:t>
            </a:r>
            <a:r>
              <a:rPr lang="cs-CZ" sz="1400" dirty="0">
                <a:hlinkClick r:id="rId10"/>
              </a:rPr>
              <a:t>http://</a:t>
            </a:r>
            <a:r>
              <a:rPr lang="cs-CZ" sz="1400" dirty="0" smtClean="0">
                <a:hlinkClick r:id="rId10"/>
              </a:rPr>
              <a:t>upload.wikimedia.org/wikipedia/commons/3/30/Praha_2005-09-20_n%C3%A1rodn%C3%AD_divadlo.jpg</a:t>
            </a:r>
            <a:endParaRPr lang="cs-CZ" sz="1400" dirty="0" smtClean="0">
              <a:latin typeface="Calibri" pitchFamily="34" charset="0"/>
            </a:endParaRPr>
          </a:p>
          <a:p>
            <a:endParaRPr lang="cs-CZ" sz="1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2"/>
          <p:cNvSpPr>
            <a:spLocks noChangeArrowheads="1"/>
          </p:cNvSpPr>
          <p:nvPr/>
        </p:nvSpPr>
        <p:spPr bwMode="auto">
          <a:xfrm>
            <a:off x="611188" y="1011238"/>
            <a:ext cx="7921625" cy="56630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9) </a:t>
            </a:r>
            <a:r>
              <a:rPr lang="cs-CZ" sz="1400" dirty="0"/>
              <a:t>GROUTAS, George. </a:t>
            </a:r>
            <a:r>
              <a:rPr lang="cs-CZ" sz="1400" i="1" dirty="0"/>
              <a:t>Wikimedia.cz</a:t>
            </a:r>
            <a:r>
              <a:rPr lang="cs-CZ" sz="1400" dirty="0"/>
              <a:t> [online]. [cit. 14.3.2013]. Dostupný na WWW: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upload.wikimedia.org/wikipedia/commons/7/79/Prazsky_orloj_celkovy_pohled.jpg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10) </a:t>
            </a:r>
            <a:r>
              <a:rPr lang="cs-CZ" sz="1400" dirty="0"/>
              <a:t>MORAVEC, Hynek. </a:t>
            </a:r>
            <a:r>
              <a:rPr lang="cs-CZ" sz="1400" i="1" dirty="0"/>
              <a:t>Wikimedia.cz</a:t>
            </a:r>
            <a:r>
              <a:rPr lang="cs-CZ" sz="1400" dirty="0"/>
              <a:t> [online]. [cit. 14.3.2013]. Dostupný na WWW: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upload.wikimedia.org/wikipedia/commons/a/aa/Staromestske_namesti_rano_2182.JPG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11) </a:t>
            </a:r>
            <a:r>
              <a:rPr lang="cs-CZ" sz="1400" dirty="0"/>
              <a:t>WISNIOWY. </a:t>
            </a:r>
            <a:r>
              <a:rPr lang="cs-CZ" sz="1400" i="1" dirty="0"/>
              <a:t>Wikimedia.cz</a:t>
            </a:r>
            <a:r>
              <a:rPr lang="cs-CZ" sz="1400" dirty="0"/>
              <a:t> [online]. [cit. 14.3.2013]. 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upload.wikimedia.org/wikipedia/commons/d/d8/Pomnik_jana_husa_wisnia6522.JPG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12) </a:t>
            </a:r>
            <a:r>
              <a:rPr lang="cs-CZ" sz="1400" dirty="0"/>
              <a:t>LUDEK. </a:t>
            </a:r>
            <a:r>
              <a:rPr lang="cs-CZ" sz="1400" i="1" dirty="0"/>
              <a:t>Wikimedia.cz</a:t>
            </a:r>
            <a:r>
              <a:rPr lang="cs-CZ" sz="1400" dirty="0"/>
              <a:t> [online]. [cit. 14.3.2013]. Dostupný na WWW: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upload.wikimedia.org/wikipedia/commons/3/31/Prazsky_hrad_karluv_most_panorama.jpg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13) </a:t>
            </a:r>
            <a:r>
              <a:rPr lang="pt-BR" sz="1400" dirty="0"/>
              <a:t>AUTOR NEZNÁMÝ. </a:t>
            </a:r>
            <a:r>
              <a:rPr lang="pt-BR" sz="1400" i="1" dirty="0"/>
              <a:t>Wikimedia.cz</a:t>
            </a:r>
            <a:r>
              <a:rPr lang="pt-BR" sz="1400" dirty="0"/>
              <a:t> [online]. [cit. 14.3.2013]. Dostupný na WWW: </a:t>
            </a:r>
            <a:r>
              <a:rPr lang="pt-BR" sz="1400" dirty="0">
                <a:hlinkClick r:id="rId6"/>
              </a:rPr>
              <a:t>http://</a:t>
            </a:r>
            <a:r>
              <a:rPr lang="pt-BR" sz="1400" dirty="0" smtClean="0">
                <a:hlinkClick r:id="rId6"/>
              </a:rPr>
              <a:t>upload.wikimedia.org/wikipedia/commons/9/99/Praha%2C_Katedr%C3%A1la%2C_JV_01.jpg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14) </a:t>
            </a:r>
            <a:r>
              <a:rPr lang="cs-CZ" sz="1400" dirty="0"/>
              <a:t>M R A Z, </a:t>
            </a:r>
            <a:r>
              <a:rPr lang="cs-CZ" sz="1400" dirty="0" err="1"/>
              <a:t>Maros</a:t>
            </a:r>
            <a:r>
              <a:rPr lang="cs-CZ" sz="1400" dirty="0"/>
              <a:t>. </a:t>
            </a:r>
            <a:r>
              <a:rPr lang="cs-CZ" sz="1400" i="1" dirty="0"/>
              <a:t>Wikimedia.cz</a:t>
            </a:r>
            <a:r>
              <a:rPr lang="cs-CZ" sz="1400" dirty="0"/>
              <a:t> [online]. [cit. 14.3.2013]. Dostupný na WWW: </a:t>
            </a:r>
            <a:r>
              <a:rPr lang="cs-CZ" sz="1400" dirty="0">
                <a:hlinkClick r:id="rId7"/>
              </a:rPr>
              <a:t>http://upload.wikimedia.org/wikipedia/commons/1/10/Prague_-_</a:t>
            </a:r>
            <a:r>
              <a:rPr lang="cs-CZ" sz="1400" dirty="0" smtClean="0">
                <a:hlinkClick r:id="rId7"/>
              </a:rPr>
              <a:t>Zlata_ulicka.jpg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15) </a:t>
            </a:r>
            <a:r>
              <a:rPr lang="cs-CZ" sz="1400" dirty="0"/>
              <a:t>DILIGENT, </a:t>
            </a:r>
            <a:r>
              <a:rPr lang="cs-CZ" sz="1400" dirty="0" err="1"/>
              <a:t>Rémi</a:t>
            </a:r>
            <a:r>
              <a:rPr lang="cs-CZ" sz="1400" dirty="0"/>
              <a:t>. </a:t>
            </a:r>
            <a:r>
              <a:rPr lang="cs-CZ" sz="1400" i="1" dirty="0"/>
              <a:t>Wikimedia.cz</a:t>
            </a:r>
            <a:r>
              <a:rPr lang="cs-CZ" sz="1400" dirty="0"/>
              <a:t> [online]. [cit. 14.3.2013]. Dostupný na WWW: </a:t>
            </a:r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upload.wikimedia.org/wikipedia/commons/3/38/Prague_Charles_University.JPG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16) </a:t>
            </a:r>
            <a:r>
              <a:rPr lang="cs-CZ" sz="1400" dirty="0"/>
              <a:t>CARLOS, El. </a:t>
            </a:r>
            <a:r>
              <a:rPr lang="cs-CZ" sz="1400" i="1" dirty="0"/>
              <a:t>Wikimedia.cz</a:t>
            </a:r>
            <a:r>
              <a:rPr lang="cs-CZ" sz="1400" dirty="0"/>
              <a:t> [online]. [cit. 14.3.2013]. Dostupný na WWW: </a:t>
            </a:r>
            <a:r>
              <a:rPr lang="cs-CZ" sz="1400" dirty="0">
                <a:hlinkClick r:id="rId9"/>
              </a:rPr>
              <a:t>http://</a:t>
            </a:r>
            <a:r>
              <a:rPr lang="cs-CZ" sz="1400" dirty="0" smtClean="0">
                <a:hlinkClick r:id="rId9"/>
              </a:rPr>
              <a:t>upload.wikimedia.org/wikipedia/commons/f/f9/Narodni_technicka_knihovna_Praha6-02.JPG</a:t>
            </a:r>
            <a:r>
              <a:rPr lang="cs-CZ" sz="1400" dirty="0" smtClean="0"/>
              <a:t> </a:t>
            </a:r>
            <a:endParaRPr lang="cs-CZ" sz="1400" dirty="0">
              <a:latin typeface="Calibri" pitchFamily="34" charset="0"/>
            </a:endParaRPr>
          </a:p>
        </p:txBody>
      </p:sp>
      <p:sp>
        <p:nvSpPr>
          <p:cNvPr id="3" name="Obdélník 1"/>
          <p:cNvSpPr>
            <a:spLocks noChangeArrowheads="1"/>
          </p:cNvSpPr>
          <p:nvPr/>
        </p:nvSpPr>
        <p:spPr bwMode="auto">
          <a:xfrm>
            <a:off x="611188" y="333375"/>
            <a:ext cx="82089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 dirty="0">
                <a:latin typeface="Calibri" pitchFamily="34" charset="0"/>
              </a:rPr>
              <a:t>CITACE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>
            <a:spLocks noChangeArrowheads="1"/>
          </p:cNvSpPr>
          <p:nvPr/>
        </p:nvSpPr>
        <p:spPr bwMode="auto">
          <a:xfrm>
            <a:off x="611188" y="333375"/>
            <a:ext cx="82089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 dirty="0">
                <a:latin typeface="Calibri" pitchFamily="34" charset="0"/>
              </a:rPr>
              <a:t>CITACE</a:t>
            </a:r>
          </a:p>
        </p:txBody>
      </p:sp>
      <p:sp>
        <p:nvSpPr>
          <p:cNvPr id="3" name="Obdélník 2"/>
          <p:cNvSpPr>
            <a:spLocks noChangeArrowheads="1"/>
          </p:cNvSpPr>
          <p:nvPr/>
        </p:nvSpPr>
        <p:spPr bwMode="auto">
          <a:xfrm>
            <a:off x="611188" y="1011238"/>
            <a:ext cx="7921625" cy="5478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17) </a:t>
            </a:r>
            <a:r>
              <a:rPr lang="pt-BR" sz="1400" dirty="0"/>
              <a:t>AUTOR NEUVEDEN. </a:t>
            </a:r>
            <a:r>
              <a:rPr lang="pt-BR" sz="1400" i="1" dirty="0"/>
              <a:t>http://praha.kscm.cz</a:t>
            </a:r>
            <a:r>
              <a:rPr lang="pt-BR" sz="1400" dirty="0"/>
              <a:t> [online]. [cit. 17.3.2013]. Dostupný na WWW: </a:t>
            </a:r>
            <a:r>
              <a:rPr lang="pt-BR" sz="1400" dirty="0">
                <a:hlinkClick r:id="rId2"/>
              </a:rPr>
              <a:t>http://praha.kscm.cz/data2/dep_35/Autobusy(1).</a:t>
            </a:r>
            <a:r>
              <a:rPr lang="pt-BR" sz="1400" dirty="0" smtClean="0">
                <a:hlinkClick r:id="rId2"/>
              </a:rPr>
              <a:t>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18) </a:t>
            </a:r>
            <a:r>
              <a:rPr lang="pt-BR" sz="1400" dirty="0"/>
              <a:t>AUTOR NEUVEDEN. </a:t>
            </a:r>
            <a:r>
              <a:rPr lang="pt-BR" sz="1400" i="1" dirty="0"/>
              <a:t>http://i.idnes.cz</a:t>
            </a:r>
            <a:r>
              <a:rPr lang="pt-BR" sz="1400" dirty="0"/>
              <a:t> [online]. [cit. 17.3.2013]. Dostupný na WWW: </a:t>
            </a:r>
            <a:r>
              <a:rPr lang="pt-BR" sz="1400" dirty="0">
                <a:hlinkClick r:id="rId3"/>
              </a:rPr>
              <a:t>http://</a:t>
            </a:r>
            <a:r>
              <a:rPr lang="pt-BR" sz="1400" dirty="0" smtClean="0">
                <a:hlinkClick r:id="rId3"/>
              </a:rPr>
              <a:t>i.idnes.cz/12/031/cl6/AHR41b4d5_taxi_pred_letistem.JPG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19) </a:t>
            </a:r>
            <a:r>
              <a:rPr lang="cs-CZ" sz="1400" dirty="0"/>
              <a:t>AKTRON. </a:t>
            </a:r>
            <a:r>
              <a:rPr lang="cs-CZ" sz="1400" i="1" dirty="0"/>
              <a:t>Wikimedia.cz</a:t>
            </a:r>
            <a:r>
              <a:rPr lang="cs-CZ" sz="1400" dirty="0"/>
              <a:t> [online]. [cit. 14.3.2013]. Dostupný na WWW: </a:t>
            </a:r>
            <a:r>
              <a:rPr lang="cs-CZ" sz="1400" dirty="0">
                <a:hlinkClick r:id="rId4"/>
              </a:rPr>
              <a:t>http://</a:t>
            </a:r>
            <a:r>
              <a:rPr lang="cs-CZ" sz="1400" dirty="0" smtClean="0">
                <a:hlinkClick r:id="rId4"/>
              </a:rPr>
              <a:t>upload.wikimedia.org/wikipedia/commons/6/66/Praha%2C_Malostransk%C3%A1%2C_vlak.jpg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20) </a:t>
            </a:r>
            <a:r>
              <a:rPr lang="cs-CZ" sz="1400" dirty="0"/>
              <a:t>GROH, Honza. </a:t>
            </a:r>
            <a:r>
              <a:rPr lang="cs-CZ" sz="1400" i="1" dirty="0"/>
              <a:t>Wikipedia.cz</a:t>
            </a:r>
            <a:r>
              <a:rPr lang="cs-CZ" sz="1400" dirty="0"/>
              <a:t> [online]. [cit. 17.3.2013]. Dostupný na WWW: </a:t>
            </a:r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upload.wikimedia.org/wikipedia/commons/4/49/Jir%C3%A1skovo_n%C3%A1m%C4%9Bst%C3%AD%2C_Tatra_T3R.P_a_Tan%C4%8D%C3%ADc%C3%AD_d%C5%AFm.jpg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21) </a:t>
            </a:r>
            <a:r>
              <a:rPr lang="cs-CZ" sz="1400" dirty="0"/>
              <a:t>AUTOR NEUVEDEN. </a:t>
            </a:r>
            <a:r>
              <a:rPr lang="cs-CZ" sz="1400" i="1" dirty="0"/>
              <a:t>i.lidovky.cz</a:t>
            </a:r>
            <a:r>
              <a:rPr lang="cs-CZ" sz="1400" dirty="0"/>
              <a:t> [online]. [cit. 17.3.2013]. Dostupný na WWW: </a:t>
            </a:r>
            <a:r>
              <a:rPr lang="cs-CZ" sz="1400" dirty="0">
                <a:hlinkClick r:id="rId6"/>
              </a:rPr>
              <a:t>http://</a:t>
            </a:r>
            <a:r>
              <a:rPr lang="cs-CZ" sz="1400" dirty="0" smtClean="0">
                <a:hlinkClick r:id="rId6"/>
              </a:rPr>
              <a:t>i.lidovky.cz/09/063/lngal/HLM117a53_turistika.jpg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22) </a:t>
            </a:r>
            <a:r>
              <a:rPr lang="cs-CZ" sz="1400" dirty="0"/>
              <a:t>GROH, Honza. </a:t>
            </a:r>
            <a:r>
              <a:rPr lang="cs-CZ" sz="1400" i="1" dirty="0"/>
              <a:t>Wikimedia.cz</a:t>
            </a:r>
            <a:r>
              <a:rPr lang="cs-CZ" sz="1400" dirty="0"/>
              <a:t> [online]. [cit. 14.3.2013]. Dostupný na WWW: </a:t>
            </a:r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upload.wikimedia.org/wikipedia/commons/f/f4/Zlaty_andel.jpg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23) </a:t>
            </a:r>
            <a:r>
              <a:rPr lang="cs-CZ" sz="1400" dirty="0"/>
              <a:t>JELEN, Stanislav. </a:t>
            </a:r>
            <a:r>
              <a:rPr lang="cs-CZ" sz="1400" i="1" dirty="0"/>
              <a:t>Wikimedia.cz</a:t>
            </a:r>
            <a:r>
              <a:rPr lang="cs-CZ" sz="1400" dirty="0"/>
              <a:t> [online]. [cit. 14.3.2013]. Dostupný na WWW: </a:t>
            </a:r>
            <a:r>
              <a:rPr lang="cs-CZ" sz="1400" dirty="0">
                <a:hlinkClick r:id="rId8"/>
              </a:rPr>
              <a:t>http://</a:t>
            </a:r>
            <a:r>
              <a:rPr lang="cs-CZ" sz="1400" dirty="0" smtClean="0">
                <a:hlinkClick r:id="rId8"/>
              </a:rPr>
              <a:t>upload.wikimedia.org/wikipedia/commons/f/f1/Parn%C3%ADk_Vy%C5%A1ehrad_pod_Vy%C5%A1ehradem.jpg</a:t>
            </a:r>
            <a:endParaRPr lang="cs-CZ" sz="1400" dirty="0" smtClean="0"/>
          </a:p>
          <a:p>
            <a:endParaRPr lang="cs-CZ" sz="1400" dirty="0" smtClean="0">
              <a:latin typeface="Calibri" pitchFamily="34" charset="0"/>
            </a:endParaRPr>
          </a:p>
          <a:p>
            <a:endParaRPr lang="cs-CZ" sz="1400" dirty="0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>
            <a:spLocks noChangeArrowheads="1"/>
          </p:cNvSpPr>
          <p:nvPr/>
        </p:nvSpPr>
        <p:spPr bwMode="auto">
          <a:xfrm>
            <a:off x="611188" y="1011238"/>
            <a:ext cx="7921625" cy="16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400" dirty="0" smtClean="0">
                <a:latin typeface="Calibri" pitchFamily="34" charset="0"/>
              </a:rPr>
              <a:t>24) </a:t>
            </a:r>
            <a:r>
              <a:rPr lang="cs-CZ" sz="1400" dirty="0"/>
              <a:t>SCHNEIDER, </a:t>
            </a:r>
            <a:r>
              <a:rPr lang="cs-CZ" sz="1400" dirty="0" err="1"/>
              <a:t>Jerome</a:t>
            </a:r>
            <a:r>
              <a:rPr lang="cs-CZ" sz="1400" dirty="0"/>
              <a:t>. </a:t>
            </a:r>
            <a:r>
              <a:rPr lang="cs-CZ" sz="1400" i="1" dirty="0"/>
              <a:t>Wikipedia.cz</a:t>
            </a:r>
            <a:r>
              <a:rPr lang="cs-CZ" sz="1400" dirty="0"/>
              <a:t> [online]. [cit. 17.3.2013]. Dostupný na WWW: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upload.wikimedia.org/wikipedia/commons/a/aa/Praha-opera.jpg</a:t>
            </a:r>
            <a:endParaRPr lang="cs-CZ" sz="1400" dirty="0" smtClean="0"/>
          </a:p>
          <a:p>
            <a:endParaRPr lang="cs-CZ" sz="1400" dirty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25) </a:t>
            </a:r>
            <a:r>
              <a:rPr lang="cs-CZ" sz="1400" dirty="0"/>
              <a:t>ZIVNER, Adam. </a:t>
            </a:r>
            <a:r>
              <a:rPr lang="cs-CZ" sz="1400" i="1" dirty="0"/>
              <a:t>Wikimedia.cz</a:t>
            </a:r>
            <a:r>
              <a:rPr lang="cs-CZ" sz="1400" dirty="0"/>
              <a:t> [online]. [cit. 14.3.2013]. Dostupný na WWW: </a:t>
            </a:r>
            <a:r>
              <a:rPr lang="cs-CZ" sz="1400" dirty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upload.wikimedia.org/wikipedia/commons/1/1d/NarodniTechnickeMuzeum2.jpg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cs-CZ" sz="1400" dirty="0" smtClean="0"/>
              <a:t>Obrazový materiál bez čísel je čerpán z aplikace Klipart PowerPoint </a:t>
            </a:r>
            <a:endParaRPr lang="cs-CZ" sz="1400" dirty="0">
              <a:latin typeface="Calibri" pitchFamily="34" charset="0"/>
            </a:endParaRPr>
          </a:p>
        </p:txBody>
      </p:sp>
      <p:sp>
        <p:nvSpPr>
          <p:cNvPr id="3" name="Obdélník 2"/>
          <p:cNvSpPr>
            <a:spLocks noChangeArrowheads="1"/>
          </p:cNvSpPr>
          <p:nvPr/>
        </p:nvSpPr>
        <p:spPr bwMode="auto">
          <a:xfrm>
            <a:off x="611188" y="333375"/>
            <a:ext cx="82089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3600" b="1" dirty="0">
                <a:latin typeface="Calibri" pitchFamily="34" charset="0"/>
              </a:rPr>
              <a:t>CITACE</a:t>
            </a:r>
          </a:p>
        </p:txBody>
      </p:sp>
    </p:spTree>
    <p:extLst>
      <p:ext uri="{BB962C8B-B14F-4D97-AF65-F5344CB8AC3E}">
        <p14:creationId xmlns:p14="http://schemas.microsoft.com/office/powerpoint/2010/main" xmlns="" val="42706856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ABLONA DUM 2003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ŠABLONA DUM 2003</Template>
  <TotalTime>279</TotalTime>
  <Words>928</Words>
  <Application>Microsoft Office PowerPoint</Application>
  <PresentationFormat>Předvádění na obrazovce (4:3)</PresentationFormat>
  <Paragraphs>251</Paragraphs>
  <Slides>20</Slides>
  <Notes>17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ŠABLONA DUM 2003</vt:lpstr>
      <vt:lpstr>Snímek 1</vt:lpstr>
      <vt:lpstr>ANOTACE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Máma</dc:creator>
  <cp:lastModifiedBy>Máma</cp:lastModifiedBy>
  <cp:revision>34</cp:revision>
  <dcterms:created xsi:type="dcterms:W3CDTF">2013-02-24T13:50:42Z</dcterms:created>
  <dcterms:modified xsi:type="dcterms:W3CDTF">2013-04-01T07:23:55Z</dcterms:modified>
</cp:coreProperties>
</file>