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60" r:id="rId4"/>
    <p:sldId id="261" r:id="rId5"/>
    <p:sldId id="262" r:id="rId6"/>
    <p:sldId id="263" r:id="rId7"/>
    <p:sldId id="268" r:id="rId8"/>
    <p:sldId id="269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4663B87-FCF5-4C61-B596-31877E9FC7C8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1A33A74-3A51-4405-8DA4-7D2F31E225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26E034C-39E8-4A99-B116-E650F092D03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F9F6A75-79EF-40A4-BD85-860549D1E16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9C8BDE-D563-4678-B082-705471540B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9C8BDE-D563-4678-B082-705471540B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9C8BDE-D563-4678-B082-705471540B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9C8BDE-D563-4678-B082-705471540B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9C8BDE-D563-4678-B082-705471540B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9C8BDE-D563-4678-B082-705471540B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9C8BDE-D563-4678-B082-705471540B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7F811D-CB41-43A0-A005-6F0ED600A52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622FB-B661-4352-9C45-02E8B516FC7C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49DDB-03AD-4796-BA44-717BF57CDA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876CB-431C-42DA-BA61-446FE0F4EB95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D97FB-1300-41A9-9589-66A315BA4E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91A3A-913C-49CD-BFED-CA65B167D0B2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76181-225B-4D13-AB8C-DEA52EE59D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DC8372-1A23-4FCF-99C0-845E40CB66D5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405E5-72A0-4B3C-87C9-C42BDEA88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4DBE3-0D04-4253-BE13-5797ED3A47FD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DC869-ECB8-471A-A4D7-24027351FD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DE41D-0F10-48D9-B977-31B611A8BF5F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7BD5D-E8CF-4185-89C6-6E8F9D29C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3F693B-BE48-4888-AABE-44B62C2C1A47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10BDF-628F-4FFC-B005-349E338B18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84D67-A97B-4F29-8013-467579C540B1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1CF79-D2C6-4561-BC2C-EBFC36FDC6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65278-CAEA-44D7-BDC5-5AFA57D9BBC4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F22B4-E0A3-4893-B2EC-F11C185C5D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EDED11-D5AA-40D8-B0DC-4228BFE166EA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186A0-18B4-438E-9B3A-EF394BC0F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E9F0F-D163-4C0C-9285-7FCBD9A560D6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DD4A9-DC82-4750-BABA-73706B804B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46BA40D1-2A57-41BC-9061-985CEC779C89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393645A5-CEDA-4E56-A36F-78CFC88548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20_KULTURNÍ  ŽIVOT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ROZVOJ ÚSTNÍHO 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14. 3. 2013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Tento učební materiál je určen pro žáky třetího ročníku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gymnazia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čtyřletého studia. Časově je koncipován na cca 30 minut. Materiál obsahuje novou slovní zásobu k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KULTURNÍ ŽIVOT, dále cvičení včetně řešení. Důraz je zde kladen na komunikativní stránku jazyka. Žáci si zde osvojují novou slovní zásobu, procvičují si slovesné vazby odlišné od mateřského jazyka.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osvojí novou slovní zásobu, užijí ji ve větách , automatizují slovesné vazba odlišné od češtiny. Cvičení řeší na tabuli a digitálním perem či fixem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doplńují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správné varianty. Lze pracovat samostatně i ve skupinách, např. při řešení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osmisměrky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Žáci si při práci s tímto materiál procvičují především jazykovou kompetenci, avšak opakují ,upevňují  a  automatizují si </a:t>
            </a:r>
            <a:r>
              <a:rPr lang="cs-CZ" sz="1400" smtClean="0">
                <a:solidFill>
                  <a:schemeClr val="tx1"/>
                </a:solidFill>
                <a:latin typeface="Calibri" pitchFamily="34" charset="0"/>
              </a:rPr>
              <a:t>i gramatické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jevy. 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interaktivní výuku. 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755576" y="2420888"/>
            <a:ext cx="2592288" cy="2376264"/>
          </a:xfrm>
          <a:prstGeom prst="roundRect">
            <a:avLst>
              <a:gd name="adj" fmla="val 155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692696"/>
            <a:ext cx="3892412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КУЛЬТУРНАЯ   ЖИЗНЬ</a:t>
            </a:r>
          </a:p>
          <a:p>
            <a:endParaRPr lang="ru-RU" b="1" dirty="0"/>
          </a:p>
          <a:p>
            <a:r>
              <a:rPr lang="ru-RU" sz="1600" dirty="0" smtClean="0"/>
              <a:t>Есть у тебя богатая культурная жизнь?</a:t>
            </a:r>
          </a:p>
          <a:p>
            <a:r>
              <a:rPr lang="ru-RU" sz="1600" dirty="0" smtClean="0"/>
              <a:t>Напиши номера к картинкам.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420888"/>
            <a:ext cx="248497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Читать книги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Ходить на концерты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Ходить в театр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Играть на гитаре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Ходит на выставки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Смотреть фильмы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Петь в хоре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Ходить в музей 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1265" name="Picture 1" descr="C:\Users\Máma\AppData\Local\Microsoft\Windows\Temporary Internet Files\Content.IE5\6ERFVKYQ\MC9000342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1052736"/>
            <a:ext cx="1092463" cy="1811102"/>
          </a:xfrm>
          <a:prstGeom prst="rect">
            <a:avLst/>
          </a:prstGeom>
          <a:noFill/>
        </p:spPr>
      </p:pic>
      <p:pic>
        <p:nvPicPr>
          <p:cNvPr id="11266" name="Picture 2" descr="C:\Users\Máma\AppData\Local\Microsoft\Windows\Temporary Internet Files\Content.IE5\BX0Z0QDL\MC9000193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564904"/>
            <a:ext cx="1155291" cy="1008112"/>
          </a:xfrm>
          <a:prstGeom prst="rect">
            <a:avLst/>
          </a:prstGeom>
          <a:noFill/>
        </p:spPr>
      </p:pic>
      <p:pic>
        <p:nvPicPr>
          <p:cNvPr id="11267" name="Picture 3" descr="C:\Users\Máma\AppData\Local\Microsoft\Windows\Temporary Internet Files\Content.IE5\MT9PTJ4B\MC90021714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025" y="2905125"/>
            <a:ext cx="1584399" cy="1448077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6ERFVKYQ\MC90023059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1628800"/>
            <a:ext cx="868370" cy="1977954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ESBKEV2X\MC90029621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53213" y="4495800"/>
            <a:ext cx="1730375" cy="1720850"/>
          </a:xfrm>
          <a:prstGeom prst="rect">
            <a:avLst/>
          </a:prstGeom>
          <a:noFill/>
        </p:spPr>
      </p:pic>
      <p:pic>
        <p:nvPicPr>
          <p:cNvPr id="11270" name="Picture 6" descr="C:\Users\Máma\AppData\Local\Microsoft\Windows\Temporary Internet Files\Content.IE5\6ERFVKYQ\MC90029540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5157192"/>
            <a:ext cx="2281237" cy="1430338"/>
          </a:xfrm>
          <a:prstGeom prst="rect">
            <a:avLst/>
          </a:prstGeom>
          <a:noFill/>
        </p:spPr>
      </p:pic>
      <p:pic>
        <p:nvPicPr>
          <p:cNvPr id="11271" name="Picture 7" descr="C:\Users\Máma\AppData\Local\Microsoft\Windows\Temporary Internet Files\Content.IE5\ESBKEV2X\MC90024061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95936" y="3717032"/>
            <a:ext cx="1736973" cy="1226454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MT9PTJ4B\MC90043230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868144" y="404664"/>
            <a:ext cx="1335433" cy="18722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539552" y="5805264"/>
            <a:ext cx="54726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308304" y="4509120"/>
            <a:ext cx="170648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187624" y="836712"/>
            <a:ext cx="5025735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КУЛЬТУРНАЯ   ЖИЗНЬ</a:t>
            </a:r>
          </a:p>
          <a:p>
            <a:endParaRPr lang="ru-RU" b="1" dirty="0"/>
          </a:p>
          <a:p>
            <a:r>
              <a:rPr lang="ru-RU" sz="1600" dirty="0" smtClean="0"/>
              <a:t>Скажи, чем ты интересуешься и куда ты пойдёшь.</a:t>
            </a:r>
            <a:endParaRPr lang="cs-CZ" sz="1600" dirty="0"/>
          </a:p>
        </p:txBody>
      </p:sp>
      <p:pic>
        <p:nvPicPr>
          <p:cNvPr id="12290" name="Picture 2" descr="C:\Users\Máma\AppData\Local\Microsoft\Windows\Temporary Internet Files\Content.IE5\ESBKEV2X\MC9001986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988840"/>
            <a:ext cx="2135088" cy="1628759"/>
          </a:xfrm>
          <a:prstGeom prst="rect">
            <a:avLst/>
          </a:prstGeom>
          <a:noFill/>
        </p:spPr>
      </p:pic>
      <p:pic>
        <p:nvPicPr>
          <p:cNvPr id="12291" name="Picture 3" descr="C:\Users\Máma\AppData\Local\Microsoft\Windows\Temporary Internet Files\Content.IE5\6ERFVKYQ\MC9002953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060848"/>
            <a:ext cx="2256333" cy="1531188"/>
          </a:xfrm>
          <a:prstGeom prst="rect">
            <a:avLst/>
          </a:prstGeom>
          <a:noFill/>
        </p:spPr>
      </p:pic>
      <p:pic>
        <p:nvPicPr>
          <p:cNvPr id="12292" name="Picture 4" descr="C:\Users\Máma\AppData\Local\Microsoft\Windows\Temporary Internet Files\Content.IE5\6ERFVKYQ\MC9002874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2060848"/>
            <a:ext cx="2181341" cy="1656184"/>
          </a:xfrm>
          <a:prstGeom prst="rect">
            <a:avLst/>
          </a:prstGeom>
          <a:noFill/>
        </p:spPr>
      </p:pic>
      <p:pic>
        <p:nvPicPr>
          <p:cNvPr id="12293" name="Picture 5" descr="C:\Users\Máma\AppData\Local\Microsoft\Windows\Temporary Internet Files\Content.IE5\BX0Z0QDL\MC90029594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664" y="3789040"/>
            <a:ext cx="1800200" cy="1478403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6ERFVKYQ\MC90001930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3645024"/>
            <a:ext cx="1906312" cy="166345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452320" y="4509120"/>
            <a:ext cx="16514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dirty="0" smtClean="0">
                <a:solidFill>
                  <a:schemeClr val="bg1"/>
                </a:solidFill>
              </a:rPr>
              <a:t>интересоваться</a:t>
            </a:r>
          </a:p>
          <a:p>
            <a:r>
              <a:rPr lang="ru-RU" sz="1600" dirty="0">
                <a:solidFill>
                  <a:schemeClr val="bg1"/>
                </a:solidFill>
              </a:rPr>
              <a:t> </a:t>
            </a:r>
            <a:r>
              <a:rPr lang="ru-RU" sz="1600" dirty="0" smtClean="0">
                <a:solidFill>
                  <a:schemeClr val="bg1"/>
                </a:solidFill>
              </a:rPr>
              <a:t>         ЧЕМ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5805264"/>
            <a:ext cx="5392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dirty="0" smtClean="0">
                <a:solidFill>
                  <a:schemeClr val="bg1"/>
                </a:solidFill>
              </a:rPr>
              <a:t>Искусство –галерея,  пьеса – театр,  музыка – концерт, 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 фильм – кино,  литература - библиотека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764704"/>
            <a:ext cx="5519460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играем</a:t>
            </a:r>
          </a:p>
          <a:p>
            <a:endParaRPr lang="ru-RU" b="1" dirty="0"/>
          </a:p>
          <a:p>
            <a:r>
              <a:rPr lang="ru-RU" sz="1600" dirty="0" smtClean="0"/>
              <a:t>Найди  стили музыки и жанры фильмов . От каждого 5.</a:t>
            </a:r>
            <a:endParaRPr lang="cs-CZ" sz="1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920200"/>
          <a:ext cx="5208240" cy="43891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34020"/>
                <a:gridCol w="434020"/>
                <a:gridCol w="434020"/>
                <a:gridCol w="434020"/>
                <a:gridCol w="434020"/>
                <a:gridCol w="434020"/>
                <a:gridCol w="434020"/>
                <a:gridCol w="434020"/>
                <a:gridCol w="434020"/>
                <a:gridCol w="434020"/>
                <a:gridCol w="434020"/>
                <a:gridCol w="434020"/>
              </a:tblGrid>
              <a:tr h="354039"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Ф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С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И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У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r>
                        <a:rPr lang="ru-RU" dirty="0" smtClean="0"/>
                        <a:t>Е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Х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И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П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-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Х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П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Ч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Щ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Й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Е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У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Х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Й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Х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С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r>
                        <a:rPr lang="ru-RU" dirty="0" smtClean="0"/>
                        <a:t>Б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Е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В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И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И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Л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Х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Ж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Е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Ш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З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-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И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Л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Х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Ф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r>
                        <a:rPr lang="ru-RU" dirty="0" smtClean="0"/>
                        <a:t>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С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В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У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В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Й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r>
                        <a:rPr lang="ru-RU" dirty="0" smtClean="0"/>
                        <a:t>Ц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Ж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Ш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ъ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Ё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С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Щ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П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И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У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Л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И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r>
                        <a:rPr lang="ru-RU" dirty="0" smtClean="0"/>
                        <a:t>Ы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М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З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С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В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r>
                        <a:rPr lang="ru-RU" dirty="0" smtClean="0"/>
                        <a:t>Я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З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Б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ъ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Ж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Б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Ф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Й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r>
                        <a:rPr lang="ru-RU" dirty="0" smtClean="0"/>
                        <a:t>Ц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Я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Б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М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Е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И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Я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r>
                        <a:rPr lang="ru-RU" dirty="0" smtClean="0"/>
                        <a:t>В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Й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-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Ё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Х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З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Ц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r>
                        <a:rPr lang="ru-RU" dirty="0" smtClean="0"/>
                        <a:t>Ф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В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Е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Х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П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Б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24016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Ответь на вопросы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16832"/>
            <a:ext cx="5184433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ru-RU" dirty="0" smtClean="0"/>
              <a:t>Чем ты интересушься?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Какуя музыку ты любишь?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Какие жанры фильма ты предпочитаешь?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Что ты любишь читать?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Когда ты был в театре?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Слушаешь классическую музыку?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Скачаешь фильмы с интернета?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Кто твой любимый актёр?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Что нельзя делать в театре?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Какую экранизированную книгу ты знаешь?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755576" y="2420888"/>
            <a:ext cx="2592288" cy="2376264"/>
          </a:xfrm>
          <a:prstGeom prst="roundRect">
            <a:avLst>
              <a:gd name="adj" fmla="val 155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692696"/>
            <a:ext cx="3892412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КУЛЬТУРНАЯ   ЖИЗНЬ</a:t>
            </a:r>
          </a:p>
          <a:p>
            <a:endParaRPr lang="ru-RU" b="1" dirty="0"/>
          </a:p>
          <a:p>
            <a:r>
              <a:rPr lang="ru-RU" sz="1600" dirty="0" smtClean="0"/>
              <a:t>Есть у тебя богатая культурная жизнь?</a:t>
            </a:r>
          </a:p>
          <a:p>
            <a:r>
              <a:rPr lang="ru-RU" sz="1600" dirty="0" smtClean="0"/>
              <a:t>Напиши номера к картинкам.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420888"/>
            <a:ext cx="248497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Читать книги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Ходить на концерты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Ходить в театр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Играть на гитаре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Ходит на выставки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Смотреть фильмы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Петь в хоре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Ходить в музей 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1265" name="Picture 1" descr="C:\Users\Máma\AppData\Local\Microsoft\Windows\Temporary Internet Files\Content.IE5\6ERFVKYQ\MC9000342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1052736"/>
            <a:ext cx="1092463" cy="1811102"/>
          </a:xfrm>
          <a:prstGeom prst="rect">
            <a:avLst/>
          </a:prstGeom>
          <a:noFill/>
        </p:spPr>
      </p:pic>
      <p:pic>
        <p:nvPicPr>
          <p:cNvPr id="11266" name="Picture 2" descr="C:\Users\Máma\AppData\Local\Microsoft\Windows\Temporary Internet Files\Content.IE5\BX0Z0QDL\MC9000193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564904"/>
            <a:ext cx="1155291" cy="1008112"/>
          </a:xfrm>
          <a:prstGeom prst="rect">
            <a:avLst/>
          </a:prstGeom>
          <a:noFill/>
        </p:spPr>
      </p:pic>
      <p:pic>
        <p:nvPicPr>
          <p:cNvPr id="11267" name="Picture 3" descr="C:\Users\Máma\AppData\Local\Microsoft\Windows\Temporary Internet Files\Content.IE5\MT9PTJ4B\MC90021714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025" y="2905125"/>
            <a:ext cx="1584399" cy="1448077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6ERFVKYQ\MC90023059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1628800"/>
            <a:ext cx="868370" cy="1977954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ESBKEV2X\MC90029621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53213" y="4495800"/>
            <a:ext cx="1730375" cy="1720850"/>
          </a:xfrm>
          <a:prstGeom prst="rect">
            <a:avLst/>
          </a:prstGeom>
          <a:noFill/>
        </p:spPr>
      </p:pic>
      <p:pic>
        <p:nvPicPr>
          <p:cNvPr id="11270" name="Picture 6" descr="C:\Users\Máma\AppData\Local\Microsoft\Windows\Temporary Internet Files\Content.IE5\6ERFVKYQ\MC90029540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5157192"/>
            <a:ext cx="2281237" cy="1430338"/>
          </a:xfrm>
          <a:prstGeom prst="rect">
            <a:avLst/>
          </a:prstGeom>
          <a:noFill/>
        </p:spPr>
      </p:pic>
      <p:pic>
        <p:nvPicPr>
          <p:cNvPr id="11271" name="Picture 7" descr="C:\Users\Máma\AppData\Local\Microsoft\Windows\Temporary Internet Files\Content.IE5\ESBKEV2X\MC90024061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95936" y="3717032"/>
            <a:ext cx="1736973" cy="1226454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MT9PTJ4B\MC90043230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868144" y="404664"/>
            <a:ext cx="1335433" cy="187220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220072" y="6926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8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22048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68344" y="12687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6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26369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44408" y="39330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40770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347864" y="60212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7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532440" y="55892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539552" y="5805264"/>
            <a:ext cx="54726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308304" y="4509120"/>
            <a:ext cx="170648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187624" y="836712"/>
            <a:ext cx="5025735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КУЛЬТУРНАЯ   ЖИЗНЬ</a:t>
            </a:r>
          </a:p>
          <a:p>
            <a:endParaRPr lang="ru-RU" b="1" dirty="0"/>
          </a:p>
          <a:p>
            <a:r>
              <a:rPr lang="ru-RU" sz="1600" dirty="0" smtClean="0"/>
              <a:t>Скажи, чем ты интересуешься и куда ты пойдёшь.</a:t>
            </a:r>
            <a:endParaRPr lang="cs-CZ" sz="1600" dirty="0"/>
          </a:p>
        </p:txBody>
      </p:sp>
      <p:pic>
        <p:nvPicPr>
          <p:cNvPr id="12290" name="Picture 2" descr="C:\Users\Máma\AppData\Local\Microsoft\Windows\Temporary Internet Files\Content.IE5\ESBKEV2X\MC9001986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988840"/>
            <a:ext cx="2135088" cy="1628759"/>
          </a:xfrm>
          <a:prstGeom prst="rect">
            <a:avLst/>
          </a:prstGeom>
          <a:noFill/>
        </p:spPr>
      </p:pic>
      <p:pic>
        <p:nvPicPr>
          <p:cNvPr id="12291" name="Picture 3" descr="C:\Users\Máma\AppData\Local\Microsoft\Windows\Temporary Internet Files\Content.IE5\6ERFVKYQ\MC9002953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060848"/>
            <a:ext cx="2256333" cy="1531188"/>
          </a:xfrm>
          <a:prstGeom prst="rect">
            <a:avLst/>
          </a:prstGeom>
          <a:noFill/>
        </p:spPr>
      </p:pic>
      <p:pic>
        <p:nvPicPr>
          <p:cNvPr id="12292" name="Picture 4" descr="C:\Users\Máma\AppData\Local\Microsoft\Windows\Temporary Internet Files\Content.IE5\6ERFVKYQ\MC9002874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2060848"/>
            <a:ext cx="2181341" cy="1656184"/>
          </a:xfrm>
          <a:prstGeom prst="rect">
            <a:avLst/>
          </a:prstGeom>
          <a:noFill/>
        </p:spPr>
      </p:pic>
      <p:pic>
        <p:nvPicPr>
          <p:cNvPr id="12293" name="Picture 5" descr="C:\Users\Máma\AppData\Local\Microsoft\Windows\Temporary Internet Files\Content.IE5\BX0Z0QDL\MC90029594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664" y="3789040"/>
            <a:ext cx="1800200" cy="1478403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6ERFVKYQ\MC90001930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3645024"/>
            <a:ext cx="1906312" cy="166345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452320" y="4509120"/>
            <a:ext cx="16514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dirty="0" smtClean="0">
                <a:solidFill>
                  <a:schemeClr val="bg1"/>
                </a:solidFill>
              </a:rPr>
              <a:t>интересоваться</a:t>
            </a:r>
          </a:p>
          <a:p>
            <a:r>
              <a:rPr lang="ru-RU" sz="1600" dirty="0">
                <a:solidFill>
                  <a:schemeClr val="bg1"/>
                </a:solidFill>
              </a:rPr>
              <a:t> </a:t>
            </a:r>
            <a:r>
              <a:rPr lang="ru-RU" sz="1600" dirty="0" smtClean="0">
                <a:solidFill>
                  <a:schemeClr val="bg1"/>
                </a:solidFill>
              </a:rPr>
              <a:t>         ЧЕМ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5805264"/>
            <a:ext cx="5392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dirty="0" smtClean="0">
                <a:solidFill>
                  <a:schemeClr val="bg1"/>
                </a:solidFill>
              </a:rPr>
              <a:t>Искусство –галерея,  пьеса – театр,  музыка – концерт, 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 фильм – кино,  литература - библиотека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116632"/>
            <a:ext cx="410445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Я занимаюсь искусством и пойду в галерею.</a:t>
            </a:r>
          </a:p>
          <a:p>
            <a:r>
              <a:rPr lang="ru-RU" sz="1400" dirty="0" smtClean="0">
                <a:solidFill>
                  <a:srgbClr val="FF0000"/>
                </a:solidFill>
              </a:rPr>
              <a:t>Я занимаюсь пьесами и пойду в театр.</a:t>
            </a:r>
          </a:p>
          <a:p>
            <a:r>
              <a:rPr lang="ru-RU" sz="1400" dirty="0" smtClean="0">
                <a:solidFill>
                  <a:srgbClr val="FF0000"/>
                </a:solidFill>
              </a:rPr>
              <a:t>Я занимаюсь музыкой и пойду на концерт.</a:t>
            </a:r>
          </a:p>
          <a:p>
            <a:r>
              <a:rPr lang="ru-RU" sz="1400" dirty="0" smtClean="0">
                <a:solidFill>
                  <a:srgbClr val="FF0000"/>
                </a:solidFill>
              </a:rPr>
              <a:t>Я занимаюсь фильмами и пойду в кино. </a:t>
            </a:r>
          </a:p>
          <a:p>
            <a:r>
              <a:rPr lang="ru-RU" sz="1400" dirty="0" smtClean="0">
                <a:solidFill>
                  <a:srgbClr val="FF0000"/>
                </a:solidFill>
              </a:rPr>
              <a:t>Я занимаюсь литературой и пойду в библиотеку.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764704"/>
            <a:ext cx="5519460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играем</a:t>
            </a:r>
          </a:p>
          <a:p>
            <a:endParaRPr lang="ru-RU" b="1" dirty="0"/>
          </a:p>
          <a:p>
            <a:r>
              <a:rPr lang="ru-RU" sz="1600" dirty="0" smtClean="0"/>
              <a:t>Найди  стили музыки и жанры фильмов . От каждого 5.</a:t>
            </a:r>
            <a:endParaRPr lang="cs-CZ" sz="1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920200"/>
          <a:ext cx="5208240" cy="43891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34020"/>
                <a:gridCol w="434020"/>
                <a:gridCol w="434020"/>
                <a:gridCol w="434020"/>
                <a:gridCol w="434020"/>
                <a:gridCol w="434020"/>
                <a:gridCol w="434020"/>
                <a:gridCol w="434020"/>
                <a:gridCol w="434020"/>
                <a:gridCol w="434020"/>
                <a:gridCol w="434020"/>
                <a:gridCol w="434020"/>
              </a:tblGrid>
              <a:tr h="354039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К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С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И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Д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Д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Х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И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П 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Х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П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Е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А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Т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Б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Е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В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И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К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К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Е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И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Ф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К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Д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Т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Т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Ж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С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Л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И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А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А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К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З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А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К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С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К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В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З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Т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Н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К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М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Е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Д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И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Я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А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039"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Ф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Т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Е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Х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Н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Čerpáno </a:t>
            </a:r>
            <a:r>
              <a:rPr lang="cs-CZ" sz="1400" smtClean="0">
                <a:latin typeface="Calibri" pitchFamily="34" charset="0"/>
              </a:rPr>
              <a:t>z </a:t>
            </a:r>
            <a:r>
              <a:rPr lang="cs-CZ" sz="1400" smtClean="0">
                <a:latin typeface="Calibri" pitchFamily="34" charset="0"/>
              </a:rPr>
              <a:t>K</a:t>
            </a:r>
            <a:r>
              <a:rPr lang="cs-CZ" sz="1400" smtClean="0">
                <a:latin typeface="Calibri" pitchFamily="34" charset="0"/>
              </a:rPr>
              <a:t>lipartu </a:t>
            </a:r>
            <a:r>
              <a:rPr lang="cs-CZ" sz="1400" dirty="0" smtClean="0">
                <a:latin typeface="Calibri" pitchFamily="34" charset="0"/>
              </a:rPr>
              <a:t>PowerPoint</a:t>
            </a:r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99</TotalTime>
  <Words>669</Words>
  <Application>Microsoft Office PowerPoint</Application>
  <PresentationFormat>Předvádění na obrazovce (4:3)</PresentationFormat>
  <Paragraphs>305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 2003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16</cp:revision>
  <dcterms:created xsi:type="dcterms:W3CDTF">2013-03-14T19:36:14Z</dcterms:created>
  <dcterms:modified xsi:type="dcterms:W3CDTF">2013-04-01T07:24:12Z</dcterms:modified>
</cp:coreProperties>
</file>