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4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100756-4B49-4EF7-9D6F-C0FE28DFB99E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0ED482-4C3F-4CAA-A5AE-7841F49E41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979477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0ED482-4C3F-4CAA-A5AE-7841F49E4154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296806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3744498A-7E85-48B6-BEA7-BEFCA251F909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9F18F4B6-DB83-42DC-979E-88B40A7619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744498A-7E85-48B6-BEA7-BEFCA251F909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F18F4B6-DB83-42DC-979E-88B40A76194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3744498A-7E85-48B6-BEA7-BEFCA251F909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9F18F4B6-DB83-42DC-979E-88B40A7619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4498A-7E85-48B6-BEA7-BEFCA251F909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8F4B6-DB83-42DC-979E-88B40A76194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4498A-7E85-48B6-BEA7-BEFCA251F909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8F4B6-DB83-42DC-979E-88B40A76194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744498A-7E85-48B6-BEA7-BEFCA251F909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F18F4B6-DB83-42DC-979E-88B40A76194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4498A-7E85-48B6-BEA7-BEFCA251F909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8F4B6-DB83-42DC-979E-88B40A7619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744498A-7E85-48B6-BEA7-BEFCA251F909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F18F4B6-DB83-42DC-979E-88B40A76194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744498A-7E85-48B6-BEA7-BEFCA251F909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F18F4B6-DB83-42DC-979E-88B40A76194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4498A-7E85-48B6-BEA7-BEFCA251F909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8F4B6-DB83-42DC-979E-88B40A7619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44498A-7E85-48B6-BEA7-BEFCA251F909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8F4B6-DB83-42DC-979E-88B40A7619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744498A-7E85-48B6-BEA7-BEFCA251F909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9F18F4B6-DB83-42DC-979E-88B40A76194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atakabinet.cz/cs/Vyukove-materialy-a-data/Clovek-a-priroda/Portrety-osobnosti/Alexander-Fleming.html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VŘECKOVÝTRUSNÉ HOUBY</a:t>
            </a:r>
            <a:endParaRPr lang="cs-CZ" sz="4000" dirty="0"/>
          </a:p>
        </p:txBody>
      </p:sp>
      <p:pic>
        <p:nvPicPr>
          <p:cNvPr id="3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0"/>
            <a:ext cx="5781675" cy="1447800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2195736" y="6237312"/>
            <a:ext cx="28729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VY_32_INOVACE_06_23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77177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u="sng" dirty="0" smtClean="0"/>
              <a:t>Vřeckovýtrusné houby</a:t>
            </a:r>
            <a:endParaRPr lang="cs-CZ" sz="40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Výtrusy ve vřeckách </a:t>
            </a:r>
            <a:r>
              <a:rPr lang="cs-CZ" dirty="0" smtClean="0"/>
              <a:t>– na povrchu nebo uvnitř plodnic (patří sem i houby, které plodnice netvoří)</a:t>
            </a:r>
          </a:p>
          <a:p>
            <a:r>
              <a:rPr lang="cs-CZ" b="1" dirty="0" err="1" smtClean="0"/>
              <a:t>Vřecko</a:t>
            </a:r>
            <a:r>
              <a:rPr lang="cs-CZ" dirty="0" err="1" smtClean="0"/>
              <a:t>vakovitý</a:t>
            </a:r>
            <a:r>
              <a:rPr lang="cs-CZ" dirty="0" smtClean="0"/>
              <a:t> </a:t>
            </a:r>
            <a:r>
              <a:rPr lang="cs-CZ" dirty="0"/>
              <a:t>ú</a:t>
            </a:r>
            <a:r>
              <a:rPr lang="cs-CZ" dirty="0" smtClean="0"/>
              <a:t>tvar s výtrusy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212976"/>
            <a:ext cx="1008112" cy="29110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9531199">
            <a:off x="4279357" y="3302946"/>
            <a:ext cx="1952677" cy="13528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>
            <a:off x="1619672" y="2924944"/>
            <a:ext cx="936104" cy="93610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1763688" y="2924944"/>
            <a:ext cx="2766636" cy="63325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ovéPole 3"/>
          <p:cNvSpPr txBox="1"/>
          <p:nvPr/>
        </p:nvSpPr>
        <p:spPr>
          <a:xfrm>
            <a:off x="4932040" y="5589240"/>
            <a:ext cx="220191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č. 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2513325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Zástupci: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42792" cy="4873752"/>
          </a:xfrm>
        </p:spPr>
        <p:txBody>
          <a:bodyPr/>
          <a:lstStyle/>
          <a:p>
            <a:pPr marL="0" indent="0">
              <a:buNone/>
            </a:pP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ŠTĚTIČKOVEC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Tvoří bílé povlaky </a:t>
            </a:r>
            <a:r>
              <a:rPr lang="cs-CZ" dirty="0" smtClean="0"/>
              <a:t>                        s </a:t>
            </a:r>
            <a:r>
              <a:rPr lang="cs-CZ" dirty="0" smtClean="0"/>
              <a:t>šedozelenými skupinami výtrusů na potravinách (citrusy, pečivo, zavařeniny, …)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Výroba plísňových sýrů – hermelín, niva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Latinsky </a:t>
            </a:r>
            <a:r>
              <a:rPr lang="cs-CZ" dirty="0" err="1" smtClean="0"/>
              <a:t>Penicillium</a:t>
            </a:r>
            <a:r>
              <a:rPr lang="cs-CZ" dirty="0" smtClean="0"/>
              <a:t> – výroba antibiotik – objevil A. Fleming</a:t>
            </a:r>
            <a:endParaRPr lang="cs-CZ" dirty="0"/>
          </a:p>
        </p:txBody>
      </p:sp>
      <p:pic>
        <p:nvPicPr>
          <p:cNvPr id="2054" name="Picture 6" descr="C:\Users\malkova\AppData\Local\Microsoft\Windows\Temporary Internet Files\Content.IE5\M9N1FTQV\MP90042657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22014" y="1628800"/>
            <a:ext cx="2987511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malkova\AppData\Local\Microsoft\Windows\Temporary Internet Files\Content.IE5\TMUAP5A4\MP90017795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717032"/>
            <a:ext cx="3487541" cy="2325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809525" y="3246567"/>
            <a:ext cx="216024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č. 2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089445" y="6083423"/>
            <a:ext cx="97009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400" dirty="0" smtClean="0"/>
              <a:t>Obr. č. 3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2391952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052736"/>
            <a:ext cx="4762872" cy="1143000"/>
          </a:xfrm>
        </p:spPr>
        <p:txBody>
          <a:bodyPr>
            <a:noAutofit/>
          </a:bodyPr>
          <a:lstStyle/>
          <a:p>
            <a:r>
              <a:rPr lang="cs-CZ" sz="3600" dirty="0" smtClean="0"/>
              <a:t>ALEXANDER FLEMING</a:t>
            </a:r>
            <a:endParaRPr lang="cs-CZ" sz="36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764704"/>
            <a:ext cx="2815029" cy="360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sharpenSoften amount="38000"/>
                    </a14:imgEffect>
                    <a14:imgEffect>
                      <a14:brightnessContrast contrast="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768" y="4762126"/>
            <a:ext cx="8568952" cy="1514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76252" y="2420888"/>
            <a:ext cx="346369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</a:pPr>
            <a:r>
              <a:rPr lang="cs-CZ" sz="2400" dirty="0" smtClean="0"/>
              <a:t>všiml si, že látky ze </a:t>
            </a:r>
            <a:r>
              <a:rPr lang="cs-CZ" sz="2400" dirty="0" err="1" smtClean="0"/>
              <a:t>štětičkovce</a:t>
            </a:r>
            <a:r>
              <a:rPr lang="cs-CZ" sz="2400" dirty="0" smtClean="0"/>
              <a:t> potlačují růst bakterií 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494816" y="4057327"/>
            <a:ext cx="10801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č. 4</a:t>
            </a:r>
            <a:endParaRPr lang="cs-CZ" sz="1400" dirty="0"/>
          </a:p>
        </p:txBody>
      </p:sp>
      <p:sp>
        <p:nvSpPr>
          <p:cNvPr id="8" name="Obdélník 7"/>
          <p:cNvSpPr/>
          <p:nvPr/>
        </p:nvSpPr>
        <p:spPr>
          <a:xfrm>
            <a:off x="7855111" y="6276251"/>
            <a:ext cx="881973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1400" dirty="0">
                <a:solidFill>
                  <a:prstClr val="black"/>
                </a:solidFill>
              </a:rPr>
              <a:t>Obr. č. </a:t>
            </a:r>
            <a:r>
              <a:rPr lang="cs-CZ" sz="1400" dirty="0" smtClean="0">
                <a:solidFill>
                  <a:prstClr val="black"/>
                </a:solidFill>
              </a:rPr>
              <a:t>5</a:t>
            </a:r>
            <a:endParaRPr lang="cs-CZ" sz="14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88693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3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/>
              <a:t>Zástupci: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1900808"/>
          </a:xfrm>
        </p:spPr>
        <p:txBody>
          <a:bodyPr/>
          <a:lstStyle/>
          <a:p>
            <a:pPr marL="0" indent="0">
              <a:buNone/>
            </a:pP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PLÍSEŇ HLAVIČKOVÁ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Tvoří bílé povlaky na potravinách – hnijící zelenina, sýr, mléko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230310"/>
            <a:ext cx="4222030" cy="28836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788024" y="6003119"/>
            <a:ext cx="14401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400" dirty="0" smtClean="0"/>
              <a:t>Obr. č. 6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3881805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Zástupci: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KROPIDLÁK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Způsobuje černou plíseň na ovoci, zelenině nebo krmivu pro hospodářská zvířata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Vytváří jedovaté látky, některé z nich mohou vyvolat až rakovinné bujení </a:t>
            </a:r>
            <a:r>
              <a:rPr lang="cs-CZ" sz="2800" dirty="0" smtClean="0">
                <a:sym typeface="Wingdings"/>
              </a:rPr>
              <a:t> </a:t>
            </a:r>
            <a:r>
              <a:rPr lang="cs-CZ" sz="2800" b="1" dirty="0" smtClean="0">
                <a:sym typeface="Wingdings"/>
              </a:rPr>
              <a:t>nekonzumovat potraviny, na kterých je plíseň</a:t>
            </a:r>
            <a:r>
              <a:rPr lang="cs-CZ" sz="2800" dirty="0" smtClean="0">
                <a:sym typeface="Wingdings"/>
              </a:rPr>
              <a:t> a ani nekrmit plesnivým krmivem hospodářská zvířata</a:t>
            </a:r>
            <a:endParaRPr lang="cs-CZ" sz="2800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2156746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Z</a:t>
            </a:r>
            <a:r>
              <a:rPr lang="cs-CZ" sz="3600" dirty="0" smtClean="0"/>
              <a:t>ÁSTUPCI: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Paličkovice nachová</a:t>
            </a:r>
          </a:p>
          <a:p>
            <a:pPr>
              <a:buFont typeface="Century Schoolbook" pitchFamily="18" charset="0"/>
              <a:buChar char="-"/>
            </a:pPr>
            <a:r>
              <a:rPr lang="cs-CZ" dirty="0" smtClean="0"/>
              <a:t>cizopasí na žitě </a:t>
            </a:r>
            <a:r>
              <a:rPr lang="cs-CZ" dirty="0" smtClean="0">
                <a:sym typeface="Wingdings 3"/>
              </a:rPr>
              <a:t> </a:t>
            </a:r>
            <a:r>
              <a:rPr lang="cs-CZ" b="1" dirty="0" smtClean="0">
                <a:sym typeface="Wingdings 3"/>
              </a:rPr>
              <a:t>námel</a:t>
            </a:r>
            <a:r>
              <a:rPr lang="cs-CZ" dirty="0" smtClean="0">
                <a:sym typeface="Wingdings 3"/>
              </a:rPr>
              <a:t> </a:t>
            </a:r>
            <a:r>
              <a:rPr lang="cs-CZ" dirty="0" smtClean="0">
                <a:sym typeface="Wingdings"/>
              </a:rPr>
              <a:t> výroba léků</a:t>
            </a:r>
          </a:p>
          <a:p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Houbové choroby rostlin:</a:t>
            </a:r>
          </a:p>
          <a:p>
            <a:pPr>
              <a:buFont typeface="Century Schoolbook" pitchFamily="18" charset="0"/>
              <a:buChar char="-"/>
            </a:pPr>
            <a:r>
              <a:rPr lang="cs-CZ" dirty="0" smtClean="0"/>
              <a:t>kadeřavost broskvoní</a:t>
            </a:r>
          </a:p>
          <a:p>
            <a:pPr>
              <a:buFont typeface="Century Schoolbook" pitchFamily="18" charset="0"/>
              <a:buChar char="-"/>
            </a:pPr>
            <a:r>
              <a:rPr lang="cs-CZ" smtClean="0"/>
              <a:t>padlí jabloňové</a:t>
            </a:r>
            <a:endParaRPr lang="cs-CZ" dirty="0" smtClean="0"/>
          </a:p>
          <a:p>
            <a:pPr>
              <a:buFont typeface="Century Schoolbook" pitchFamily="18" charset="0"/>
              <a:buChar char="-"/>
            </a:pPr>
            <a:r>
              <a:rPr lang="cs-CZ" dirty="0" err="1" smtClean="0"/>
              <a:t>hlízenka</a:t>
            </a:r>
            <a:r>
              <a:rPr lang="cs-CZ" dirty="0" smtClean="0"/>
              <a:t> obecná – monilióza</a:t>
            </a:r>
          </a:p>
          <a:p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Houby s velkými plodnicemi</a:t>
            </a:r>
          </a:p>
          <a:p>
            <a:pPr>
              <a:buFont typeface="Century Schoolbook" pitchFamily="18" charset="0"/>
              <a:buChar char="-"/>
            </a:pPr>
            <a:r>
              <a:rPr lang="cs-CZ" dirty="0" smtClean="0"/>
              <a:t>smrž obecný – jedlý</a:t>
            </a:r>
          </a:p>
          <a:p>
            <a:pPr>
              <a:buFont typeface="Century Schoolbook" pitchFamily="18" charset="0"/>
              <a:buChar char="-"/>
            </a:pPr>
            <a:r>
              <a:rPr lang="cs-CZ" dirty="0" smtClean="0"/>
              <a:t>ucháč obecný – jedovatý</a:t>
            </a:r>
          </a:p>
          <a:p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Kvasinky</a:t>
            </a:r>
            <a:r>
              <a:rPr lang="cs-CZ" dirty="0" smtClean="0"/>
              <a:t> – jednobuněčné houby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66979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2276872"/>
            <a:ext cx="8424936" cy="37240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</a:rPr>
              <a:t>Tato práce je šířena pod licencí CC BY-SA 3.0. Odkazy a citace jsou platné k datu vytvoření této práce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</a:p>
          <a:p>
            <a:pPr lvl="0"/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/>
              <a:t>Texty  a obrázek  č. 1 a </a:t>
            </a:r>
            <a:r>
              <a:rPr lang="cs-CZ" dirty="0" smtClean="0"/>
              <a:t>6 </a:t>
            </a:r>
            <a:r>
              <a:rPr lang="cs-CZ" dirty="0"/>
              <a:t>jsou vlastní originální tvorbou </a:t>
            </a:r>
            <a:r>
              <a:rPr lang="cs-CZ" dirty="0" smtClean="0"/>
              <a:t>autora</a:t>
            </a:r>
          </a:p>
          <a:p>
            <a:endParaRPr lang="cs-CZ" sz="2000" dirty="0"/>
          </a:p>
          <a:p>
            <a:pPr lvl="0"/>
            <a:r>
              <a:rPr lang="cs-CZ" dirty="0">
                <a:solidFill>
                  <a:prstClr val="black"/>
                </a:solidFill>
              </a:rPr>
              <a:t>Obr. č. 2, 3 použité k vytvoření tohoto materiálu jsou součástí softwaru Microsoft® Office.</a:t>
            </a:r>
          </a:p>
          <a:p>
            <a:pPr lvl="0"/>
            <a:endParaRPr lang="cs-CZ" dirty="0" smtClean="0">
              <a:solidFill>
                <a:prstClr val="black"/>
              </a:solidFill>
            </a:endParaRPr>
          </a:p>
          <a:p>
            <a:pPr lvl="0"/>
            <a:r>
              <a:rPr lang="cs-CZ" dirty="0">
                <a:solidFill>
                  <a:prstClr val="black"/>
                </a:solidFill>
              </a:rPr>
              <a:t>Obr. 4 a 5:</a:t>
            </a:r>
          </a:p>
          <a:p>
            <a:pPr lvl="0"/>
            <a:r>
              <a:rPr lang="cs-CZ" dirty="0">
                <a:solidFill>
                  <a:prstClr val="black"/>
                </a:solidFill>
              </a:rPr>
              <a:t>Alexander Fleming. In: </a:t>
            </a:r>
            <a:r>
              <a:rPr lang="cs-CZ" i="1" dirty="0" err="1">
                <a:solidFill>
                  <a:prstClr val="black"/>
                </a:solidFill>
              </a:rPr>
              <a:t>Datakabinet</a:t>
            </a:r>
            <a:r>
              <a:rPr lang="cs-CZ" dirty="0">
                <a:solidFill>
                  <a:prstClr val="black"/>
                </a:solidFill>
              </a:rPr>
              <a:t> [online]. [cit. 2013-01-06]. Dostupné z: </a:t>
            </a:r>
            <a:r>
              <a:rPr lang="cs-CZ" dirty="0">
                <a:solidFill>
                  <a:prstClr val="black"/>
                </a:solidFill>
                <a:hlinkClick r:id="rId2"/>
              </a:rPr>
              <a:t>http://www.datakabinet.cz/cs/Vyukove-materialy-a-data/Clovek-a-priroda/Portrety-osobnosti/Alexander-Fleming.html</a:t>
            </a:r>
            <a:endParaRPr lang="cs-CZ" dirty="0">
              <a:solidFill>
                <a:prstClr val="black"/>
              </a:solidFill>
            </a:endParaRPr>
          </a:p>
          <a:p>
            <a:pPr lvl="0"/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476672"/>
            <a:ext cx="806489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Zdroj: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ČERNÍK</a:t>
            </a:r>
            <a:r>
              <a:rPr lang="cs-CZ" dirty="0"/>
              <a:t>, Vladimír, Vítězslav BIČÍK a Zdeněk MARTINEC. </a:t>
            </a:r>
            <a:r>
              <a:rPr lang="cs-CZ" i="1" dirty="0"/>
              <a:t>Přírodopis pro 6. ročník základní školy a nižší ročníky víceletých gymnázií</a:t>
            </a:r>
            <a:r>
              <a:rPr lang="cs-CZ" dirty="0"/>
              <a:t>. 1., </a:t>
            </a:r>
            <a:r>
              <a:rPr lang="cs-CZ" dirty="0" err="1"/>
              <a:t>přeprac</a:t>
            </a:r>
            <a:r>
              <a:rPr lang="cs-CZ" dirty="0"/>
              <a:t>. vyd. Praha: SPN - pedagogické nakladatelství, c1999, 103 s. ISBN 80-723-5068-4.</a:t>
            </a:r>
          </a:p>
        </p:txBody>
      </p:sp>
    </p:spTree>
    <p:extLst>
      <p:ext uri="{BB962C8B-B14F-4D97-AF65-F5344CB8AC3E}">
        <p14:creationId xmlns:p14="http://schemas.microsoft.com/office/powerpoint/2010/main" xmlns="" val="251527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251520" y="620688"/>
            <a:ext cx="8280920" cy="604867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300" dirty="0" smtClean="0">
                <a:solidFill>
                  <a:schemeClr val="tx1"/>
                </a:solidFill>
              </a:rPr>
              <a:t>Škola: Základní škola Trávníky Otrokovice, příspěvková organizace</a:t>
            </a:r>
          </a:p>
          <a:p>
            <a:pPr marL="0" indent="0">
              <a:buNone/>
            </a:pPr>
            <a:r>
              <a:rPr lang="cs-CZ" sz="2300" dirty="0" smtClean="0">
                <a:solidFill>
                  <a:schemeClr val="tx1"/>
                </a:solidFill>
              </a:rPr>
              <a:t>Číslo projektu: CZ.1.07/1.4.00/21.2637</a:t>
            </a:r>
          </a:p>
          <a:p>
            <a:pPr marL="0" indent="0">
              <a:buNone/>
            </a:pPr>
            <a:r>
              <a:rPr lang="cs-CZ" sz="2300" dirty="0" smtClean="0">
                <a:solidFill>
                  <a:schemeClr val="tx1"/>
                </a:solidFill>
              </a:rPr>
              <a:t>Název výukového materiálu: Vřeckovýtrusné houby</a:t>
            </a:r>
          </a:p>
          <a:p>
            <a:pPr marL="0" indent="0">
              <a:buNone/>
            </a:pPr>
            <a:r>
              <a:rPr lang="cs-CZ" sz="2300" dirty="0" smtClean="0">
                <a:solidFill>
                  <a:schemeClr val="tx1"/>
                </a:solidFill>
              </a:rPr>
              <a:t>Autor: Mgr. Miroslava Málková</a:t>
            </a:r>
          </a:p>
          <a:p>
            <a:pPr marL="0" indent="0">
              <a:buNone/>
            </a:pPr>
            <a:r>
              <a:rPr lang="cs-CZ" sz="2300" dirty="0" smtClean="0">
                <a:solidFill>
                  <a:schemeClr val="tx1"/>
                </a:solidFill>
              </a:rPr>
              <a:t>Vytvořeno: 6. </a:t>
            </a:r>
            <a:r>
              <a:rPr lang="cs-CZ" sz="2300" dirty="0" smtClean="0"/>
              <a:t>ledna</a:t>
            </a:r>
            <a:r>
              <a:rPr lang="cs-CZ" sz="2300" dirty="0" smtClean="0">
                <a:solidFill>
                  <a:schemeClr val="tx1"/>
                </a:solidFill>
              </a:rPr>
              <a:t> 2013</a:t>
            </a:r>
          </a:p>
          <a:p>
            <a:pPr marL="0" indent="0">
              <a:buNone/>
            </a:pPr>
            <a:r>
              <a:rPr lang="cs-CZ" sz="2300" dirty="0" smtClean="0">
                <a:solidFill>
                  <a:schemeClr val="tx1"/>
                </a:solidFill>
              </a:rPr>
              <a:t>Ročník: 6. </a:t>
            </a:r>
          </a:p>
          <a:p>
            <a:pPr marL="0" indent="0">
              <a:buNone/>
            </a:pPr>
            <a:r>
              <a:rPr lang="cs-CZ" sz="2300" dirty="0" smtClean="0">
                <a:solidFill>
                  <a:schemeClr val="tx1"/>
                </a:solidFill>
              </a:rPr>
              <a:t>Vzdělávací oblast: Člověk a příroda</a:t>
            </a:r>
          </a:p>
          <a:p>
            <a:pPr marL="0" indent="0">
              <a:buNone/>
            </a:pPr>
            <a:r>
              <a:rPr lang="cs-CZ" sz="2300" dirty="0" smtClean="0">
                <a:solidFill>
                  <a:schemeClr val="tx1"/>
                </a:solidFill>
              </a:rPr>
              <a:t>Vzdělávací obor: Přírodopis</a:t>
            </a:r>
          </a:p>
          <a:p>
            <a:pPr marL="0" indent="0">
              <a:buNone/>
            </a:pPr>
            <a:r>
              <a:rPr lang="cs-CZ" sz="2300" dirty="0" smtClean="0">
                <a:solidFill>
                  <a:schemeClr val="tx1"/>
                </a:solidFill>
              </a:rPr>
              <a:t>Tematický okruh: Biologie hub</a:t>
            </a:r>
          </a:p>
          <a:p>
            <a:pPr marL="0" indent="0">
              <a:buNone/>
            </a:pPr>
            <a:r>
              <a:rPr lang="cs-CZ" sz="2300" dirty="0" smtClean="0">
                <a:solidFill>
                  <a:schemeClr val="tx1"/>
                </a:solidFill>
              </a:rPr>
              <a:t>Téma: Vřeckovýtrusné houby</a:t>
            </a:r>
          </a:p>
          <a:p>
            <a:pPr marL="0" indent="0">
              <a:buNone/>
            </a:pPr>
            <a:r>
              <a:rPr lang="cs-CZ" sz="2300" dirty="0" smtClean="0">
                <a:solidFill>
                  <a:schemeClr val="tx1"/>
                </a:solidFill>
              </a:rPr>
              <a:t>Pomůcky: dataprojektor, notebook, sešit, psací potřeby, výukové </a:t>
            </a:r>
            <a:r>
              <a:rPr lang="cs-CZ" sz="2300" dirty="0" smtClean="0"/>
              <a:t>materiály </a:t>
            </a:r>
            <a:r>
              <a:rPr lang="cs-CZ" sz="2300" dirty="0" err="1" smtClean="0">
                <a:solidFill>
                  <a:schemeClr val="tx1"/>
                </a:solidFill>
              </a:rPr>
              <a:t>Datakabinetu</a:t>
            </a:r>
            <a:endParaRPr lang="cs-CZ" sz="23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300" dirty="0" smtClean="0">
                <a:solidFill>
                  <a:schemeClr val="tx1"/>
                </a:solidFill>
              </a:rPr>
              <a:t>Anotace: Vzdělávací materiál je určen jako pomůcka k výkladu učiva o vřeckovýtrusných houbách. 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96951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131</TotalTime>
  <Words>317</Words>
  <Application>Microsoft Office PowerPoint</Application>
  <PresentationFormat>Předvádění na obrazovce (4:3)</PresentationFormat>
  <Paragraphs>59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VŘECKOVÝTRUSNÉ HOUBY</vt:lpstr>
      <vt:lpstr>Vřeckovýtrusné houby</vt:lpstr>
      <vt:lpstr>Zástupci:</vt:lpstr>
      <vt:lpstr>ALEXANDER FLEMING</vt:lpstr>
      <vt:lpstr>Zástupci:</vt:lpstr>
      <vt:lpstr>Zástupci:</vt:lpstr>
      <vt:lpstr>ZÁSTUPCI: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VŘECKOVÝTRUSNÉ HOUBY</dc:title>
  <dc:creator>malkova</dc:creator>
  <cp:lastModifiedBy>Dum</cp:lastModifiedBy>
  <cp:revision>17</cp:revision>
  <dcterms:created xsi:type="dcterms:W3CDTF">2013-02-25T01:39:27Z</dcterms:created>
  <dcterms:modified xsi:type="dcterms:W3CDTF">2013-05-14T18:18:41Z</dcterms:modified>
</cp:coreProperties>
</file>