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3" r:id="rId6"/>
    <p:sldId id="265" r:id="rId7"/>
    <p:sldId id="260" r:id="rId8"/>
    <p:sldId id="261" r:id="rId9"/>
    <p:sldId id="264" r:id="rId10"/>
    <p:sldId id="266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EBC9A"/>
    <a:srgbClr val="009900"/>
    <a:srgbClr val="33CC33"/>
    <a:srgbClr val="66FF33"/>
    <a:srgbClr val="00CC00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3C9-97D2-4B97-9A30-BECCED8F1BA1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EA847-AE2A-47A6-987E-3A0EF86E29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511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3C9-97D2-4B97-9A30-BECCED8F1BA1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EA847-AE2A-47A6-987E-3A0EF86E29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600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3C9-97D2-4B97-9A30-BECCED8F1BA1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EA847-AE2A-47A6-987E-3A0EF86E29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33543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3C9-97D2-4B97-9A30-BECCED8F1BA1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EA847-AE2A-47A6-987E-3A0EF86E29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831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3C9-97D2-4B97-9A30-BECCED8F1BA1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EA847-AE2A-47A6-987E-3A0EF86E29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9128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3C9-97D2-4B97-9A30-BECCED8F1BA1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EA847-AE2A-47A6-987E-3A0EF86E29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3267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3C9-97D2-4B97-9A30-BECCED8F1BA1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EA847-AE2A-47A6-987E-3A0EF86E29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80566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3C9-97D2-4B97-9A30-BECCED8F1BA1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EA847-AE2A-47A6-987E-3A0EF86E29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85055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3C9-97D2-4B97-9A30-BECCED8F1BA1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EA847-AE2A-47A6-987E-3A0EF86E29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53634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3C9-97D2-4B97-9A30-BECCED8F1BA1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EA847-AE2A-47A6-987E-3A0EF86E29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3501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3C9-97D2-4B97-9A30-BECCED8F1BA1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EA847-AE2A-47A6-987E-3A0EF86E29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087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CCFF99"/>
            </a:gs>
            <a:gs pos="32001">
              <a:srgbClr val="00CC00"/>
            </a:gs>
            <a:gs pos="47000">
              <a:srgbClr val="66FF33"/>
            </a:gs>
            <a:gs pos="85001">
              <a:srgbClr val="00CC00"/>
            </a:gs>
            <a:gs pos="100000">
              <a:srgbClr val="66FF33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8FC3C9-97D2-4B97-9A30-BECCED8F1BA1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8EA847-AE2A-47A6-987E-3A0EF86E29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45331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ypogymnia_physodes_010108.jpg" TargetMode="External"/><Relationship Id="rId2" Type="http://schemas.openxmlformats.org/officeDocument/2006/relationships/hyperlink" Target="http://cs.wikipedia.org/wiki/Soubor:Rhizocarpon_geographicum_on_quartz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cs.wikipedia.org/wiki/Soubor:Usnea_1_(2005_07_19).jpg" TargetMode="External"/><Relationship Id="rId4" Type="http://schemas.openxmlformats.org/officeDocument/2006/relationships/hyperlink" Target="http://cs.wikipedia.org/wiki/Soubor:Cladonia_rangiferina.jpe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LIŠEJNÍKY</a:t>
            </a:r>
            <a:endParaRPr lang="cs-CZ" sz="7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8840" y="-2945"/>
            <a:ext cx="5781675" cy="14478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395536" y="6093296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VY_32_INOVACE_07_23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6331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1196" y="135748"/>
            <a:ext cx="8229600" cy="1143000"/>
          </a:xfrm>
        </p:spPr>
        <p:txBody>
          <a:bodyPr/>
          <a:lstStyle/>
          <a:p>
            <a:pPr algn="l"/>
            <a:r>
              <a:rPr lang="cs-CZ" u="sng" dirty="0" smtClean="0"/>
              <a:t>LIŠEJNÍKY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5045" y="1360338"/>
            <a:ext cx="5261091" cy="9386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- tělo – </a:t>
            </a:r>
            <a:r>
              <a:rPr lang="cs-CZ" b="1" dirty="0" smtClean="0"/>
              <a:t>stélka</a:t>
            </a:r>
            <a:r>
              <a:rPr lang="cs-CZ" dirty="0" smtClean="0"/>
              <a:t> – 2 organismy</a:t>
            </a:r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5287091" y="1074961"/>
            <a:ext cx="653061" cy="1224000"/>
            <a:chOff x="5292080" y="1700808"/>
            <a:chExt cx="653061" cy="1224000"/>
          </a:xfrm>
        </p:grpSpPr>
        <p:cxnSp>
          <p:nvCxnSpPr>
            <p:cNvPr id="5" name="Přímá spojnice se šipkou 4"/>
            <p:cNvCxnSpPr/>
            <p:nvPr/>
          </p:nvCxnSpPr>
          <p:spPr>
            <a:xfrm flipV="1">
              <a:off x="5292080" y="1700808"/>
              <a:ext cx="648072" cy="648000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se šipkou 6"/>
            <p:cNvCxnSpPr/>
            <p:nvPr/>
          </p:nvCxnSpPr>
          <p:spPr>
            <a:xfrm>
              <a:off x="5297141" y="2348808"/>
              <a:ext cx="648000" cy="576000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extovéPole 8"/>
          <p:cNvSpPr txBox="1"/>
          <p:nvPr/>
        </p:nvSpPr>
        <p:spPr>
          <a:xfrm>
            <a:off x="5925532" y="693973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houba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15723" y="1934214"/>
            <a:ext cx="28548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ř</a:t>
            </a:r>
            <a:r>
              <a:rPr lang="cs-CZ" sz="3200" dirty="0" smtClean="0"/>
              <a:t>asa nebo sinice</a:t>
            </a:r>
            <a:endParaRPr lang="cs-CZ" sz="3200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4067944" y="1895997"/>
            <a:ext cx="0" cy="805928"/>
          </a:xfrm>
          <a:prstGeom prst="straightConnector1">
            <a:avLst/>
          </a:prstGeom>
          <a:ln w="76200" cmpd="dbl">
            <a:solidFill>
              <a:schemeClr val="tx1"/>
            </a:solidFill>
            <a:tailEnd type="stealth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987824" y="2722707"/>
            <a:ext cx="42484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/>
              <a:t>s</a:t>
            </a:r>
            <a:r>
              <a:rPr lang="cs-CZ" sz="3200" b="1" dirty="0" smtClean="0"/>
              <a:t>ymbióza</a:t>
            </a:r>
            <a:r>
              <a:rPr lang="cs-CZ" sz="3200" dirty="0" smtClean="0"/>
              <a:t> = oboustranně prospěšné soužití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31443" y="4005064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Houba</a:t>
            </a:r>
            <a:r>
              <a:rPr lang="cs-CZ" sz="2800" dirty="0" smtClean="0"/>
              <a:t> - upevňuje k podkladu </a:t>
            </a:r>
            <a:r>
              <a:rPr lang="cs-CZ" sz="2800" dirty="0" smtClean="0"/>
              <a:t>– </a:t>
            </a:r>
            <a:r>
              <a:rPr lang="cs-CZ" sz="2800" dirty="0" smtClean="0"/>
              <a:t>příjem vody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- dává tvar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4817" y="5104882"/>
            <a:ext cx="87635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Řasa nebo sinice </a:t>
            </a:r>
            <a:r>
              <a:rPr lang="cs-CZ" sz="2800" dirty="0" smtClean="0"/>
              <a:t>– fotosyntéza – tvorba organických látek                                                                           						(výživa) + kyslík    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49313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9" grpId="0"/>
      <p:bldP spid="10" grpId="0"/>
      <p:bldP spid="14" grpId="0"/>
      <p:bldP spid="15" grpId="0"/>
      <p:bldP spid="1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1690" y="1965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4000" u="sng" dirty="0" smtClean="0"/>
              <a:t>Stavba stélky lišejníku</a:t>
            </a:r>
            <a:endParaRPr lang="cs-CZ" sz="4000" u="sng" dirty="0"/>
          </a:p>
        </p:txBody>
      </p:sp>
      <p:sp>
        <p:nvSpPr>
          <p:cNvPr id="4" name="Zaoblený obdélník 3"/>
          <p:cNvSpPr/>
          <p:nvPr/>
        </p:nvSpPr>
        <p:spPr>
          <a:xfrm>
            <a:off x="216218" y="965924"/>
            <a:ext cx="8568952" cy="5400600"/>
          </a:xfrm>
          <a:prstGeom prst="roundRect">
            <a:avLst/>
          </a:prstGeom>
          <a:solidFill>
            <a:schemeClr val="bg1"/>
          </a:solidFill>
          <a:ln>
            <a:solidFill>
              <a:srgbClr val="DEBC9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43608" y="1412776"/>
            <a:ext cx="2736304" cy="648072"/>
          </a:xfrm>
          <a:prstGeom prst="rect">
            <a:avLst/>
          </a:prstGeom>
          <a:pattFill prst="wdUpDiag">
            <a:fgClr>
              <a:srgbClr val="DEBC9A"/>
            </a:fgClr>
            <a:bgClr>
              <a:schemeClr val="bg1"/>
            </a:bgClr>
          </a:pattFill>
          <a:ln>
            <a:solidFill>
              <a:srgbClr val="DEBC9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3995936" y="1727951"/>
            <a:ext cx="432048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494627" y="1395863"/>
            <a:ext cx="39559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Svrchní korová vrstva z husté sítě houbových vláken</a:t>
            </a:r>
            <a:endParaRPr lang="cs-CZ" sz="2000" dirty="0"/>
          </a:p>
        </p:txBody>
      </p:sp>
      <p:grpSp>
        <p:nvGrpSpPr>
          <p:cNvPr id="39" name="Skupina 38"/>
          <p:cNvGrpSpPr/>
          <p:nvPr/>
        </p:nvGrpSpPr>
        <p:grpSpPr>
          <a:xfrm>
            <a:off x="1043608" y="2060848"/>
            <a:ext cx="2736304" cy="637479"/>
            <a:chOff x="1046175" y="2063891"/>
            <a:chExt cx="2736304" cy="637479"/>
          </a:xfrm>
        </p:grpSpPr>
        <p:sp>
          <p:nvSpPr>
            <p:cNvPr id="27" name="Ovál 26"/>
            <p:cNvSpPr/>
            <p:nvPr/>
          </p:nvSpPr>
          <p:spPr>
            <a:xfrm>
              <a:off x="1185499" y="2449201"/>
              <a:ext cx="180000" cy="180000"/>
            </a:xfrm>
            <a:prstGeom prst="ellipse">
              <a:avLst/>
            </a:prstGeom>
            <a:solidFill>
              <a:srgbClr val="33CC33"/>
            </a:solidFill>
            <a:ln>
              <a:solidFill>
                <a:srgbClr val="0099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8" name="Skupina 37"/>
            <p:cNvGrpSpPr/>
            <p:nvPr/>
          </p:nvGrpSpPr>
          <p:grpSpPr>
            <a:xfrm>
              <a:off x="1046175" y="2063891"/>
              <a:ext cx="2736304" cy="637479"/>
              <a:chOff x="1055262" y="2084025"/>
              <a:chExt cx="2736304" cy="637479"/>
            </a:xfrm>
          </p:grpSpPr>
          <p:sp>
            <p:nvSpPr>
              <p:cNvPr id="11" name="Obdélník 10"/>
              <p:cNvSpPr/>
              <p:nvPr/>
            </p:nvSpPr>
            <p:spPr>
              <a:xfrm>
                <a:off x="1055262" y="2084025"/>
                <a:ext cx="2736304" cy="637479"/>
              </a:xfrm>
              <a:prstGeom prst="rect">
                <a:avLst/>
              </a:prstGeom>
              <a:noFill/>
              <a:ln>
                <a:solidFill>
                  <a:srgbClr val="33CC33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Ovál 11"/>
              <p:cNvSpPr/>
              <p:nvPr/>
            </p:nvSpPr>
            <p:spPr>
              <a:xfrm>
                <a:off x="1547664" y="2402764"/>
                <a:ext cx="180000" cy="180000"/>
              </a:xfrm>
              <a:prstGeom prst="ellipse">
                <a:avLst/>
              </a:prstGeom>
              <a:solidFill>
                <a:srgbClr val="33CC33"/>
              </a:solidFill>
              <a:ln>
                <a:solidFill>
                  <a:srgbClr val="0099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Ovál 12"/>
              <p:cNvSpPr/>
              <p:nvPr/>
            </p:nvSpPr>
            <p:spPr>
              <a:xfrm>
                <a:off x="2220733" y="2222764"/>
                <a:ext cx="180000" cy="180000"/>
              </a:xfrm>
              <a:prstGeom prst="ellipse">
                <a:avLst/>
              </a:prstGeom>
              <a:solidFill>
                <a:srgbClr val="33CC33"/>
              </a:solidFill>
              <a:ln>
                <a:solidFill>
                  <a:srgbClr val="0099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Ovál 13"/>
              <p:cNvSpPr/>
              <p:nvPr/>
            </p:nvSpPr>
            <p:spPr>
              <a:xfrm>
                <a:off x="1880064" y="2415564"/>
                <a:ext cx="180000" cy="180000"/>
              </a:xfrm>
              <a:prstGeom prst="ellipse">
                <a:avLst/>
              </a:prstGeom>
              <a:solidFill>
                <a:srgbClr val="33CC33"/>
              </a:solidFill>
              <a:ln>
                <a:solidFill>
                  <a:srgbClr val="0099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Ovál 14"/>
              <p:cNvSpPr/>
              <p:nvPr/>
            </p:nvSpPr>
            <p:spPr>
              <a:xfrm>
                <a:off x="2423414" y="2402764"/>
                <a:ext cx="180000" cy="180000"/>
              </a:xfrm>
              <a:prstGeom prst="ellipse">
                <a:avLst/>
              </a:prstGeom>
              <a:solidFill>
                <a:srgbClr val="33CC33"/>
              </a:solidFill>
              <a:ln>
                <a:solidFill>
                  <a:srgbClr val="0099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vál 15"/>
              <p:cNvSpPr/>
              <p:nvPr/>
            </p:nvSpPr>
            <p:spPr>
              <a:xfrm>
                <a:off x="2843808" y="2366073"/>
                <a:ext cx="180000" cy="180000"/>
              </a:xfrm>
              <a:prstGeom prst="ellipse">
                <a:avLst/>
              </a:prstGeom>
              <a:solidFill>
                <a:srgbClr val="33CC33"/>
              </a:solidFill>
              <a:ln>
                <a:solidFill>
                  <a:srgbClr val="0099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Ovál 16"/>
              <p:cNvSpPr/>
              <p:nvPr/>
            </p:nvSpPr>
            <p:spPr>
              <a:xfrm>
                <a:off x="1092671" y="2131710"/>
                <a:ext cx="180000" cy="180000"/>
              </a:xfrm>
              <a:prstGeom prst="ellipse">
                <a:avLst/>
              </a:prstGeom>
              <a:solidFill>
                <a:srgbClr val="33CC33"/>
              </a:solidFill>
              <a:ln>
                <a:solidFill>
                  <a:srgbClr val="0099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Ovál 17"/>
              <p:cNvSpPr/>
              <p:nvPr/>
            </p:nvSpPr>
            <p:spPr>
              <a:xfrm>
                <a:off x="1640492" y="2186073"/>
                <a:ext cx="180000" cy="180000"/>
              </a:xfrm>
              <a:prstGeom prst="ellipse">
                <a:avLst/>
              </a:prstGeom>
              <a:solidFill>
                <a:srgbClr val="33CC33"/>
              </a:solidFill>
              <a:ln>
                <a:solidFill>
                  <a:srgbClr val="0099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Ovál 18"/>
              <p:cNvSpPr/>
              <p:nvPr/>
            </p:nvSpPr>
            <p:spPr>
              <a:xfrm>
                <a:off x="1358735" y="2360255"/>
                <a:ext cx="180000" cy="180000"/>
              </a:xfrm>
              <a:prstGeom prst="ellipse">
                <a:avLst/>
              </a:prstGeom>
              <a:solidFill>
                <a:srgbClr val="33CC33"/>
              </a:solidFill>
              <a:ln>
                <a:solidFill>
                  <a:srgbClr val="0099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Ovál 19"/>
              <p:cNvSpPr/>
              <p:nvPr/>
            </p:nvSpPr>
            <p:spPr>
              <a:xfrm>
                <a:off x="2663808" y="2180255"/>
                <a:ext cx="180000" cy="180000"/>
              </a:xfrm>
              <a:prstGeom prst="ellipse">
                <a:avLst/>
              </a:prstGeom>
              <a:solidFill>
                <a:srgbClr val="33CC33"/>
              </a:solidFill>
              <a:ln>
                <a:solidFill>
                  <a:srgbClr val="0099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Ovál 20"/>
              <p:cNvSpPr/>
              <p:nvPr/>
            </p:nvSpPr>
            <p:spPr>
              <a:xfrm>
                <a:off x="3131840" y="2468873"/>
                <a:ext cx="180000" cy="180000"/>
              </a:xfrm>
              <a:prstGeom prst="ellipse">
                <a:avLst/>
              </a:prstGeom>
              <a:solidFill>
                <a:srgbClr val="33CC33"/>
              </a:solidFill>
              <a:ln>
                <a:solidFill>
                  <a:srgbClr val="0099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Ovál 21"/>
              <p:cNvSpPr/>
              <p:nvPr/>
            </p:nvSpPr>
            <p:spPr>
              <a:xfrm>
                <a:off x="3044668" y="2180255"/>
                <a:ext cx="180000" cy="180000"/>
              </a:xfrm>
              <a:prstGeom prst="ellipse">
                <a:avLst/>
              </a:prstGeom>
              <a:solidFill>
                <a:srgbClr val="33CC33"/>
              </a:solidFill>
              <a:ln>
                <a:solidFill>
                  <a:srgbClr val="0099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Ovál 22"/>
              <p:cNvSpPr/>
              <p:nvPr/>
            </p:nvSpPr>
            <p:spPr>
              <a:xfrm>
                <a:off x="3317387" y="2288873"/>
                <a:ext cx="180000" cy="180000"/>
              </a:xfrm>
              <a:prstGeom prst="ellipse">
                <a:avLst/>
              </a:prstGeom>
              <a:solidFill>
                <a:srgbClr val="33CC33"/>
              </a:solidFill>
              <a:ln>
                <a:solidFill>
                  <a:srgbClr val="0099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Ovál 23"/>
              <p:cNvSpPr/>
              <p:nvPr/>
            </p:nvSpPr>
            <p:spPr>
              <a:xfrm>
                <a:off x="3577749" y="2469819"/>
                <a:ext cx="180000" cy="180000"/>
              </a:xfrm>
              <a:prstGeom prst="ellipse">
                <a:avLst/>
              </a:prstGeom>
              <a:solidFill>
                <a:srgbClr val="33CC33"/>
              </a:solidFill>
              <a:ln>
                <a:solidFill>
                  <a:srgbClr val="0099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Ovál 24"/>
              <p:cNvSpPr/>
              <p:nvPr/>
            </p:nvSpPr>
            <p:spPr>
              <a:xfrm>
                <a:off x="2136280" y="2541504"/>
                <a:ext cx="180000" cy="180000"/>
              </a:xfrm>
              <a:prstGeom prst="ellipse">
                <a:avLst/>
              </a:prstGeom>
              <a:solidFill>
                <a:srgbClr val="33CC33"/>
              </a:solidFill>
              <a:ln>
                <a:solidFill>
                  <a:srgbClr val="0099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Ovál 25"/>
              <p:cNvSpPr/>
              <p:nvPr/>
            </p:nvSpPr>
            <p:spPr>
              <a:xfrm>
                <a:off x="1826039" y="2143449"/>
                <a:ext cx="180000" cy="180000"/>
              </a:xfrm>
              <a:prstGeom prst="ellipse">
                <a:avLst/>
              </a:prstGeom>
              <a:solidFill>
                <a:srgbClr val="33CC33"/>
              </a:solidFill>
              <a:ln>
                <a:solidFill>
                  <a:srgbClr val="0099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" name="Ovál 27"/>
              <p:cNvSpPr/>
              <p:nvPr/>
            </p:nvSpPr>
            <p:spPr>
              <a:xfrm>
                <a:off x="2603414" y="2504704"/>
                <a:ext cx="180000" cy="180000"/>
              </a:xfrm>
              <a:prstGeom prst="ellipse">
                <a:avLst/>
              </a:prstGeom>
              <a:solidFill>
                <a:srgbClr val="33CC33"/>
              </a:solidFill>
              <a:ln>
                <a:solidFill>
                  <a:srgbClr val="0099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Ovál 28"/>
              <p:cNvSpPr/>
              <p:nvPr/>
            </p:nvSpPr>
            <p:spPr>
              <a:xfrm>
                <a:off x="3317387" y="2131710"/>
                <a:ext cx="180000" cy="180000"/>
              </a:xfrm>
              <a:prstGeom prst="ellipse">
                <a:avLst/>
              </a:prstGeom>
              <a:solidFill>
                <a:srgbClr val="33CC33"/>
              </a:solidFill>
              <a:ln>
                <a:solidFill>
                  <a:srgbClr val="0099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vál 29"/>
              <p:cNvSpPr/>
              <p:nvPr/>
            </p:nvSpPr>
            <p:spPr>
              <a:xfrm>
                <a:off x="3574988" y="2198873"/>
                <a:ext cx="180000" cy="180000"/>
              </a:xfrm>
              <a:prstGeom prst="ellipse">
                <a:avLst/>
              </a:prstGeom>
              <a:solidFill>
                <a:srgbClr val="33CC33"/>
              </a:solidFill>
              <a:ln>
                <a:solidFill>
                  <a:srgbClr val="0099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Ovál 30"/>
              <p:cNvSpPr/>
              <p:nvPr/>
            </p:nvSpPr>
            <p:spPr>
              <a:xfrm>
                <a:off x="2426242" y="2130656"/>
                <a:ext cx="180000" cy="180000"/>
              </a:xfrm>
              <a:prstGeom prst="ellipse">
                <a:avLst/>
              </a:prstGeom>
              <a:solidFill>
                <a:srgbClr val="33CC33"/>
              </a:solidFill>
              <a:ln>
                <a:solidFill>
                  <a:srgbClr val="0099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Ovál 31"/>
              <p:cNvSpPr/>
              <p:nvPr/>
            </p:nvSpPr>
            <p:spPr>
              <a:xfrm>
                <a:off x="1367664" y="2108873"/>
                <a:ext cx="180000" cy="180000"/>
              </a:xfrm>
              <a:prstGeom prst="ellipse">
                <a:avLst/>
              </a:prstGeom>
              <a:solidFill>
                <a:srgbClr val="33CC33"/>
              </a:solidFill>
              <a:ln>
                <a:solidFill>
                  <a:srgbClr val="0099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Ovál 32"/>
              <p:cNvSpPr/>
              <p:nvPr/>
            </p:nvSpPr>
            <p:spPr>
              <a:xfrm>
                <a:off x="2957496" y="2505564"/>
                <a:ext cx="180000" cy="180000"/>
              </a:xfrm>
              <a:prstGeom prst="ellipse">
                <a:avLst/>
              </a:prstGeom>
              <a:solidFill>
                <a:srgbClr val="33CC33"/>
              </a:solidFill>
              <a:ln>
                <a:solidFill>
                  <a:srgbClr val="0099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Ovál 33"/>
              <p:cNvSpPr/>
              <p:nvPr/>
            </p:nvSpPr>
            <p:spPr>
              <a:xfrm>
                <a:off x="2006039" y="2235564"/>
                <a:ext cx="180000" cy="180000"/>
              </a:xfrm>
              <a:prstGeom prst="ellipse">
                <a:avLst/>
              </a:prstGeom>
              <a:solidFill>
                <a:srgbClr val="33CC33"/>
              </a:solidFill>
              <a:ln>
                <a:solidFill>
                  <a:srgbClr val="0099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Ovál 34"/>
              <p:cNvSpPr/>
              <p:nvPr/>
            </p:nvSpPr>
            <p:spPr>
              <a:xfrm>
                <a:off x="1761029" y="2480511"/>
                <a:ext cx="180000" cy="180000"/>
              </a:xfrm>
              <a:prstGeom prst="ellipse">
                <a:avLst/>
              </a:prstGeom>
              <a:solidFill>
                <a:srgbClr val="33CC33"/>
              </a:solidFill>
              <a:ln>
                <a:solidFill>
                  <a:srgbClr val="0099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Ovál 35"/>
              <p:cNvSpPr/>
              <p:nvPr/>
            </p:nvSpPr>
            <p:spPr>
              <a:xfrm>
                <a:off x="3412934" y="2491203"/>
                <a:ext cx="180000" cy="180000"/>
              </a:xfrm>
              <a:prstGeom prst="ellipse">
                <a:avLst/>
              </a:prstGeom>
              <a:solidFill>
                <a:srgbClr val="33CC33"/>
              </a:solidFill>
              <a:ln>
                <a:solidFill>
                  <a:srgbClr val="0099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vál 36"/>
              <p:cNvSpPr/>
              <p:nvPr/>
            </p:nvSpPr>
            <p:spPr>
              <a:xfrm>
                <a:off x="1092671" y="2321231"/>
                <a:ext cx="180000" cy="180000"/>
              </a:xfrm>
              <a:prstGeom prst="ellipse">
                <a:avLst/>
              </a:prstGeom>
              <a:solidFill>
                <a:srgbClr val="33CC33"/>
              </a:solidFill>
              <a:ln>
                <a:solidFill>
                  <a:srgbClr val="0099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cxnSp>
        <p:nvCxnSpPr>
          <p:cNvPr id="40" name="Přímá spojnice se šipkou 39"/>
          <p:cNvCxnSpPr/>
          <p:nvPr/>
        </p:nvCxnSpPr>
        <p:spPr>
          <a:xfrm>
            <a:off x="3995936" y="2402791"/>
            <a:ext cx="432048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4448975" y="2187999"/>
            <a:ext cx="44181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Vrstva jednobuněčných řas nebo sinic</a:t>
            </a:r>
            <a:endParaRPr lang="cs-CZ" sz="2000" dirty="0"/>
          </a:p>
        </p:txBody>
      </p:sp>
      <p:grpSp>
        <p:nvGrpSpPr>
          <p:cNvPr id="85" name="Skupina 84"/>
          <p:cNvGrpSpPr/>
          <p:nvPr/>
        </p:nvGrpSpPr>
        <p:grpSpPr>
          <a:xfrm>
            <a:off x="1043338" y="2706951"/>
            <a:ext cx="2736000" cy="1347200"/>
            <a:chOff x="1879886" y="3371927"/>
            <a:chExt cx="2736000" cy="1347200"/>
          </a:xfrm>
        </p:grpSpPr>
        <p:sp>
          <p:nvSpPr>
            <p:cNvPr id="47" name="Volný tvar 46"/>
            <p:cNvSpPr/>
            <p:nvPr/>
          </p:nvSpPr>
          <p:spPr>
            <a:xfrm>
              <a:off x="3172869" y="3426754"/>
              <a:ext cx="1039091" cy="461691"/>
            </a:xfrm>
            <a:custGeom>
              <a:avLst/>
              <a:gdLst>
                <a:gd name="connsiteX0" fmla="*/ 0 w 1039091"/>
                <a:gd name="connsiteY0" fmla="*/ 461691 h 461691"/>
                <a:gd name="connsiteX1" fmla="*/ 526473 w 1039091"/>
                <a:gd name="connsiteY1" fmla="*/ 4491 h 461691"/>
                <a:gd name="connsiteX2" fmla="*/ 1039091 w 1039091"/>
                <a:gd name="connsiteY2" fmla="*/ 267727 h 461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39091" h="461691">
                  <a:moveTo>
                    <a:pt x="0" y="461691"/>
                  </a:moveTo>
                  <a:cubicBezTo>
                    <a:pt x="176645" y="249254"/>
                    <a:pt x="353291" y="36818"/>
                    <a:pt x="526473" y="4491"/>
                  </a:cubicBezTo>
                  <a:cubicBezTo>
                    <a:pt x="699655" y="-27836"/>
                    <a:pt x="869373" y="119945"/>
                    <a:pt x="1039091" y="267727"/>
                  </a:cubicBezTo>
                </a:path>
              </a:pathLst>
            </a:custGeom>
            <a:noFill/>
            <a:ln>
              <a:solidFill>
                <a:srgbClr val="DEBC9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59" name="Skupina 58"/>
            <p:cNvGrpSpPr/>
            <p:nvPr/>
          </p:nvGrpSpPr>
          <p:grpSpPr>
            <a:xfrm>
              <a:off x="1879886" y="3371927"/>
              <a:ext cx="2736000" cy="1347200"/>
              <a:chOff x="1046588" y="2698327"/>
              <a:chExt cx="2736000" cy="1347200"/>
            </a:xfrm>
          </p:grpSpPr>
          <p:sp>
            <p:nvSpPr>
              <p:cNvPr id="42" name="Obdélník 41"/>
              <p:cNvSpPr/>
              <p:nvPr/>
            </p:nvSpPr>
            <p:spPr>
              <a:xfrm>
                <a:off x="1046588" y="2698327"/>
                <a:ext cx="2736000" cy="1306737"/>
              </a:xfrm>
              <a:prstGeom prst="rect">
                <a:avLst/>
              </a:prstGeom>
              <a:noFill/>
              <a:ln>
                <a:solidFill>
                  <a:srgbClr val="DEBC9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Volný tvar 47"/>
              <p:cNvSpPr/>
              <p:nvPr/>
            </p:nvSpPr>
            <p:spPr>
              <a:xfrm>
                <a:off x="1953491" y="2941677"/>
                <a:ext cx="867661" cy="715923"/>
              </a:xfrm>
              <a:custGeom>
                <a:avLst/>
                <a:gdLst>
                  <a:gd name="connsiteX0" fmla="*/ 0 w 867661"/>
                  <a:gd name="connsiteY0" fmla="*/ 715923 h 715923"/>
                  <a:gd name="connsiteX1" fmla="*/ 858982 w 867661"/>
                  <a:gd name="connsiteY1" fmla="*/ 466541 h 715923"/>
                  <a:gd name="connsiteX2" fmla="*/ 443345 w 867661"/>
                  <a:gd name="connsiteY2" fmla="*/ 37050 h 715923"/>
                  <a:gd name="connsiteX3" fmla="*/ 443345 w 867661"/>
                  <a:gd name="connsiteY3" fmla="*/ 50905 h 7159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67661" h="715923">
                    <a:moveTo>
                      <a:pt x="0" y="715923"/>
                    </a:moveTo>
                    <a:cubicBezTo>
                      <a:pt x="392545" y="647804"/>
                      <a:pt x="785091" y="579686"/>
                      <a:pt x="858982" y="466541"/>
                    </a:cubicBezTo>
                    <a:cubicBezTo>
                      <a:pt x="932873" y="353396"/>
                      <a:pt x="512618" y="106323"/>
                      <a:pt x="443345" y="37050"/>
                    </a:cubicBezTo>
                    <a:cubicBezTo>
                      <a:pt x="374072" y="-32223"/>
                      <a:pt x="408708" y="9341"/>
                      <a:pt x="443345" y="50905"/>
                    </a:cubicBezTo>
                  </a:path>
                </a:pathLst>
              </a:custGeom>
              <a:noFill/>
              <a:ln>
                <a:solidFill>
                  <a:srgbClr val="DEBC9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Volný tvar 48"/>
              <p:cNvSpPr/>
              <p:nvPr/>
            </p:nvSpPr>
            <p:spPr>
              <a:xfrm>
                <a:off x="1288473" y="2889717"/>
                <a:ext cx="1945375" cy="490834"/>
              </a:xfrm>
              <a:custGeom>
                <a:avLst/>
                <a:gdLst>
                  <a:gd name="connsiteX0" fmla="*/ 0 w 1945375"/>
                  <a:gd name="connsiteY0" fmla="*/ 19738 h 490834"/>
                  <a:gd name="connsiteX1" fmla="*/ 609600 w 1945375"/>
                  <a:gd name="connsiteY1" fmla="*/ 490792 h 490834"/>
                  <a:gd name="connsiteX2" fmla="*/ 1814945 w 1945375"/>
                  <a:gd name="connsiteY2" fmla="*/ 47447 h 490834"/>
                  <a:gd name="connsiteX3" fmla="*/ 1856509 w 1945375"/>
                  <a:gd name="connsiteY3" fmla="*/ 33592 h 4908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45375" h="490834">
                    <a:moveTo>
                      <a:pt x="0" y="19738"/>
                    </a:moveTo>
                    <a:cubicBezTo>
                      <a:pt x="153554" y="252956"/>
                      <a:pt x="307109" y="486174"/>
                      <a:pt x="609600" y="490792"/>
                    </a:cubicBezTo>
                    <a:cubicBezTo>
                      <a:pt x="912091" y="495410"/>
                      <a:pt x="1607127" y="123647"/>
                      <a:pt x="1814945" y="47447"/>
                    </a:cubicBezTo>
                    <a:cubicBezTo>
                      <a:pt x="2022763" y="-28753"/>
                      <a:pt x="1939636" y="2419"/>
                      <a:pt x="1856509" y="33592"/>
                    </a:cubicBezTo>
                  </a:path>
                </a:pathLst>
              </a:custGeom>
              <a:noFill/>
              <a:ln>
                <a:solidFill>
                  <a:srgbClr val="DEBC9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Volný tvar 49"/>
              <p:cNvSpPr/>
              <p:nvPr/>
            </p:nvSpPr>
            <p:spPr>
              <a:xfrm>
                <a:off x="3061885" y="3089564"/>
                <a:ext cx="457170" cy="781312"/>
              </a:xfrm>
              <a:custGeom>
                <a:avLst/>
                <a:gdLst>
                  <a:gd name="connsiteX0" fmla="*/ 457170 w 457170"/>
                  <a:gd name="connsiteY0" fmla="*/ 0 h 781312"/>
                  <a:gd name="connsiteX1" fmla="*/ 13824 w 457170"/>
                  <a:gd name="connsiteY1" fmla="*/ 415636 h 781312"/>
                  <a:gd name="connsiteX2" fmla="*/ 110806 w 457170"/>
                  <a:gd name="connsiteY2" fmla="*/ 762000 h 781312"/>
                  <a:gd name="connsiteX3" fmla="*/ 96951 w 457170"/>
                  <a:gd name="connsiteY3" fmla="*/ 706581 h 78131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57170" h="781312">
                    <a:moveTo>
                      <a:pt x="457170" y="0"/>
                    </a:moveTo>
                    <a:cubicBezTo>
                      <a:pt x="264360" y="144318"/>
                      <a:pt x="71551" y="288636"/>
                      <a:pt x="13824" y="415636"/>
                    </a:cubicBezTo>
                    <a:cubicBezTo>
                      <a:pt x="-43903" y="542636"/>
                      <a:pt x="96952" y="713509"/>
                      <a:pt x="110806" y="762000"/>
                    </a:cubicBezTo>
                    <a:cubicBezTo>
                      <a:pt x="124660" y="810491"/>
                      <a:pt x="110805" y="758536"/>
                      <a:pt x="96951" y="706581"/>
                    </a:cubicBezTo>
                  </a:path>
                </a:pathLst>
              </a:custGeom>
              <a:noFill/>
              <a:ln>
                <a:solidFill>
                  <a:srgbClr val="DEBC9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Volný tvar 50"/>
              <p:cNvSpPr/>
              <p:nvPr/>
            </p:nvSpPr>
            <p:spPr>
              <a:xfrm>
                <a:off x="1233055" y="2867891"/>
                <a:ext cx="595745" cy="1066800"/>
              </a:xfrm>
              <a:custGeom>
                <a:avLst/>
                <a:gdLst>
                  <a:gd name="connsiteX0" fmla="*/ 595745 w 595745"/>
                  <a:gd name="connsiteY0" fmla="*/ 0 h 1066800"/>
                  <a:gd name="connsiteX1" fmla="*/ 207818 w 595745"/>
                  <a:gd name="connsiteY1" fmla="*/ 263236 h 1066800"/>
                  <a:gd name="connsiteX2" fmla="*/ 0 w 595745"/>
                  <a:gd name="connsiteY2" fmla="*/ 1066800 h 10668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595745" h="1066800">
                    <a:moveTo>
                      <a:pt x="595745" y="0"/>
                    </a:moveTo>
                    <a:cubicBezTo>
                      <a:pt x="451427" y="42718"/>
                      <a:pt x="307109" y="85436"/>
                      <a:pt x="207818" y="263236"/>
                    </a:cubicBezTo>
                    <a:cubicBezTo>
                      <a:pt x="108527" y="441036"/>
                      <a:pt x="54263" y="753918"/>
                      <a:pt x="0" y="1066800"/>
                    </a:cubicBezTo>
                  </a:path>
                </a:pathLst>
              </a:custGeom>
              <a:noFill/>
              <a:ln>
                <a:solidFill>
                  <a:srgbClr val="DEBC9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Volný tvar 51"/>
              <p:cNvSpPr/>
              <p:nvPr/>
            </p:nvSpPr>
            <p:spPr>
              <a:xfrm>
                <a:off x="1785449" y="2812473"/>
                <a:ext cx="1013169" cy="1025236"/>
              </a:xfrm>
              <a:custGeom>
                <a:avLst/>
                <a:gdLst>
                  <a:gd name="connsiteX0" fmla="*/ 1013169 w 1013169"/>
                  <a:gd name="connsiteY0" fmla="*/ 0 h 1025236"/>
                  <a:gd name="connsiteX1" fmla="*/ 84915 w 1013169"/>
                  <a:gd name="connsiteY1" fmla="*/ 554182 h 1025236"/>
                  <a:gd name="connsiteX2" fmla="*/ 98769 w 1013169"/>
                  <a:gd name="connsiteY2" fmla="*/ 1025236 h 10252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13169" h="1025236">
                    <a:moveTo>
                      <a:pt x="1013169" y="0"/>
                    </a:moveTo>
                    <a:cubicBezTo>
                      <a:pt x="625242" y="191654"/>
                      <a:pt x="237315" y="383309"/>
                      <a:pt x="84915" y="554182"/>
                    </a:cubicBezTo>
                    <a:cubicBezTo>
                      <a:pt x="-67485" y="725055"/>
                      <a:pt x="15642" y="875145"/>
                      <a:pt x="98769" y="1025236"/>
                    </a:cubicBezTo>
                  </a:path>
                </a:pathLst>
              </a:custGeom>
              <a:noFill/>
              <a:ln>
                <a:solidFill>
                  <a:srgbClr val="DEBC9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Volný tvar 52"/>
              <p:cNvSpPr/>
              <p:nvPr/>
            </p:nvSpPr>
            <p:spPr>
              <a:xfrm>
                <a:off x="2725410" y="3172691"/>
                <a:ext cx="862917" cy="678873"/>
              </a:xfrm>
              <a:custGeom>
                <a:avLst/>
                <a:gdLst>
                  <a:gd name="connsiteX0" fmla="*/ 253317 w 862917"/>
                  <a:gd name="connsiteY0" fmla="*/ 0 h 678873"/>
                  <a:gd name="connsiteX1" fmla="*/ 31645 w 862917"/>
                  <a:gd name="connsiteY1" fmla="*/ 387927 h 678873"/>
                  <a:gd name="connsiteX2" fmla="*/ 862917 w 862917"/>
                  <a:gd name="connsiteY2" fmla="*/ 678873 h 678873"/>
                  <a:gd name="connsiteX3" fmla="*/ 862917 w 862917"/>
                  <a:gd name="connsiteY3" fmla="*/ 678873 h 678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62917" h="678873">
                    <a:moveTo>
                      <a:pt x="253317" y="0"/>
                    </a:moveTo>
                    <a:cubicBezTo>
                      <a:pt x="91681" y="137391"/>
                      <a:pt x="-69955" y="274782"/>
                      <a:pt x="31645" y="387927"/>
                    </a:cubicBezTo>
                    <a:cubicBezTo>
                      <a:pt x="133245" y="501073"/>
                      <a:pt x="862917" y="678873"/>
                      <a:pt x="862917" y="678873"/>
                    </a:cubicBezTo>
                    <a:lnTo>
                      <a:pt x="862917" y="678873"/>
                    </a:lnTo>
                  </a:path>
                </a:pathLst>
              </a:custGeom>
              <a:noFill/>
              <a:ln>
                <a:solidFill>
                  <a:srgbClr val="DEBC9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endParaRPr lang="cs-CZ" dirty="0"/>
              </a:p>
            </p:txBody>
          </p:sp>
          <p:sp>
            <p:nvSpPr>
              <p:cNvPr id="54" name="Volný tvar 53"/>
              <p:cNvSpPr/>
              <p:nvPr/>
            </p:nvSpPr>
            <p:spPr>
              <a:xfrm>
                <a:off x="2507673" y="2959274"/>
                <a:ext cx="1186659" cy="1086253"/>
              </a:xfrm>
              <a:custGeom>
                <a:avLst/>
                <a:gdLst>
                  <a:gd name="connsiteX0" fmla="*/ 0 w 1186659"/>
                  <a:gd name="connsiteY0" fmla="*/ 365817 h 1086253"/>
                  <a:gd name="connsiteX1" fmla="*/ 1149927 w 1186659"/>
                  <a:gd name="connsiteY1" fmla="*/ 33308 h 1086253"/>
                  <a:gd name="connsiteX2" fmla="*/ 789709 w 1186659"/>
                  <a:gd name="connsiteY2" fmla="*/ 1086253 h 10862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186659" h="1086253">
                    <a:moveTo>
                      <a:pt x="0" y="365817"/>
                    </a:moveTo>
                    <a:cubicBezTo>
                      <a:pt x="509154" y="139526"/>
                      <a:pt x="1018309" y="-86765"/>
                      <a:pt x="1149927" y="33308"/>
                    </a:cubicBezTo>
                    <a:cubicBezTo>
                      <a:pt x="1281545" y="153381"/>
                      <a:pt x="1035627" y="619817"/>
                      <a:pt x="789709" y="1086253"/>
                    </a:cubicBezTo>
                  </a:path>
                </a:pathLst>
              </a:custGeom>
              <a:noFill/>
              <a:ln>
                <a:solidFill>
                  <a:srgbClr val="DEBC9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" name="Volný tvar 54"/>
              <p:cNvSpPr/>
              <p:nvPr/>
            </p:nvSpPr>
            <p:spPr>
              <a:xfrm>
                <a:off x="1136073" y="2751768"/>
                <a:ext cx="1205345" cy="1072087"/>
              </a:xfrm>
              <a:custGeom>
                <a:avLst/>
                <a:gdLst>
                  <a:gd name="connsiteX0" fmla="*/ 1205345 w 1205345"/>
                  <a:gd name="connsiteY0" fmla="*/ 1072087 h 1072087"/>
                  <a:gd name="connsiteX1" fmla="*/ 858982 w 1205345"/>
                  <a:gd name="connsiteY1" fmla="*/ 19141 h 1072087"/>
                  <a:gd name="connsiteX2" fmla="*/ 0 w 1205345"/>
                  <a:gd name="connsiteY2" fmla="*/ 365505 h 1072087"/>
                  <a:gd name="connsiteX3" fmla="*/ 0 w 1205345"/>
                  <a:gd name="connsiteY3" fmla="*/ 365505 h 1072087"/>
                  <a:gd name="connsiteX4" fmla="*/ 0 w 1205345"/>
                  <a:gd name="connsiteY4" fmla="*/ 365505 h 1072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05345" h="1072087">
                    <a:moveTo>
                      <a:pt x="1205345" y="1072087"/>
                    </a:moveTo>
                    <a:cubicBezTo>
                      <a:pt x="1132609" y="604496"/>
                      <a:pt x="1059873" y="136905"/>
                      <a:pt x="858982" y="19141"/>
                    </a:cubicBezTo>
                    <a:cubicBezTo>
                      <a:pt x="658091" y="-98623"/>
                      <a:pt x="0" y="365505"/>
                      <a:pt x="0" y="365505"/>
                    </a:cubicBezTo>
                    <a:lnTo>
                      <a:pt x="0" y="365505"/>
                    </a:lnTo>
                    <a:lnTo>
                      <a:pt x="0" y="365505"/>
                    </a:lnTo>
                  </a:path>
                </a:pathLst>
              </a:custGeom>
              <a:noFill/>
              <a:ln>
                <a:solidFill>
                  <a:srgbClr val="DEBC9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" name="Volný tvar 55"/>
              <p:cNvSpPr/>
              <p:nvPr/>
            </p:nvSpPr>
            <p:spPr>
              <a:xfrm>
                <a:off x="1530303" y="2978727"/>
                <a:ext cx="1157479" cy="922055"/>
              </a:xfrm>
              <a:custGeom>
                <a:avLst/>
                <a:gdLst>
                  <a:gd name="connsiteX0" fmla="*/ 298497 w 1157479"/>
                  <a:gd name="connsiteY0" fmla="*/ 0 h 922055"/>
                  <a:gd name="connsiteX1" fmla="*/ 49115 w 1157479"/>
                  <a:gd name="connsiteY1" fmla="*/ 845128 h 922055"/>
                  <a:gd name="connsiteX2" fmla="*/ 1157479 w 1157479"/>
                  <a:gd name="connsiteY2" fmla="*/ 831273 h 9220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157479" h="922055">
                    <a:moveTo>
                      <a:pt x="298497" y="0"/>
                    </a:moveTo>
                    <a:cubicBezTo>
                      <a:pt x="102224" y="353291"/>
                      <a:pt x="-94049" y="706583"/>
                      <a:pt x="49115" y="845128"/>
                    </a:cubicBezTo>
                    <a:cubicBezTo>
                      <a:pt x="192279" y="983673"/>
                      <a:pt x="674879" y="907473"/>
                      <a:pt x="1157479" y="831273"/>
                    </a:cubicBezTo>
                  </a:path>
                </a:pathLst>
              </a:custGeom>
              <a:noFill/>
              <a:ln>
                <a:solidFill>
                  <a:srgbClr val="DEBC9A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cxnSp>
        <p:nvCxnSpPr>
          <p:cNvPr id="86" name="Přímá spojnice se šipkou 85"/>
          <p:cNvCxnSpPr/>
          <p:nvPr/>
        </p:nvCxnSpPr>
        <p:spPr>
          <a:xfrm>
            <a:off x="4016927" y="3314672"/>
            <a:ext cx="432048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7" name="TextovéPole 86"/>
          <p:cNvSpPr txBox="1"/>
          <p:nvPr/>
        </p:nvSpPr>
        <p:spPr>
          <a:xfrm>
            <a:off x="4524002" y="3133660"/>
            <a:ext cx="31323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Řídká síť houbových vláken</a:t>
            </a:r>
            <a:endParaRPr lang="cs-CZ" sz="2000" dirty="0"/>
          </a:p>
        </p:txBody>
      </p:sp>
      <p:grpSp>
        <p:nvGrpSpPr>
          <p:cNvPr id="94" name="Skupina 93"/>
          <p:cNvGrpSpPr/>
          <p:nvPr/>
        </p:nvGrpSpPr>
        <p:grpSpPr>
          <a:xfrm>
            <a:off x="1043608" y="4022575"/>
            <a:ext cx="2736304" cy="1755650"/>
            <a:chOff x="1043608" y="4022575"/>
            <a:chExt cx="2736304" cy="1755650"/>
          </a:xfrm>
        </p:grpSpPr>
        <p:sp>
          <p:nvSpPr>
            <p:cNvPr id="89" name="Obdélník 88"/>
            <p:cNvSpPr/>
            <p:nvPr/>
          </p:nvSpPr>
          <p:spPr>
            <a:xfrm>
              <a:off x="1043608" y="4022575"/>
              <a:ext cx="2736304" cy="648072"/>
            </a:xfrm>
            <a:prstGeom prst="rect">
              <a:avLst/>
            </a:prstGeom>
            <a:pattFill prst="wdUpDiag">
              <a:fgClr>
                <a:srgbClr val="DEBC9A"/>
              </a:fgClr>
              <a:bgClr>
                <a:schemeClr val="bg1"/>
              </a:bgClr>
            </a:pattFill>
            <a:ln>
              <a:solidFill>
                <a:srgbClr val="DEBC9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Volný tvar 90"/>
            <p:cNvSpPr/>
            <p:nvPr/>
          </p:nvSpPr>
          <p:spPr>
            <a:xfrm>
              <a:off x="1091776" y="4656007"/>
              <a:ext cx="1108364" cy="1122218"/>
            </a:xfrm>
            <a:custGeom>
              <a:avLst/>
              <a:gdLst>
                <a:gd name="connsiteX0" fmla="*/ 0 w 1108364"/>
                <a:gd name="connsiteY0" fmla="*/ 0 h 1122218"/>
                <a:gd name="connsiteX1" fmla="*/ 180109 w 1108364"/>
                <a:gd name="connsiteY1" fmla="*/ 13854 h 1122218"/>
                <a:gd name="connsiteX2" fmla="*/ 249382 w 1108364"/>
                <a:gd name="connsiteY2" fmla="*/ 27709 h 1122218"/>
                <a:gd name="connsiteX3" fmla="*/ 290945 w 1108364"/>
                <a:gd name="connsiteY3" fmla="*/ 69273 h 1122218"/>
                <a:gd name="connsiteX4" fmla="*/ 318654 w 1108364"/>
                <a:gd name="connsiteY4" fmla="*/ 152400 h 1122218"/>
                <a:gd name="connsiteX5" fmla="*/ 290945 w 1108364"/>
                <a:gd name="connsiteY5" fmla="*/ 457200 h 1122218"/>
                <a:gd name="connsiteX6" fmla="*/ 263236 w 1108364"/>
                <a:gd name="connsiteY6" fmla="*/ 540327 h 1122218"/>
                <a:gd name="connsiteX7" fmla="*/ 249382 w 1108364"/>
                <a:gd name="connsiteY7" fmla="*/ 581891 h 1122218"/>
                <a:gd name="connsiteX8" fmla="*/ 235527 w 1108364"/>
                <a:gd name="connsiteY8" fmla="*/ 845127 h 1122218"/>
                <a:gd name="connsiteX9" fmla="*/ 221673 w 1108364"/>
                <a:gd name="connsiteY9" fmla="*/ 886691 h 1122218"/>
                <a:gd name="connsiteX10" fmla="*/ 207818 w 1108364"/>
                <a:gd name="connsiteY10" fmla="*/ 983673 h 1122218"/>
                <a:gd name="connsiteX11" fmla="*/ 221673 w 1108364"/>
                <a:gd name="connsiteY11" fmla="*/ 1108363 h 1122218"/>
                <a:gd name="connsiteX12" fmla="*/ 263236 w 1108364"/>
                <a:gd name="connsiteY12" fmla="*/ 1122218 h 1122218"/>
                <a:gd name="connsiteX13" fmla="*/ 346364 w 1108364"/>
                <a:gd name="connsiteY13" fmla="*/ 1108363 h 1122218"/>
                <a:gd name="connsiteX14" fmla="*/ 360218 w 1108364"/>
                <a:gd name="connsiteY14" fmla="*/ 928254 h 1122218"/>
                <a:gd name="connsiteX15" fmla="*/ 387927 w 1108364"/>
                <a:gd name="connsiteY15" fmla="*/ 872836 h 1122218"/>
                <a:gd name="connsiteX16" fmla="*/ 401782 w 1108364"/>
                <a:gd name="connsiteY16" fmla="*/ 803563 h 1122218"/>
                <a:gd name="connsiteX17" fmla="*/ 429491 w 1108364"/>
                <a:gd name="connsiteY17" fmla="*/ 706582 h 1122218"/>
                <a:gd name="connsiteX18" fmla="*/ 471054 w 1108364"/>
                <a:gd name="connsiteY18" fmla="*/ 429491 h 1122218"/>
                <a:gd name="connsiteX19" fmla="*/ 484909 w 1108364"/>
                <a:gd name="connsiteY19" fmla="*/ 374073 h 1122218"/>
                <a:gd name="connsiteX20" fmla="*/ 512618 w 1108364"/>
                <a:gd name="connsiteY20" fmla="*/ 332509 h 1122218"/>
                <a:gd name="connsiteX21" fmla="*/ 581891 w 1108364"/>
                <a:gd name="connsiteY21" fmla="*/ 249382 h 1122218"/>
                <a:gd name="connsiteX22" fmla="*/ 678873 w 1108364"/>
                <a:gd name="connsiteY22" fmla="*/ 277091 h 1122218"/>
                <a:gd name="connsiteX23" fmla="*/ 720436 w 1108364"/>
                <a:gd name="connsiteY23" fmla="*/ 318654 h 1122218"/>
                <a:gd name="connsiteX24" fmla="*/ 775854 w 1108364"/>
                <a:gd name="connsiteY24" fmla="*/ 401782 h 1122218"/>
                <a:gd name="connsiteX25" fmla="*/ 789709 w 1108364"/>
                <a:gd name="connsiteY25" fmla="*/ 568036 h 1122218"/>
                <a:gd name="connsiteX26" fmla="*/ 817418 w 1108364"/>
                <a:gd name="connsiteY26" fmla="*/ 762000 h 1122218"/>
                <a:gd name="connsiteX27" fmla="*/ 831273 w 1108364"/>
                <a:gd name="connsiteY27" fmla="*/ 858982 h 1122218"/>
                <a:gd name="connsiteX28" fmla="*/ 845127 w 1108364"/>
                <a:gd name="connsiteY28" fmla="*/ 900545 h 1122218"/>
                <a:gd name="connsiteX29" fmla="*/ 900545 w 1108364"/>
                <a:gd name="connsiteY29" fmla="*/ 914400 h 1122218"/>
                <a:gd name="connsiteX30" fmla="*/ 969818 w 1108364"/>
                <a:gd name="connsiteY30" fmla="*/ 900545 h 1122218"/>
                <a:gd name="connsiteX31" fmla="*/ 942109 w 1108364"/>
                <a:gd name="connsiteY31" fmla="*/ 762000 h 1122218"/>
                <a:gd name="connsiteX32" fmla="*/ 955964 w 1108364"/>
                <a:gd name="connsiteY32" fmla="*/ 678873 h 1122218"/>
                <a:gd name="connsiteX33" fmla="*/ 928254 w 1108364"/>
                <a:gd name="connsiteY33" fmla="*/ 374073 h 1122218"/>
                <a:gd name="connsiteX34" fmla="*/ 942109 w 1108364"/>
                <a:gd name="connsiteY34" fmla="*/ 180109 h 1122218"/>
                <a:gd name="connsiteX35" fmla="*/ 983673 w 1108364"/>
                <a:gd name="connsiteY35" fmla="*/ 96982 h 1122218"/>
                <a:gd name="connsiteX36" fmla="*/ 1025236 w 1108364"/>
                <a:gd name="connsiteY36" fmla="*/ 69273 h 1122218"/>
                <a:gd name="connsiteX37" fmla="*/ 1052945 w 1108364"/>
                <a:gd name="connsiteY37" fmla="*/ 41563 h 1122218"/>
                <a:gd name="connsiteX38" fmla="*/ 1108364 w 1108364"/>
                <a:gd name="connsiteY38" fmla="*/ 0 h 1122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1108364" h="1122218">
                  <a:moveTo>
                    <a:pt x="0" y="0"/>
                  </a:moveTo>
                  <a:cubicBezTo>
                    <a:pt x="60036" y="4618"/>
                    <a:pt x="120264" y="7205"/>
                    <a:pt x="180109" y="13854"/>
                  </a:cubicBezTo>
                  <a:cubicBezTo>
                    <a:pt x="203513" y="16454"/>
                    <a:pt x="228320" y="17178"/>
                    <a:pt x="249382" y="27709"/>
                  </a:cubicBezTo>
                  <a:cubicBezTo>
                    <a:pt x="266907" y="36471"/>
                    <a:pt x="277091" y="55418"/>
                    <a:pt x="290945" y="69273"/>
                  </a:cubicBezTo>
                  <a:cubicBezTo>
                    <a:pt x="300181" y="96982"/>
                    <a:pt x="320597" y="123257"/>
                    <a:pt x="318654" y="152400"/>
                  </a:cubicBezTo>
                  <a:cubicBezTo>
                    <a:pt x="315209" y="204077"/>
                    <a:pt x="308701" y="380258"/>
                    <a:pt x="290945" y="457200"/>
                  </a:cubicBezTo>
                  <a:cubicBezTo>
                    <a:pt x="284377" y="485660"/>
                    <a:pt x="272472" y="512618"/>
                    <a:pt x="263236" y="540327"/>
                  </a:cubicBezTo>
                  <a:lnTo>
                    <a:pt x="249382" y="581891"/>
                  </a:lnTo>
                  <a:cubicBezTo>
                    <a:pt x="244764" y="669636"/>
                    <a:pt x="243482" y="757621"/>
                    <a:pt x="235527" y="845127"/>
                  </a:cubicBezTo>
                  <a:cubicBezTo>
                    <a:pt x="234205" y="859671"/>
                    <a:pt x="224537" y="872371"/>
                    <a:pt x="221673" y="886691"/>
                  </a:cubicBezTo>
                  <a:cubicBezTo>
                    <a:pt x="215269" y="918712"/>
                    <a:pt x="212436" y="951346"/>
                    <a:pt x="207818" y="983673"/>
                  </a:cubicBezTo>
                  <a:cubicBezTo>
                    <a:pt x="212436" y="1025236"/>
                    <a:pt x="206142" y="1069535"/>
                    <a:pt x="221673" y="1108363"/>
                  </a:cubicBezTo>
                  <a:cubicBezTo>
                    <a:pt x="227097" y="1121922"/>
                    <a:pt x="248632" y="1122218"/>
                    <a:pt x="263236" y="1122218"/>
                  </a:cubicBezTo>
                  <a:cubicBezTo>
                    <a:pt x="291328" y="1122218"/>
                    <a:pt x="318655" y="1112981"/>
                    <a:pt x="346364" y="1108363"/>
                  </a:cubicBezTo>
                  <a:cubicBezTo>
                    <a:pt x="350982" y="1048327"/>
                    <a:pt x="349754" y="987551"/>
                    <a:pt x="360218" y="928254"/>
                  </a:cubicBezTo>
                  <a:cubicBezTo>
                    <a:pt x="363807" y="907915"/>
                    <a:pt x="381396" y="892429"/>
                    <a:pt x="387927" y="872836"/>
                  </a:cubicBezTo>
                  <a:cubicBezTo>
                    <a:pt x="395374" y="850496"/>
                    <a:pt x="396071" y="826408"/>
                    <a:pt x="401782" y="803563"/>
                  </a:cubicBezTo>
                  <a:cubicBezTo>
                    <a:pt x="409936" y="770946"/>
                    <a:pt x="420255" y="738909"/>
                    <a:pt x="429491" y="706582"/>
                  </a:cubicBezTo>
                  <a:cubicBezTo>
                    <a:pt x="439104" y="629675"/>
                    <a:pt x="454138" y="497152"/>
                    <a:pt x="471054" y="429491"/>
                  </a:cubicBezTo>
                  <a:cubicBezTo>
                    <a:pt x="475672" y="411018"/>
                    <a:pt x="477408" y="391575"/>
                    <a:pt x="484909" y="374073"/>
                  </a:cubicBezTo>
                  <a:cubicBezTo>
                    <a:pt x="491468" y="358768"/>
                    <a:pt x="504357" y="346966"/>
                    <a:pt x="512618" y="332509"/>
                  </a:cubicBezTo>
                  <a:cubicBezTo>
                    <a:pt x="555886" y="256790"/>
                    <a:pt x="516602" y="292907"/>
                    <a:pt x="581891" y="249382"/>
                  </a:cubicBezTo>
                  <a:cubicBezTo>
                    <a:pt x="589285" y="251230"/>
                    <a:pt x="666945" y="269139"/>
                    <a:pt x="678873" y="277091"/>
                  </a:cubicBezTo>
                  <a:cubicBezTo>
                    <a:pt x="695175" y="287959"/>
                    <a:pt x="708407" y="303188"/>
                    <a:pt x="720436" y="318654"/>
                  </a:cubicBezTo>
                  <a:cubicBezTo>
                    <a:pt x="740882" y="344941"/>
                    <a:pt x="775854" y="401782"/>
                    <a:pt x="775854" y="401782"/>
                  </a:cubicBezTo>
                  <a:cubicBezTo>
                    <a:pt x="780472" y="457200"/>
                    <a:pt x="784175" y="512702"/>
                    <a:pt x="789709" y="568036"/>
                  </a:cubicBezTo>
                  <a:cubicBezTo>
                    <a:pt x="800921" y="680150"/>
                    <a:pt x="802066" y="662213"/>
                    <a:pt x="817418" y="762000"/>
                  </a:cubicBezTo>
                  <a:cubicBezTo>
                    <a:pt x="822383" y="794276"/>
                    <a:pt x="824869" y="826961"/>
                    <a:pt x="831273" y="858982"/>
                  </a:cubicBezTo>
                  <a:cubicBezTo>
                    <a:pt x="834137" y="873302"/>
                    <a:pt x="833723" y="891422"/>
                    <a:pt x="845127" y="900545"/>
                  </a:cubicBezTo>
                  <a:cubicBezTo>
                    <a:pt x="859996" y="912440"/>
                    <a:pt x="882072" y="909782"/>
                    <a:pt x="900545" y="914400"/>
                  </a:cubicBezTo>
                  <a:cubicBezTo>
                    <a:pt x="923636" y="909782"/>
                    <a:pt x="959287" y="921607"/>
                    <a:pt x="969818" y="900545"/>
                  </a:cubicBezTo>
                  <a:cubicBezTo>
                    <a:pt x="982555" y="875071"/>
                    <a:pt x="953476" y="796098"/>
                    <a:pt x="942109" y="762000"/>
                  </a:cubicBezTo>
                  <a:cubicBezTo>
                    <a:pt x="946727" y="734291"/>
                    <a:pt x="955964" y="706964"/>
                    <a:pt x="955964" y="678873"/>
                  </a:cubicBezTo>
                  <a:cubicBezTo>
                    <a:pt x="955964" y="444918"/>
                    <a:pt x="967466" y="491703"/>
                    <a:pt x="928254" y="374073"/>
                  </a:cubicBezTo>
                  <a:cubicBezTo>
                    <a:pt x="932872" y="309418"/>
                    <a:pt x="934535" y="244484"/>
                    <a:pt x="942109" y="180109"/>
                  </a:cubicBezTo>
                  <a:cubicBezTo>
                    <a:pt x="945114" y="154568"/>
                    <a:pt x="966237" y="114418"/>
                    <a:pt x="983673" y="96982"/>
                  </a:cubicBezTo>
                  <a:cubicBezTo>
                    <a:pt x="995447" y="85208"/>
                    <a:pt x="1012234" y="79675"/>
                    <a:pt x="1025236" y="69273"/>
                  </a:cubicBezTo>
                  <a:cubicBezTo>
                    <a:pt x="1035436" y="61113"/>
                    <a:pt x="1042745" y="49723"/>
                    <a:pt x="1052945" y="41563"/>
                  </a:cubicBezTo>
                  <a:cubicBezTo>
                    <a:pt x="1131292" y="-21115"/>
                    <a:pt x="1070439" y="37923"/>
                    <a:pt x="1108364" y="0"/>
                  </a:cubicBezTo>
                </a:path>
              </a:pathLst>
            </a:custGeom>
            <a:pattFill prst="wdUpDiag">
              <a:fgClr>
                <a:srgbClr val="DEBC9A"/>
              </a:fgClr>
              <a:bgClr>
                <a:schemeClr val="bg1"/>
              </a:bgClr>
            </a:pattFill>
            <a:ln>
              <a:solidFill>
                <a:srgbClr val="DEBC9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Volný tvar 91"/>
            <p:cNvSpPr/>
            <p:nvPr/>
          </p:nvSpPr>
          <p:spPr>
            <a:xfrm>
              <a:off x="2158059" y="4656007"/>
              <a:ext cx="1094510" cy="1040853"/>
            </a:xfrm>
            <a:custGeom>
              <a:avLst/>
              <a:gdLst>
                <a:gd name="connsiteX0" fmla="*/ 166255 w 1094510"/>
                <a:gd name="connsiteY0" fmla="*/ 0 h 1040853"/>
                <a:gd name="connsiteX1" fmla="*/ 346364 w 1094510"/>
                <a:gd name="connsiteY1" fmla="*/ 27709 h 1040853"/>
                <a:gd name="connsiteX2" fmla="*/ 387928 w 1094510"/>
                <a:gd name="connsiteY2" fmla="*/ 55418 h 1040853"/>
                <a:gd name="connsiteX3" fmla="*/ 415637 w 1094510"/>
                <a:gd name="connsiteY3" fmla="*/ 138545 h 1040853"/>
                <a:gd name="connsiteX4" fmla="*/ 429491 w 1094510"/>
                <a:gd name="connsiteY4" fmla="*/ 180109 h 1040853"/>
                <a:gd name="connsiteX5" fmla="*/ 401782 w 1094510"/>
                <a:gd name="connsiteY5" fmla="*/ 387927 h 1040853"/>
                <a:gd name="connsiteX6" fmla="*/ 374073 w 1094510"/>
                <a:gd name="connsiteY6" fmla="*/ 429491 h 1040853"/>
                <a:gd name="connsiteX7" fmla="*/ 332510 w 1094510"/>
                <a:gd name="connsiteY7" fmla="*/ 471054 h 1040853"/>
                <a:gd name="connsiteX8" fmla="*/ 277091 w 1094510"/>
                <a:gd name="connsiteY8" fmla="*/ 554182 h 1040853"/>
                <a:gd name="connsiteX9" fmla="*/ 235528 w 1094510"/>
                <a:gd name="connsiteY9" fmla="*/ 651163 h 1040853"/>
                <a:gd name="connsiteX10" fmla="*/ 193964 w 1094510"/>
                <a:gd name="connsiteY10" fmla="*/ 678873 h 1040853"/>
                <a:gd name="connsiteX11" fmla="*/ 166255 w 1094510"/>
                <a:gd name="connsiteY11" fmla="*/ 720436 h 1040853"/>
                <a:gd name="connsiteX12" fmla="*/ 124691 w 1094510"/>
                <a:gd name="connsiteY12" fmla="*/ 734291 h 1040853"/>
                <a:gd name="connsiteX13" fmla="*/ 96982 w 1094510"/>
                <a:gd name="connsiteY13" fmla="*/ 817418 h 1040853"/>
                <a:gd name="connsiteX14" fmla="*/ 69273 w 1094510"/>
                <a:gd name="connsiteY14" fmla="*/ 858982 h 1040853"/>
                <a:gd name="connsiteX15" fmla="*/ 41564 w 1094510"/>
                <a:gd name="connsiteY15" fmla="*/ 942109 h 1040853"/>
                <a:gd name="connsiteX16" fmla="*/ 27710 w 1094510"/>
                <a:gd name="connsiteY16" fmla="*/ 983673 h 1040853"/>
                <a:gd name="connsiteX17" fmla="*/ 0 w 1094510"/>
                <a:gd name="connsiteY17" fmla="*/ 1025236 h 1040853"/>
                <a:gd name="connsiteX18" fmla="*/ 96982 w 1094510"/>
                <a:gd name="connsiteY18" fmla="*/ 1025236 h 1040853"/>
                <a:gd name="connsiteX19" fmla="*/ 110837 w 1094510"/>
                <a:gd name="connsiteY19" fmla="*/ 983673 h 1040853"/>
                <a:gd name="connsiteX20" fmla="*/ 180110 w 1094510"/>
                <a:gd name="connsiteY20" fmla="*/ 914400 h 1040853"/>
                <a:gd name="connsiteX21" fmla="*/ 249382 w 1094510"/>
                <a:gd name="connsiteY21" fmla="*/ 831273 h 1040853"/>
                <a:gd name="connsiteX22" fmla="*/ 304800 w 1094510"/>
                <a:gd name="connsiteY22" fmla="*/ 748145 h 1040853"/>
                <a:gd name="connsiteX23" fmla="*/ 346364 w 1094510"/>
                <a:gd name="connsiteY23" fmla="*/ 651163 h 1040853"/>
                <a:gd name="connsiteX24" fmla="*/ 429491 w 1094510"/>
                <a:gd name="connsiteY24" fmla="*/ 554182 h 1040853"/>
                <a:gd name="connsiteX25" fmla="*/ 484910 w 1094510"/>
                <a:gd name="connsiteY25" fmla="*/ 471054 h 1040853"/>
                <a:gd name="connsiteX26" fmla="*/ 554182 w 1094510"/>
                <a:gd name="connsiteY26" fmla="*/ 360218 h 1040853"/>
                <a:gd name="connsiteX27" fmla="*/ 595746 w 1094510"/>
                <a:gd name="connsiteY27" fmla="*/ 277091 h 1040853"/>
                <a:gd name="connsiteX28" fmla="*/ 651164 w 1094510"/>
                <a:gd name="connsiteY28" fmla="*/ 138545 h 1040853"/>
                <a:gd name="connsiteX29" fmla="*/ 692728 w 1094510"/>
                <a:gd name="connsiteY29" fmla="*/ 124691 h 1040853"/>
                <a:gd name="connsiteX30" fmla="*/ 748146 w 1094510"/>
                <a:gd name="connsiteY30" fmla="*/ 138545 h 1040853"/>
                <a:gd name="connsiteX31" fmla="*/ 775855 w 1094510"/>
                <a:gd name="connsiteY31" fmla="*/ 180109 h 1040853"/>
                <a:gd name="connsiteX32" fmla="*/ 817419 w 1094510"/>
                <a:gd name="connsiteY32" fmla="*/ 318654 h 1040853"/>
                <a:gd name="connsiteX33" fmla="*/ 845128 w 1094510"/>
                <a:gd name="connsiteY33" fmla="*/ 498763 h 1040853"/>
                <a:gd name="connsiteX34" fmla="*/ 858982 w 1094510"/>
                <a:gd name="connsiteY34" fmla="*/ 568036 h 1040853"/>
                <a:gd name="connsiteX35" fmla="*/ 900546 w 1094510"/>
                <a:gd name="connsiteY35" fmla="*/ 581891 h 1040853"/>
                <a:gd name="connsiteX36" fmla="*/ 914400 w 1094510"/>
                <a:gd name="connsiteY36" fmla="*/ 540327 h 1040853"/>
                <a:gd name="connsiteX37" fmla="*/ 886691 w 1094510"/>
                <a:gd name="connsiteY37" fmla="*/ 415636 h 1040853"/>
                <a:gd name="connsiteX38" fmla="*/ 872837 w 1094510"/>
                <a:gd name="connsiteY38" fmla="*/ 290945 h 1040853"/>
                <a:gd name="connsiteX39" fmla="*/ 858982 w 1094510"/>
                <a:gd name="connsiteY39" fmla="*/ 249382 h 1040853"/>
                <a:gd name="connsiteX40" fmla="*/ 886691 w 1094510"/>
                <a:gd name="connsiteY40" fmla="*/ 166254 h 1040853"/>
                <a:gd name="connsiteX41" fmla="*/ 928255 w 1094510"/>
                <a:gd name="connsiteY41" fmla="*/ 69273 h 1040853"/>
                <a:gd name="connsiteX42" fmla="*/ 955964 w 1094510"/>
                <a:gd name="connsiteY42" fmla="*/ 41563 h 1040853"/>
                <a:gd name="connsiteX43" fmla="*/ 1052946 w 1094510"/>
                <a:gd name="connsiteY43" fmla="*/ 27709 h 1040853"/>
                <a:gd name="connsiteX44" fmla="*/ 1094510 w 1094510"/>
                <a:gd name="connsiteY44" fmla="*/ 0 h 1040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</a:cxnLst>
              <a:rect l="l" t="t" r="r" b="b"/>
              <a:pathLst>
                <a:path w="1094510" h="1040853">
                  <a:moveTo>
                    <a:pt x="166255" y="0"/>
                  </a:moveTo>
                  <a:cubicBezTo>
                    <a:pt x="205997" y="3974"/>
                    <a:pt x="296432" y="2743"/>
                    <a:pt x="346364" y="27709"/>
                  </a:cubicBezTo>
                  <a:cubicBezTo>
                    <a:pt x="361257" y="35156"/>
                    <a:pt x="374073" y="46182"/>
                    <a:pt x="387928" y="55418"/>
                  </a:cubicBezTo>
                  <a:lnTo>
                    <a:pt x="415637" y="138545"/>
                  </a:lnTo>
                  <a:lnTo>
                    <a:pt x="429491" y="180109"/>
                  </a:lnTo>
                  <a:cubicBezTo>
                    <a:pt x="426395" y="217262"/>
                    <a:pt x="430079" y="331333"/>
                    <a:pt x="401782" y="387927"/>
                  </a:cubicBezTo>
                  <a:cubicBezTo>
                    <a:pt x="394335" y="402820"/>
                    <a:pt x="384733" y="416699"/>
                    <a:pt x="374073" y="429491"/>
                  </a:cubicBezTo>
                  <a:cubicBezTo>
                    <a:pt x="361530" y="444543"/>
                    <a:pt x="346364" y="457200"/>
                    <a:pt x="332510" y="471054"/>
                  </a:cubicBezTo>
                  <a:cubicBezTo>
                    <a:pt x="299566" y="569884"/>
                    <a:pt x="346279" y="450399"/>
                    <a:pt x="277091" y="554182"/>
                  </a:cubicBezTo>
                  <a:cubicBezTo>
                    <a:pt x="219338" y="640812"/>
                    <a:pt x="322615" y="546658"/>
                    <a:pt x="235528" y="651163"/>
                  </a:cubicBezTo>
                  <a:cubicBezTo>
                    <a:pt x="224868" y="663955"/>
                    <a:pt x="207819" y="669636"/>
                    <a:pt x="193964" y="678873"/>
                  </a:cubicBezTo>
                  <a:cubicBezTo>
                    <a:pt x="184728" y="692727"/>
                    <a:pt x="179257" y="710034"/>
                    <a:pt x="166255" y="720436"/>
                  </a:cubicBezTo>
                  <a:cubicBezTo>
                    <a:pt x="154851" y="729559"/>
                    <a:pt x="133179" y="722407"/>
                    <a:pt x="124691" y="734291"/>
                  </a:cubicBezTo>
                  <a:cubicBezTo>
                    <a:pt x="107714" y="758058"/>
                    <a:pt x="113183" y="793116"/>
                    <a:pt x="96982" y="817418"/>
                  </a:cubicBezTo>
                  <a:lnTo>
                    <a:pt x="69273" y="858982"/>
                  </a:lnTo>
                  <a:lnTo>
                    <a:pt x="41564" y="942109"/>
                  </a:lnTo>
                  <a:cubicBezTo>
                    <a:pt x="36946" y="955964"/>
                    <a:pt x="35811" y="971522"/>
                    <a:pt x="27710" y="983673"/>
                  </a:cubicBezTo>
                  <a:lnTo>
                    <a:pt x="0" y="1025236"/>
                  </a:lnTo>
                  <a:cubicBezTo>
                    <a:pt x="33728" y="1036479"/>
                    <a:pt x="61165" y="1053890"/>
                    <a:pt x="96982" y="1025236"/>
                  </a:cubicBezTo>
                  <a:cubicBezTo>
                    <a:pt x="108386" y="1016113"/>
                    <a:pt x="102075" y="995356"/>
                    <a:pt x="110837" y="983673"/>
                  </a:cubicBezTo>
                  <a:cubicBezTo>
                    <a:pt x="130431" y="957549"/>
                    <a:pt x="161996" y="941571"/>
                    <a:pt x="180110" y="914400"/>
                  </a:cubicBezTo>
                  <a:cubicBezTo>
                    <a:pt x="279126" y="765874"/>
                    <a:pt x="124928" y="991287"/>
                    <a:pt x="249382" y="831273"/>
                  </a:cubicBezTo>
                  <a:cubicBezTo>
                    <a:pt x="269828" y="804986"/>
                    <a:pt x="294268" y="779738"/>
                    <a:pt x="304800" y="748145"/>
                  </a:cubicBezTo>
                  <a:cubicBezTo>
                    <a:pt x="318268" y="707744"/>
                    <a:pt x="321909" y="690291"/>
                    <a:pt x="346364" y="651163"/>
                  </a:cubicBezTo>
                  <a:cubicBezTo>
                    <a:pt x="416463" y="539005"/>
                    <a:pt x="357363" y="646918"/>
                    <a:pt x="429491" y="554182"/>
                  </a:cubicBezTo>
                  <a:cubicBezTo>
                    <a:pt x="449937" y="527895"/>
                    <a:pt x="484910" y="471054"/>
                    <a:pt x="484910" y="471054"/>
                  </a:cubicBezTo>
                  <a:cubicBezTo>
                    <a:pt x="517884" y="372131"/>
                    <a:pt x="488317" y="404129"/>
                    <a:pt x="554182" y="360218"/>
                  </a:cubicBezTo>
                  <a:cubicBezTo>
                    <a:pt x="604715" y="208622"/>
                    <a:pt x="524121" y="438248"/>
                    <a:pt x="595746" y="277091"/>
                  </a:cubicBezTo>
                  <a:cubicBezTo>
                    <a:pt x="604403" y="257614"/>
                    <a:pt x="628483" y="161226"/>
                    <a:pt x="651164" y="138545"/>
                  </a:cubicBezTo>
                  <a:cubicBezTo>
                    <a:pt x="661491" y="128218"/>
                    <a:pt x="678873" y="129309"/>
                    <a:pt x="692728" y="124691"/>
                  </a:cubicBezTo>
                  <a:cubicBezTo>
                    <a:pt x="711201" y="129309"/>
                    <a:pt x="732303" y="127983"/>
                    <a:pt x="748146" y="138545"/>
                  </a:cubicBezTo>
                  <a:cubicBezTo>
                    <a:pt x="762001" y="147781"/>
                    <a:pt x="769092" y="164893"/>
                    <a:pt x="775855" y="180109"/>
                  </a:cubicBezTo>
                  <a:cubicBezTo>
                    <a:pt x="795128" y="223474"/>
                    <a:pt x="805905" y="272598"/>
                    <a:pt x="817419" y="318654"/>
                  </a:cubicBezTo>
                  <a:cubicBezTo>
                    <a:pt x="839233" y="514991"/>
                    <a:pt x="818463" y="378769"/>
                    <a:pt x="845128" y="498763"/>
                  </a:cubicBezTo>
                  <a:cubicBezTo>
                    <a:pt x="850236" y="521751"/>
                    <a:pt x="845920" y="548443"/>
                    <a:pt x="858982" y="568036"/>
                  </a:cubicBezTo>
                  <a:cubicBezTo>
                    <a:pt x="867083" y="580187"/>
                    <a:pt x="886691" y="577273"/>
                    <a:pt x="900546" y="581891"/>
                  </a:cubicBezTo>
                  <a:cubicBezTo>
                    <a:pt x="905164" y="568036"/>
                    <a:pt x="914400" y="554931"/>
                    <a:pt x="914400" y="540327"/>
                  </a:cubicBezTo>
                  <a:cubicBezTo>
                    <a:pt x="914400" y="491558"/>
                    <a:pt x="900979" y="458498"/>
                    <a:pt x="886691" y="415636"/>
                  </a:cubicBezTo>
                  <a:cubicBezTo>
                    <a:pt x="882073" y="374072"/>
                    <a:pt x="879712" y="332195"/>
                    <a:pt x="872837" y="290945"/>
                  </a:cubicBezTo>
                  <a:cubicBezTo>
                    <a:pt x="870436" y="276540"/>
                    <a:pt x="857369" y="263897"/>
                    <a:pt x="858982" y="249382"/>
                  </a:cubicBezTo>
                  <a:cubicBezTo>
                    <a:pt x="862207" y="220352"/>
                    <a:pt x="879607" y="194590"/>
                    <a:pt x="886691" y="166254"/>
                  </a:cubicBezTo>
                  <a:cubicBezTo>
                    <a:pt x="900606" y="110596"/>
                    <a:pt x="893463" y="112764"/>
                    <a:pt x="928255" y="69273"/>
                  </a:cubicBezTo>
                  <a:cubicBezTo>
                    <a:pt x="936415" y="59073"/>
                    <a:pt x="943572" y="45694"/>
                    <a:pt x="955964" y="41563"/>
                  </a:cubicBezTo>
                  <a:cubicBezTo>
                    <a:pt x="986944" y="31236"/>
                    <a:pt x="1020619" y="32327"/>
                    <a:pt x="1052946" y="27709"/>
                  </a:cubicBezTo>
                  <a:lnTo>
                    <a:pt x="1094510" y="0"/>
                  </a:lnTo>
                </a:path>
              </a:pathLst>
            </a:custGeom>
            <a:pattFill prst="wdUpDiag">
              <a:fgClr>
                <a:srgbClr val="DEBC9A"/>
              </a:fgClr>
              <a:bgClr>
                <a:schemeClr val="bg1"/>
              </a:bgClr>
            </a:pattFill>
            <a:ln>
              <a:solidFill>
                <a:srgbClr val="DEBC9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Volný tvar 92"/>
            <p:cNvSpPr/>
            <p:nvPr/>
          </p:nvSpPr>
          <p:spPr>
            <a:xfrm>
              <a:off x="3408417" y="4656007"/>
              <a:ext cx="309833" cy="1066800"/>
            </a:xfrm>
            <a:custGeom>
              <a:avLst/>
              <a:gdLst>
                <a:gd name="connsiteX0" fmla="*/ 0 w 309833"/>
                <a:gd name="connsiteY0" fmla="*/ 0 h 1066800"/>
                <a:gd name="connsiteX1" fmla="*/ 41564 w 309833"/>
                <a:gd name="connsiteY1" fmla="*/ 69273 h 1066800"/>
                <a:gd name="connsiteX2" fmla="*/ 69273 w 309833"/>
                <a:gd name="connsiteY2" fmla="*/ 221673 h 1066800"/>
                <a:gd name="connsiteX3" fmla="*/ 83127 w 309833"/>
                <a:gd name="connsiteY3" fmla="*/ 290946 h 1066800"/>
                <a:gd name="connsiteX4" fmla="*/ 110837 w 309833"/>
                <a:gd name="connsiteY4" fmla="*/ 498764 h 1066800"/>
                <a:gd name="connsiteX5" fmla="*/ 124691 w 309833"/>
                <a:gd name="connsiteY5" fmla="*/ 540328 h 1066800"/>
                <a:gd name="connsiteX6" fmla="*/ 138546 w 309833"/>
                <a:gd name="connsiteY6" fmla="*/ 609600 h 1066800"/>
                <a:gd name="connsiteX7" fmla="*/ 166255 w 309833"/>
                <a:gd name="connsiteY7" fmla="*/ 692728 h 1066800"/>
                <a:gd name="connsiteX8" fmla="*/ 180109 w 309833"/>
                <a:gd name="connsiteY8" fmla="*/ 775855 h 1066800"/>
                <a:gd name="connsiteX9" fmla="*/ 193964 w 309833"/>
                <a:gd name="connsiteY9" fmla="*/ 872837 h 1066800"/>
                <a:gd name="connsiteX10" fmla="*/ 207818 w 309833"/>
                <a:gd name="connsiteY10" fmla="*/ 942109 h 1066800"/>
                <a:gd name="connsiteX11" fmla="*/ 221673 w 309833"/>
                <a:gd name="connsiteY11" fmla="*/ 1039091 h 1066800"/>
                <a:gd name="connsiteX12" fmla="*/ 263237 w 309833"/>
                <a:gd name="connsiteY12" fmla="*/ 1066800 h 1066800"/>
                <a:gd name="connsiteX13" fmla="*/ 304800 w 309833"/>
                <a:gd name="connsiteY13" fmla="*/ 1052946 h 1066800"/>
                <a:gd name="connsiteX14" fmla="*/ 277091 w 309833"/>
                <a:gd name="connsiteY14" fmla="*/ 845128 h 1066800"/>
                <a:gd name="connsiteX15" fmla="*/ 249382 w 309833"/>
                <a:gd name="connsiteY15" fmla="*/ 665019 h 1066800"/>
                <a:gd name="connsiteX16" fmla="*/ 235527 w 309833"/>
                <a:gd name="connsiteY16" fmla="*/ 595746 h 1066800"/>
                <a:gd name="connsiteX17" fmla="*/ 221673 w 309833"/>
                <a:gd name="connsiteY17" fmla="*/ 443346 h 1066800"/>
                <a:gd name="connsiteX18" fmla="*/ 207818 w 309833"/>
                <a:gd name="connsiteY18" fmla="*/ 374073 h 1066800"/>
                <a:gd name="connsiteX19" fmla="*/ 193964 w 309833"/>
                <a:gd name="connsiteY19" fmla="*/ 138546 h 1066800"/>
                <a:gd name="connsiteX20" fmla="*/ 207818 w 309833"/>
                <a:gd name="connsiteY20" fmla="*/ 69273 h 1066800"/>
                <a:gd name="connsiteX21" fmla="*/ 221673 w 309833"/>
                <a:gd name="connsiteY21" fmla="*/ 0 h 1066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09833" h="1066800">
                  <a:moveTo>
                    <a:pt x="0" y="0"/>
                  </a:moveTo>
                  <a:cubicBezTo>
                    <a:pt x="13855" y="23091"/>
                    <a:pt x="30627" y="44665"/>
                    <a:pt x="41564" y="69273"/>
                  </a:cubicBezTo>
                  <a:cubicBezTo>
                    <a:pt x="55748" y="101188"/>
                    <a:pt x="65741" y="200481"/>
                    <a:pt x="69273" y="221673"/>
                  </a:cubicBezTo>
                  <a:cubicBezTo>
                    <a:pt x="73144" y="244901"/>
                    <a:pt x="79797" y="267634"/>
                    <a:pt x="83127" y="290946"/>
                  </a:cubicBezTo>
                  <a:cubicBezTo>
                    <a:pt x="95134" y="374996"/>
                    <a:pt x="93432" y="420441"/>
                    <a:pt x="110837" y="498764"/>
                  </a:cubicBezTo>
                  <a:cubicBezTo>
                    <a:pt x="114005" y="513020"/>
                    <a:pt x="121149" y="526160"/>
                    <a:pt x="124691" y="540328"/>
                  </a:cubicBezTo>
                  <a:cubicBezTo>
                    <a:pt x="130402" y="563173"/>
                    <a:pt x="132350" y="586882"/>
                    <a:pt x="138546" y="609600"/>
                  </a:cubicBezTo>
                  <a:cubicBezTo>
                    <a:pt x="146231" y="637779"/>
                    <a:pt x="166255" y="692728"/>
                    <a:pt x="166255" y="692728"/>
                  </a:cubicBezTo>
                  <a:cubicBezTo>
                    <a:pt x="170873" y="720437"/>
                    <a:pt x="175838" y="748090"/>
                    <a:pt x="180109" y="775855"/>
                  </a:cubicBezTo>
                  <a:cubicBezTo>
                    <a:pt x="185074" y="808131"/>
                    <a:pt x="188595" y="840626"/>
                    <a:pt x="193964" y="872837"/>
                  </a:cubicBezTo>
                  <a:cubicBezTo>
                    <a:pt x="197835" y="896065"/>
                    <a:pt x="203947" y="918881"/>
                    <a:pt x="207818" y="942109"/>
                  </a:cubicBezTo>
                  <a:cubicBezTo>
                    <a:pt x="213187" y="974320"/>
                    <a:pt x="208410" y="1009250"/>
                    <a:pt x="221673" y="1039091"/>
                  </a:cubicBezTo>
                  <a:cubicBezTo>
                    <a:pt x="228436" y="1054307"/>
                    <a:pt x="249382" y="1057564"/>
                    <a:pt x="263237" y="1066800"/>
                  </a:cubicBezTo>
                  <a:cubicBezTo>
                    <a:pt x="277091" y="1062182"/>
                    <a:pt x="302579" y="1067380"/>
                    <a:pt x="304800" y="1052946"/>
                  </a:cubicBezTo>
                  <a:cubicBezTo>
                    <a:pt x="319075" y="960158"/>
                    <a:pt x="300827" y="916332"/>
                    <a:pt x="277091" y="845128"/>
                  </a:cubicBezTo>
                  <a:cubicBezTo>
                    <a:pt x="266711" y="772463"/>
                    <a:pt x="262200" y="735517"/>
                    <a:pt x="249382" y="665019"/>
                  </a:cubicBezTo>
                  <a:cubicBezTo>
                    <a:pt x="245169" y="641851"/>
                    <a:pt x="240145" y="618837"/>
                    <a:pt x="235527" y="595746"/>
                  </a:cubicBezTo>
                  <a:cubicBezTo>
                    <a:pt x="230909" y="544946"/>
                    <a:pt x="228000" y="493962"/>
                    <a:pt x="221673" y="443346"/>
                  </a:cubicBezTo>
                  <a:cubicBezTo>
                    <a:pt x="218752" y="419980"/>
                    <a:pt x="209950" y="397525"/>
                    <a:pt x="207818" y="374073"/>
                  </a:cubicBezTo>
                  <a:cubicBezTo>
                    <a:pt x="200698" y="295751"/>
                    <a:pt x="198582" y="217055"/>
                    <a:pt x="193964" y="138546"/>
                  </a:cubicBezTo>
                  <a:cubicBezTo>
                    <a:pt x="198582" y="115455"/>
                    <a:pt x="202710" y="92261"/>
                    <a:pt x="207818" y="69273"/>
                  </a:cubicBezTo>
                  <a:cubicBezTo>
                    <a:pt x="222793" y="1885"/>
                    <a:pt x="221673" y="34713"/>
                    <a:pt x="221673" y="0"/>
                  </a:cubicBezTo>
                </a:path>
              </a:pathLst>
            </a:custGeom>
            <a:pattFill prst="wdUpDiag">
              <a:fgClr>
                <a:srgbClr val="DEBC9A"/>
              </a:fgClr>
              <a:bgClr>
                <a:schemeClr val="bg1"/>
              </a:bgClr>
            </a:pattFill>
            <a:ln>
              <a:solidFill>
                <a:srgbClr val="DEBC9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95" name="Přímá spojnice se šipkou 94"/>
          <p:cNvCxnSpPr/>
          <p:nvPr/>
        </p:nvCxnSpPr>
        <p:spPr>
          <a:xfrm>
            <a:off x="3965775" y="4350047"/>
            <a:ext cx="432048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7" name="TextovéPole 96"/>
          <p:cNvSpPr txBox="1"/>
          <p:nvPr/>
        </p:nvSpPr>
        <p:spPr>
          <a:xfrm>
            <a:off x="4500694" y="4037951"/>
            <a:ext cx="39559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Spodní korová vrstva z husté sítě houbových vláken</a:t>
            </a:r>
            <a:endParaRPr lang="cs-CZ" sz="2000" dirty="0"/>
          </a:p>
        </p:txBody>
      </p:sp>
      <p:cxnSp>
        <p:nvCxnSpPr>
          <p:cNvPr id="98" name="Přímá spojnice se šipkou 97"/>
          <p:cNvCxnSpPr/>
          <p:nvPr/>
        </p:nvCxnSpPr>
        <p:spPr>
          <a:xfrm>
            <a:off x="3965775" y="5216836"/>
            <a:ext cx="432048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6" name="TextovéPole 95"/>
          <p:cNvSpPr txBox="1"/>
          <p:nvPr/>
        </p:nvSpPr>
        <p:spPr>
          <a:xfrm>
            <a:off x="4500694" y="5016781"/>
            <a:ext cx="43430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Příchytná vlákna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01912" y="5928443"/>
            <a:ext cx="99247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5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413354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10" grpId="0"/>
      <p:bldP spid="41" grpId="0"/>
      <p:bldP spid="87" grpId="0"/>
      <p:bldP spid="97" grpId="0"/>
      <p:bldP spid="96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4000" u="sng" dirty="0" smtClean="0"/>
              <a:t>Podle tvaru stélky dělíme lišejníky na:</a:t>
            </a:r>
            <a:endParaRPr lang="cs-CZ" sz="4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929411"/>
          </a:xfrm>
        </p:spPr>
        <p:txBody>
          <a:bodyPr/>
          <a:lstStyle/>
          <a:p>
            <a:r>
              <a:rPr lang="cs-CZ" b="1" dirty="0" smtClean="0"/>
              <a:t>Korové</a:t>
            </a:r>
            <a:r>
              <a:rPr lang="cs-CZ" dirty="0" smtClean="0"/>
              <a:t> – </a:t>
            </a:r>
            <a:r>
              <a:rPr lang="cs-CZ" dirty="0" err="1" smtClean="0"/>
              <a:t>mapovník</a:t>
            </a:r>
            <a:r>
              <a:rPr lang="cs-CZ" dirty="0" smtClean="0"/>
              <a:t> zeměpisný (dříve lišejník zeměpisný)</a:t>
            </a:r>
          </a:p>
          <a:p>
            <a:r>
              <a:rPr lang="cs-CZ" b="1" dirty="0" smtClean="0"/>
              <a:t>Lupenité</a:t>
            </a:r>
            <a:r>
              <a:rPr lang="cs-CZ" dirty="0" smtClean="0"/>
              <a:t> – terčovka bublinatá</a:t>
            </a:r>
          </a:p>
          <a:p>
            <a:r>
              <a:rPr lang="cs-CZ" b="1" dirty="0" smtClean="0"/>
              <a:t>Keříčkovité</a:t>
            </a:r>
            <a:r>
              <a:rPr lang="cs-CZ" dirty="0" smtClean="0"/>
              <a:t> – dutohlávka sobí</a:t>
            </a:r>
          </a:p>
          <a:p>
            <a:r>
              <a:rPr lang="cs-CZ" b="1" dirty="0" smtClean="0"/>
              <a:t>Vláknitá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dirty="0" smtClean="0"/>
              <a:t>provazovka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7973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algn="l"/>
            <a:r>
              <a:rPr lang="cs-CZ" u="sng" dirty="0" smtClean="0"/>
              <a:t>Obrázky:</a:t>
            </a:r>
            <a:endParaRPr lang="cs-CZ" u="sng" dirty="0"/>
          </a:p>
        </p:txBody>
      </p:sp>
      <p:pic>
        <p:nvPicPr>
          <p:cNvPr id="2050" name="Picture 2" descr="Soubor:Rhizocarpon geographicum on quart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823" y="1916832"/>
            <a:ext cx="4320480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Hypogymnia physodes 01010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3549" y="1916832"/>
            <a:ext cx="3807243" cy="3221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3922" y="5389107"/>
            <a:ext cx="917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 č. 1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094490" y="5234520"/>
            <a:ext cx="9172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 č. 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1823" y="1340768"/>
            <a:ext cx="28199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Mapovník</a:t>
            </a:r>
            <a:r>
              <a:rPr lang="cs-CZ" sz="2400" dirty="0" smtClean="0"/>
              <a:t> zeměpisný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83549" y="1368917"/>
            <a:ext cx="25018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Terčovka bublinatá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42595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u="sng" dirty="0" smtClean="0"/>
              <a:t>Obrázky:</a:t>
            </a:r>
            <a:endParaRPr lang="cs-CZ" dirty="0"/>
          </a:p>
        </p:txBody>
      </p:sp>
      <p:pic>
        <p:nvPicPr>
          <p:cNvPr id="3074" name="Picture 2" descr="Soubor:Cladonia rangiferina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1998132"/>
            <a:ext cx="4416491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Usnea 1 (2005 07 19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530080"/>
            <a:ext cx="3186354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1520" y="5310500"/>
            <a:ext cx="9172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 č. 3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436096" y="5989930"/>
            <a:ext cx="9172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 č. 4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8555" y="1424461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Dutohlávka sobí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15345" y="962796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Provazovka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28226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u="sng" dirty="0" smtClean="0"/>
              <a:t>Význam lišejníků: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Průkopníci života</a:t>
            </a:r>
          </a:p>
          <a:p>
            <a:r>
              <a:rPr lang="cs-CZ" dirty="0" smtClean="0"/>
              <a:t>Potrava pro zvířata</a:t>
            </a:r>
          </a:p>
          <a:p>
            <a:r>
              <a:rPr lang="cs-CZ" dirty="0" smtClean="0"/>
              <a:t>Úkryt pro drobné živočichy</a:t>
            </a:r>
          </a:p>
          <a:p>
            <a:r>
              <a:rPr lang="cs-CZ" dirty="0" smtClean="0"/>
              <a:t>Výroba léků</a:t>
            </a:r>
          </a:p>
          <a:p>
            <a:r>
              <a:rPr lang="cs-CZ" dirty="0" smtClean="0"/>
              <a:t>Výroba barviv</a:t>
            </a:r>
          </a:p>
          <a:p>
            <a:r>
              <a:rPr lang="cs-CZ" dirty="0" smtClean="0"/>
              <a:t>Ukazatelé znečištění ovzduší – např. provazovka se vyskytuje jen v místech, kde není znečištěné ovzduší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9369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u="sng" dirty="0" smtClean="0"/>
              <a:t>Zajímavosti: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Lišejníky se vyznačují velmi </a:t>
            </a:r>
            <a:r>
              <a:rPr lang="cs-CZ" b="1" dirty="0" smtClean="0"/>
              <a:t>pomalým růstem</a:t>
            </a:r>
          </a:p>
          <a:p>
            <a:r>
              <a:rPr lang="cs-CZ" dirty="0" smtClean="0"/>
              <a:t>Dožívají se velmi vysokého věku</a:t>
            </a:r>
          </a:p>
          <a:p>
            <a:pPr>
              <a:buFontTx/>
              <a:buChar char="-"/>
            </a:pPr>
            <a:r>
              <a:rPr lang="cs-CZ" dirty="0" smtClean="0"/>
              <a:t>stélky </a:t>
            </a:r>
            <a:r>
              <a:rPr lang="cs-CZ" dirty="0" err="1" smtClean="0"/>
              <a:t>mapovníku</a:t>
            </a:r>
            <a:r>
              <a:rPr lang="cs-CZ" dirty="0" smtClean="0"/>
              <a:t> zeměpisného v českých pohořích jsou staré asi 200 – 400 let</a:t>
            </a:r>
          </a:p>
          <a:p>
            <a:pPr>
              <a:buFontTx/>
              <a:buChar char="-"/>
            </a:pPr>
            <a:r>
              <a:rPr lang="cs-CZ" dirty="0"/>
              <a:t>n</a:t>
            </a:r>
            <a:r>
              <a:rPr lang="cs-CZ" dirty="0" smtClean="0"/>
              <a:t>ěkteré arktické lišejníky dosahují stáří až 4000 let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3182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Citace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692696"/>
            <a:ext cx="8352928" cy="3888432"/>
          </a:xfrm>
        </p:spPr>
        <p:txBody>
          <a:bodyPr>
            <a:normAutofit fontScale="77500" lnSpcReduction="20000"/>
          </a:bodyPr>
          <a:lstStyle/>
          <a:p>
            <a:r>
              <a:rPr lang="cs-CZ" sz="1800" dirty="0" smtClean="0"/>
              <a:t>Obr. č. 1:</a:t>
            </a:r>
          </a:p>
          <a:p>
            <a:pPr marL="0" indent="0">
              <a:buNone/>
            </a:pPr>
            <a:r>
              <a:rPr lang="cs-CZ" sz="1800" dirty="0" smtClean="0"/>
              <a:t>TIGERENTE. </a:t>
            </a:r>
            <a:r>
              <a:rPr lang="cs-CZ" sz="1800" dirty="0" err="1" smtClean="0"/>
              <a:t>Rhizocarpon</a:t>
            </a:r>
            <a:r>
              <a:rPr lang="cs-CZ" sz="1800" dirty="0" smtClean="0"/>
              <a:t> </a:t>
            </a:r>
            <a:r>
              <a:rPr lang="cs-CZ" sz="1800" dirty="0" err="1" smtClean="0"/>
              <a:t>geographicum</a:t>
            </a:r>
            <a:r>
              <a:rPr lang="cs-CZ" sz="1800" dirty="0" smtClean="0"/>
              <a:t> on quartz.jpg. In: </a:t>
            </a:r>
            <a:r>
              <a:rPr lang="cs-CZ" sz="1800" dirty="0" err="1" smtClean="0"/>
              <a:t>Wikipedia</a:t>
            </a:r>
            <a:r>
              <a:rPr lang="cs-CZ" sz="1800" dirty="0" smtClean="0"/>
              <a:t>: </a:t>
            </a:r>
            <a:r>
              <a:rPr lang="cs-CZ" sz="1800" dirty="0" err="1" smtClean="0"/>
              <a:t>the</a:t>
            </a:r>
            <a:r>
              <a:rPr lang="cs-CZ" sz="1800" dirty="0" smtClean="0"/>
              <a:t> free </a:t>
            </a:r>
            <a:r>
              <a:rPr lang="cs-CZ" sz="1800" dirty="0" err="1" smtClean="0"/>
              <a:t>encyclopedia</a:t>
            </a:r>
            <a:r>
              <a:rPr lang="cs-CZ" sz="1800" dirty="0" smtClean="0"/>
              <a:t> [online]. San Francisco (CA): </a:t>
            </a:r>
            <a:r>
              <a:rPr lang="cs-CZ" sz="1800" dirty="0" err="1" smtClean="0"/>
              <a:t>Wikimedia</a:t>
            </a:r>
            <a:r>
              <a:rPr lang="cs-CZ" sz="1800" dirty="0" smtClean="0"/>
              <a:t> </a:t>
            </a:r>
            <a:r>
              <a:rPr lang="cs-CZ" sz="1800" dirty="0" err="1" smtClean="0"/>
              <a:t>Foundation</a:t>
            </a:r>
            <a:r>
              <a:rPr lang="cs-CZ" sz="1800" dirty="0" smtClean="0"/>
              <a:t>, 2005 [cit. 2013-01-02]. Dostupné z: </a:t>
            </a:r>
            <a:r>
              <a:rPr lang="cs-CZ" sz="1800" dirty="0" smtClean="0">
                <a:hlinkClick r:id="rId2"/>
              </a:rPr>
              <a:t>http://cs.wikipedia.org/wiki/Soubor:Rhizocarpon_geographicum_on_quartz.jpg</a:t>
            </a: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r>
              <a:rPr lang="cs-CZ" sz="1800" dirty="0" smtClean="0"/>
              <a:t>Obr. č. 2</a:t>
            </a:r>
          </a:p>
          <a:p>
            <a:pPr marL="0" indent="0">
              <a:buNone/>
            </a:pPr>
            <a:r>
              <a:rPr lang="cs-CZ" sz="1800" dirty="0" smtClean="0"/>
              <a:t>HAYNOLD</a:t>
            </a:r>
            <a:r>
              <a:rPr lang="cs-CZ" sz="1800" dirty="0"/>
              <a:t>, </a:t>
            </a:r>
            <a:r>
              <a:rPr lang="cs-CZ" sz="1800" dirty="0" err="1"/>
              <a:t>Bernd</a:t>
            </a:r>
            <a:r>
              <a:rPr lang="cs-CZ" sz="1800" dirty="0"/>
              <a:t>. </a:t>
            </a:r>
            <a:r>
              <a:rPr lang="cs-CZ" sz="1800" dirty="0" err="1"/>
              <a:t>Hypogymnia</a:t>
            </a:r>
            <a:r>
              <a:rPr lang="cs-CZ" sz="1800" dirty="0"/>
              <a:t> </a:t>
            </a:r>
            <a:r>
              <a:rPr lang="cs-CZ" sz="1800" dirty="0" err="1"/>
              <a:t>physodes</a:t>
            </a:r>
            <a:r>
              <a:rPr lang="cs-CZ" sz="1800" dirty="0"/>
              <a:t> 010108.jpg. In: </a:t>
            </a:r>
            <a:r>
              <a:rPr lang="cs-CZ" sz="1800" i="1" dirty="0" err="1"/>
              <a:t>Wikipedia</a:t>
            </a:r>
            <a:r>
              <a:rPr lang="cs-CZ" sz="1800" i="1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 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2008 [cit. </a:t>
            </a:r>
            <a:r>
              <a:rPr lang="cs-CZ" sz="1800" dirty="0" smtClean="0"/>
              <a:t>2013-01-02</a:t>
            </a:r>
            <a:r>
              <a:rPr lang="cs-CZ" sz="1800" dirty="0"/>
              <a:t>]. Dostupné z: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cs.wikipedia.org/wiki/Soubor:Hypogymnia_physodes_010108.jpg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r>
              <a:rPr lang="cs-CZ" sz="1800" dirty="0" smtClean="0"/>
              <a:t>Obr. č. 3</a:t>
            </a:r>
          </a:p>
          <a:p>
            <a:pPr marL="0" indent="0">
              <a:buNone/>
            </a:pPr>
            <a:r>
              <a:rPr lang="cs-CZ" sz="1800" dirty="0" smtClean="0"/>
              <a:t>FABELFROH</a:t>
            </a:r>
            <a:r>
              <a:rPr lang="cs-CZ" sz="1800" dirty="0"/>
              <a:t>, Kristian </a:t>
            </a:r>
            <a:r>
              <a:rPr lang="cs-CZ" sz="1800" dirty="0" err="1"/>
              <a:t>Peters</a:t>
            </a:r>
            <a:r>
              <a:rPr lang="cs-CZ" sz="1800" dirty="0"/>
              <a:t>. </a:t>
            </a:r>
            <a:r>
              <a:rPr lang="cs-CZ" sz="1800" dirty="0" err="1"/>
              <a:t>Cladonia</a:t>
            </a:r>
            <a:r>
              <a:rPr lang="cs-CZ" sz="1800" dirty="0"/>
              <a:t> rangiferina.jpeg. In: </a:t>
            </a:r>
            <a:r>
              <a:rPr lang="cs-CZ" sz="1800" i="1" dirty="0" err="1"/>
              <a:t>Wikipedia</a:t>
            </a:r>
            <a:r>
              <a:rPr lang="cs-CZ" sz="1800" i="1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 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2006 [cit. </a:t>
            </a:r>
            <a:r>
              <a:rPr lang="cs-CZ" sz="1800" dirty="0" smtClean="0"/>
              <a:t>2013-01-02</a:t>
            </a:r>
            <a:r>
              <a:rPr lang="cs-CZ" sz="1800" dirty="0"/>
              <a:t>]. Dostupné z: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cs.wikipedia.org/wiki/Soubor:Cladonia_rangiferina.jpeg</a:t>
            </a: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r>
              <a:rPr lang="cs-CZ" sz="1800" dirty="0" smtClean="0"/>
              <a:t>Obr. č. 4</a:t>
            </a:r>
          </a:p>
          <a:p>
            <a:pPr marL="0" indent="0">
              <a:buNone/>
            </a:pPr>
            <a:r>
              <a:rPr lang="cs-CZ" sz="1800" dirty="0" smtClean="0"/>
              <a:t>TAKA</a:t>
            </a:r>
            <a:r>
              <a:rPr lang="cs-CZ" sz="1800" dirty="0"/>
              <a:t>. </a:t>
            </a:r>
            <a:r>
              <a:rPr lang="cs-CZ" sz="1800" dirty="0" err="1"/>
              <a:t>Usnea</a:t>
            </a:r>
            <a:r>
              <a:rPr lang="cs-CZ" sz="1800" dirty="0"/>
              <a:t> 1 (2005 07 19).</a:t>
            </a:r>
            <a:r>
              <a:rPr lang="cs-CZ" sz="1800" dirty="0" err="1"/>
              <a:t>jpg</a:t>
            </a:r>
            <a:r>
              <a:rPr lang="cs-CZ" sz="1800" dirty="0"/>
              <a:t>. In: </a:t>
            </a:r>
            <a:r>
              <a:rPr lang="cs-CZ" sz="1800" i="1" dirty="0" err="1"/>
              <a:t>Wikipedia</a:t>
            </a:r>
            <a:r>
              <a:rPr lang="cs-CZ" sz="1800" i="1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 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2005 [cit. </a:t>
            </a:r>
            <a:r>
              <a:rPr lang="cs-CZ" sz="1800" dirty="0" smtClean="0"/>
              <a:t>2013-01-02</a:t>
            </a:r>
            <a:r>
              <a:rPr lang="cs-CZ" sz="1800" dirty="0"/>
              <a:t>]. Dostupné z: </a:t>
            </a:r>
            <a:r>
              <a:rPr lang="cs-CZ" sz="1800" dirty="0">
                <a:hlinkClick r:id="rId5"/>
              </a:rPr>
              <a:t>http://cs.wikipedia.org/wiki/Soubor:Usnea_1_(2005_07_19).</a:t>
            </a:r>
            <a:r>
              <a:rPr lang="cs-CZ" sz="1800" dirty="0" smtClean="0">
                <a:hlinkClick r:id="rId5"/>
              </a:rPr>
              <a:t>jpg#file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</p:txBody>
      </p:sp>
      <p:sp>
        <p:nvSpPr>
          <p:cNvPr id="5" name="Obdélník 4"/>
          <p:cNvSpPr/>
          <p:nvPr/>
        </p:nvSpPr>
        <p:spPr>
          <a:xfrm>
            <a:off x="440143" y="4869160"/>
            <a:ext cx="84249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 smtClean="0">
                <a:solidFill>
                  <a:prstClr val="black"/>
                </a:solidFill>
              </a:rPr>
              <a:t>Tato práce je šířena pod licencí CC BY-SA 3.0. Odkazy a citace jsou platné k datu vytvoření této práce.</a:t>
            </a:r>
          </a:p>
          <a:p>
            <a:r>
              <a:rPr lang="cs-CZ" dirty="0" smtClean="0"/>
              <a:t>Texty a obr. č. 5 jsou vlastní originální tvorbou autora.</a:t>
            </a:r>
          </a:p>
          <a:p>
            <a:pPr lvl="0"/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9168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1052736"/>
            <a:ext cx="842493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ČABRADOVÁ, Věra, František HASCH, Jaroslav SEJPKA a Ivana VANĚČKOVÁ. </a:t>
            </a:r>
            <a:r>
              <a:rPr lang="cs-CZ" i="1" dirty="0"/>
              <a:t>Přírodopis pro 6. ročník základní školy a primu víceletého gymnázia</a:t>
            </a:r>
            <a:r>
              <a:rPr lang="cs-CZ" dirty="0"/>
              <a:t>. 1. vyd. Plzeň: Fraus, 2003, 120 s. ISBN 80-723-8211-X.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ČERNÍK, Vladimír, Vítězslav BIČÍK a Zdeněk MARTINEC. </a:t>
            </a:r>
            <a:r>
              <a:rPr lang="cs-CZ" i="1" dirty="0"/>
              <a:t>Přírodopis pro 6. ročník základní školy a nižší ročníky víceletých gymnázií</a:t>
            </a:r>
            <a:r>
              <a:rPr lang="cs-CZ" dirty="0"/>
              <a:t>. 1., </a:t>
            </a:r>
            <a:r>
              <a:rPr lang="cs-CZ" dirty="0" err="1"/>
              <a:t>přeprac</a:t>
            </a:r>
            <a:r>
              <a:rPr lang="cs-CZ" dirty="0"/>
              <a:t>. vyd. Praha: SPN - pedagogické nakladatelství, c1999, 103 s. ISBN 80-723-5068-4.</a:t>
            </a:r>
          </a:p>
        </p:txBody>
      </p:sp>
    </p:spTree>
    <p:extLst>
      <p:ext uri="{BB962C8B-B14F-4D97-AF65-F5344CB8AC3E}">
        <p14:creationId xmlns:p14="http://schemas.microsoft.com/office/powerpoint/2010/main" val="1181557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363272" cy="5400599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Číslo projektu: CZ.1.07/1.4.00/21.2637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Název výukového materiálu: Lišejníky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Autor: Mgr. Miroslava Málková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Vytvořeno: 7. ledna 2013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Ročník: 6.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Vzdělávací oblast: Člověk a příroda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Vzdělávací obor: Přírodopis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Tematický okruh: Biologie hub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Téma: Lišejníky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Pomůcky: dataprojektor, notebook, psací potřeby, sešit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Anotace: Vzdělávací materiál je určen k výkladu učiva o lišejnících. Lze jej použít i jako podklad k zápisu do sešitu.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2441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</TotalTime>
  <Words>371</Words>
  <Application>Microsoft Office PowerPoint</Application>
  <PresentationFormat>Předvádění na obrazovce (4:3)</PresentationFormat>
  <Paragraphs>73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LIŠEJNÍKY</vt:lpstr>
      <vt:lpstr>LIŠEJNÍKY</vt:lpstr>
      <vt:lpstr>Stavba stélky lišejníku</vt:lpstr>
      <vt:lpstr>Podle tvaru stélky dělíme lišejníky na:</vt:lpstr>
      <vt:lpstr>Obrázky:</vt:lpstr>
      <vt:lpstr>Obrázky:</vt:lpstr>
      <vt:lpstr>Význam lišejníků:</vt:lpstr>
      <vt:lpstr>Zajímavosti:</vt:lpstr>
      <vt:lpstr>Citace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LIŠEJNÍKY</dc:title>
  <dc:creator>malkova</dc:creator>
  <cp:lastModifiedBy>hornakova</cp:lastModifiedBy>
  <cp:revision>22</cp:revision>
  <dcterms:created xsi:type="dcterms:W3CDTF">2013-02-02T02:05:50Z</dcterms:created>
  <dcterms:modified xsi:type="dcterms:W3CDTF">2013-05-12T18:51:55Z</dcterms:modified>
</cp:coreProperties>
</file>