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184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306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485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919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133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7328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070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080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096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9707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312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2000"/>
                <a:lumOff val="48000"/>
              </a:schemeClr>
            </a:gs>
            <a:gs pos="13000">
              <a:schemeClr val="accent5">
                <a:lumMod val="20000"/>
                <a:lumOff val="80000"/>
              </a:schemeClr>
            </a:gs>
            <a:gs pos="28000">
              <a:schemeClr val="accent5">
                <a:lumMod val="51000"/>
                <a:lumOff val="49000"/>
              </a:schemeClr>
            </a:gs>
            <a:gs pos="42999">
              <a:schemeClr val="accent5">
                <a:lumMod val="20000"/>
                <a:lumOff val="80000"/>
              </a:schemeClr>
            </a:gs>
            <a:gs pos="76665">
              <a:schemeClr val="accent5">
                <a:lumMod val="20000"/>
                <a:lumOff val="80000"/>
              </a:schemeClr>
            </a:gs>
            <a:gs pos="58000">
              <a:schemeClr val="accent5">
                <a:lumMod val="52000"/>
                <a:lumOff val="48000"/>
              </a:schemeClr>
            </a:gs>
            <a:gs pos="72000">
              <a:schemeClr val="accent5">
                <a:lumMod val="40000"/>
                <a:lumOff val="60000"/>
              </a:schemeClr>
            </a:gs>
            <a:gs pos="87000">
              <a:schemeClr val="accent5">
                <a:lumMod val="52000"/>
                <a:lumOff val="48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FD7AA3-48F8-4A1A-AC5B-481F42F15ED4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12BEC-BC0B-4D01-8C7B-9CC78417D4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819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PLOŠTĚNCI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Ploštěnka mléčná</a:t>
            </a:r>
            <a:endParaRPr lang="cs-CZ" sz="4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45694" y="609329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VY_32_INOVACE_09_23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4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Ploštěnci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/>
              <a:t>Výskyt:</a:t>
            </a:r>
          </a:p>
          <a:p>
            <a:pPr lvl="0">
              <a:buFont typeface="Wingdings" pitchFamily="2" charset="2"/>
              <a:buChar char="§"/>
            </a:pPr>
            <a:r>
              <a:rPr lang="cs-CZ" dirty="0" smtClean="0"/>
              <a:t>ve </a:t>
            </a:r>
            <a:r>
              <a:rPr lang="cs-CZ" dirty="0"/>
              <a:t>vodě, vlhku, někteří jsou parazité</a:t>
            </a:r>
          </a:p>
          <a:p>
            <a:pPr lvl="0">
              <a:buFont typeface="Wingdings" pitchFamily="2" charset="2"/>
              <a:buChar char="§"/>
            </a:pPr>
            <a:r>
              <a:rPr lang="cs-CZ" dirty="0"/>
              <a:t>tělo z břišní a hřbetní strany zploštělé a </a:t>
            </a:r>
            <a:r>
              <a:rPr lang="cs-CZ" dirty="0" smtClean="0"/>
              <a:t>dvoustranně </a:t>
            </a:r>
            <a:r>
              <a:rPr lang="cs-CZ" dirty="0"/>
              <a:t>souměrné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08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9188"/>
            <a:ext cx="8229600" cy="1143000"/>
          </a:xfrm>
        </p:spPr>
        <p:txBody>
          <a:bodyPr/>
          <a:lstStyle/>
          <a:p>
            <a:pPr algn="l"/>
            <a:r>
              <a:rPr lang="cs-CZ" u="sng" dirty="0" smtClean="0"/>
              <a:t>Ploštěnka mléčná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179512" y="1340768"/>
            <a:ext cx="8784976" cy="5328592"/>
          </a:xfrm>
          <a:prstGeom prst="roundRect">
            <a:avLst/>
          </a:prstGeom>
          <a:solidFill>
            <a:srgbClr val="F8F8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03318">
            <a:off x="3586153" y="1454671"/>
            <a:ext cx="1547289" cy="5100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5796136" y="2204864"/>
            <a:ext cx="864096" cy="36004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6300192" y="2204864"/>
            <a:ext cx="360040" cy="1296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660232" y="1844824"/>
            <a:ext cx="1648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Hmatové laloky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788024" y="2214156"/>
            <a:ext cx="1224136" cy="638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599892" y="183553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Miskovité oko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H="1" flipV="1">
            <a:off x="2051720" y="4005063"/>
            <a:ext cx="1548172" cy="269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79512" y="368567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Přijímací a vyvrhovací otvor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1907704" y="3212976"/>
            <a:ext cx="2088232" cy="842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11560" y="278547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Vychlípitelný hltan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788024" y="3685675"/>
            <a:ext cx="1224136" cy="319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24233" y="3794873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Rozvětvená trávicí soustava (zeleně)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4572000" y="4139878"/>
            <a:ext cx="1440160" cy="9453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779912" y="4612531"/>
            <a:ext cx="2244321" cy="4726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8" name="TextovéPole 1027"/>
          <p:cNvSpPr txBox="1"/>
          <p:nvPr/>
        </p:nvSpPr>
        <p:spPr>
          <a:xfrm>
            <a:off x="6024233" y="4862478"/>
            <a:ext cx="2080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Nervová soustava (žlutě)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6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1" grpId="0"/>
      <p:bldP spid="14" grpId="0"/>
      <p:bldP spid="17" grpId="0"/>
      <p:bldP spid="22" grpId="0"/>
      <p:bldP spid="26" grpId="0"/>
      <p:bldP spid="10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Ploštěnka mléčná – stavba těla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lvl="0"/>
            <a:r>
              <a:rPr lang="cs-CZ" dirty="0"/>
              <a:t>mléčně zbarvená</a:t>
            </a:r>
          </a:p>
          <a:p>
            <a:pPr lvl="0"/>
            <a:r>
              <a:rPr lang="cs-CZ" dirty="0"/>
              <a:t>ve vodě pod kameny nebo na dně, 10 </a:t>
            </a:r>
            <a:r>
              <a:rPr lang="cs-CZ" dirty="0" smtClean="0"/>
              <a:t>– </a:t>
            </a:r>
            <a:r>
              <a:rPr lang="cs-CZ" dirty="0"/>
              <a:t>25 mm </a:t>
            </a:r>
            <a:r>
              <a:rPr lang="cs-CZ" dirty="0" smtClean="0"/>
              <a:t>dlouhá</a:t>
            </a:r>
          </a:p>
          <a:p>
            <a:pPr marL="0" lv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Povrch těla</a:t>
            </a:r>
            <a:endParaRPr lang="cs-CZ" dirty="0"/>
          </a:p>
          <a:p>
            <a:pPr lvl="0"/>
            <a:r>
              <a:rPr lang="cs-CZ" dirty="0"/>
              <a:t>pokožka + </a:t>
            </a:r>
            <a:r>
              <a:rPr lang="cs-CZ" dirty="0" smtClean="0"/>
              <a:t>sliz + řasinky</a:t>
            </a:r>
            <a:endParaRPr lang="cs-CZ" dirty="0"/>
          </a:p>
          <a:p>
            <a:pPr lvl="0"/>
            <a:r>
              <a:rPr lang="cs-CZ" dirty="0"/>
              <a:t>pod pokožkou </a:t>
            </a:r>
            <a:r>
              <a:rPr lang="cs-CZ" dirty="0" smtClean="0"/>
              <a:t>– </a:t>
            </a:r>
            <a:r>
              <a:rPr lang="cs-CZ" dirty="0"/>
              <a:t>svalový vak </a:t>
            </a:r>
            <a:r>
              <a:rPr lang="cs-CZ" dirty="0">
                <a:sym typeface="Wingdings 3"/>
              </a:rPr>
              <a:t></a:t>
            </a:r>
            <a:r>
              <a:rPr lang="cs-CZ" dirty="0"/>
              <a:t> plazivý pohyb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0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Ploštěnka mléčná – stavba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Trávicí soustava</a:t>
            </a:r>
            <a:r>
              <a:rPr lang="cs-CZ" dirty="0"/>
              <a:t>  </a:t>
            </a:r>
            <a:r>
              <a:rPr lang="cs-CZ" dirty="0" smtClean="0"/>
              <a:t>– viz </a:t>
            </a:r>
            <a:r>
              <a:rPr lang="cs-CZ" dirty="0"/>
              <a:t>obrázek</a:t>
            </a:r>
          </a:p>
          <a:p>
            <a:r>
              <a:rPr lang="cs-CZ" b="1" dirty="0"/>
              <a:t>Dýchání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/>
              <a:t>celým povrchem těla</a:t>
            </a:r>
          </a:p>
          <a:p>
            <a:r>
              <a:rPr lang="cs-CZ" b="1" dirty="0"/>
              <a:t>Vylučovací soustava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u="sng" dirty="0"/>
              <a:t>plaménkové buňky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/>
              <a:t>poprvé u ploštěnců</a:t>
            </a:r>
          </a:p>
          <a:p>
            <a:r>
              <a:rPr lang="cs-CZ" b="1" dirty="0"/>
              <a:t>Nervová soustava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/>
              <a:t>uzliny v přední části navzájem propojené v prstenec, z něj 3 páry nervových pruhů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23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Ploštěnka mléčná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Rozmnožování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/>
              <a:t>hermafrodité, oplozené vajíčka v kokonech </a:t>
            </a:r>
            <a:r>
              <a:rPr lang="cs-CZ" dirty="0">
                <a:sym typeface="Wingdings 3"/>
              </a:rPr>
              <a:t></a:t>
            </a:r>
            <a:r>
              <a:rPr lang="cs-CZ" dirty="0"/>
              <a:t> malé ploštěnky </a:t>
            </a:r>
            <a:r>
              <a:rPr lang="cs-CZ" dirty="0">
                <a:sym typeface="Wingdings"/>
              </a:rPr>
              <a:t></a:t>
            </a:r>
            <a:r>
              <a:rPr lang="cs-CZ" dirty="0"/>
              <a:t> vývin přímý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95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Další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velká regenerační schopnost</a:t>
            </a:r>
          </a:p>
          <a:p>
            <a:pPr lvl="0"/>
            <a:r>
              <a:rPr lang="cs-CZ" dirty="0"/>
              <a:t>potrava: drobní živočichové + řasy</a:t>
            </a:r>
          </a:p>
          <a:p>
            <a:pPr lvl="0"/>
            <a:r>
              <a:rPr lang="cs-CZ" u="sng" dirty="0"/>
              <a:t>součást potravních vztahů</a:t>
            </a:r>
            <a:r>
              <a:rPr lang="cs-CZ" dirty="0"/>
              <a:t> </a:t>
            </a:r>
            <a:r>
              <a:rPr lang="cs-CZ" dirty="0">
                <a:sym typeface="Wingdings 3"/>
              </a:rPr>
              <a:t></a:t>
            </a:r>
            <a:r>
              <a:rPr lang="cs-CZ" dirty="0"/>
              <a:t> jsou potravou ryb a dalších vodních živočichů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29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5854" y="2780928"/>
            <a:ext cx="84969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Tato práce je šířena pod licencí CC BY-SA 3.0. Odkazy a citace jsou platné k datu vytvoření této práce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Texty  a obrázek jsou vlastní originální tvorbou autora.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3845433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0891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Název výukového materiálu: Ploštěnci. Ploštěnka mléčná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Autor: Mgr. Miroslava Málková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Vytvořeno: 4. února 2013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Ročník: 6. 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Vzdělávací obor: Přírodopis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Tematický okruh: Biologie živočichů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Téma: Ploštěnci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Pomůcky: dataprojektor, notebook, sešit, psací potřeby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Anotace: Vzdělávací materiál je určen jako pomůcka k výkladu učiva </a:t>
            </a:r>
            <a:r>
              <a:rPr lang="cs-CZ" sz="2200" dirty="0"/>
              <a:t>p</a:t>
            </a:r>
            <a:r>
              <a:rPr lang="cs-CZ" sz="2200" dirty="0" smtClean="0">
                <a:solidFill>
                  <a:schemeClr val="tx1"/>
                </a:solidFill>
              </a:rPr>
              <a:t>loštěnce mléčné</a:t>
            </a:r>
            <a:endParaRPr lang="cs-CZ" sz="2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01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241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PLOŠTĚNCI</vt:lpstr>
      <vt:lpstr>Ploštěnci</vt:lpstr>
      <vt:lpstr>Ploštěnka mléčná</vt:lpstr>
      <vt:lpstr>Ploštěnka mléčná – stavba těla</vt:lpstr>
      <vt:lpstr>Ploštěnka mléčná – stavba těla</vt:lpstr>
      <vt:lpstr>Ploštěnka mléčná </vt:lpstr>
      <vt:lpstr>Další informace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malkova</dc:creator>
  <cp:lastModifiedBy>hornakova</cp:lastModifiedBy>
  <cp:revision>8</cp:revision>
  <dcterms:created xsi:type="dcterms:W3CDTF">2013-02-18T00:51:09Z</dcterms:created>
  <dcterms:modified xsi:type="dcterms:W3CDTF">2013-05-12T18:58:11Z</dcterms:modified>
</cp:coreProperties>
</file>