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57" r:id="rId10"/>
    <p:sldId id="258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66"/>
    <a:srgbClr val="FF00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3F400-5027-4203-B614-B1FD88FD3D4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97463-92E6-431E-B6E9-454A090F3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195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3F400-5027-4203-B614-B1FD88FD3D4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97463-92E6-431E-B6E9-454A090F3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556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3F400-5027-4203-B614-B1FD88FD3D4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97463-92E6-431E-B6E9-454A090F3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123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3F400-5027-4203-B614-B1FD88FD3D4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97463-92E6-431E-B6E9-454A090F3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42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3F400-5027-4203-B614-B1FD88FD3D4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97463-92E6-431E-B6E9-454A090F3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37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3F400-5027-4203-B614-B1FD88FD3D4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97463-92E6-431E-B6E9-454A090F3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47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3F400-5027-4203-B614-B1FD88FD3D4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97463-92E6-431E-B6E9-454A090F3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833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3F400-5027-4203-B614-B1FD88FD3D4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97463-92E6-431E-B6E9-454A090F3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474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3F400-5027-4203-B614-B1FD88FD3D4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97463-92E6-431E-B6E9-454A090F3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5992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3F400-5027-4203-B614-B1FD88FD3D4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97463-92E6-431E-B6E9-454A090F3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5015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3F400-5027-4203-B614-B1FD88FD3D4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97463-92E6-431E-B6E9-454A090F3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539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Blur radius="75"/>
                    </a14:imgEffect>
                    <a14:imgEffect>
                      <a14:colorTemperature colorTemp="47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3F400-5027-4203-B614-B1FD88FD3D4C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97463-92E6-431E-B6E9-454A090F3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67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cs/Vyukove-materialy-a-data/Clovek-a-priroda/Ilustrace-a-obrazky/Slinivka-zlucnik.html" TargetMode="External"/><Relationship Id="rId2" Type="http://schemas.openxmlformats.org/officeDocument/2006/relationships/hyperlink" Target="http://www.datakabinet.cz/cs/Vyukove-materialy-a-data/Clovek-a-priroda/Vyukove-tabulky/Clovek-Nervova-soustava-l-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36912"/>
            <a:ext cx="7772400" cy="1470025"/>
          </a:xfrm>
        </p:spPr>
        <p:txBody>
          <a:bodyPr>
            <a:noAutofit/>
          </a:bodyPr>
          <a:lstStyle/>
          <a:p>
            <a:r>
              <a:rPr lang="cs-CZ" sz="4800" b="1" cap="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Soustava žláz s vnitřní sekrecí</a:t>
            </a:r>
            <a:endParaRPr lang="cs-CZ" sz="4800" b="1" cap="all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8840" y="-2945"/>
            <a:ext cx="5781675" cy="14478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919447" y="5805264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VY_32_INOVACE_10_23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693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Žlázy s vnitřním vyměšováním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Podílejí se na celkovém </a:t>
            </a:r>
            <a:r>
              <a:rPr lang="cs-CZ" b="1" dirty="0" smtClean="0"/>
              <a:t>řízení organismu </a:t>
            </a:r>
            <a:r>
              <a:rPr lang="cs-CZ" dirty="0" smtClean="0"/>
              <a:t>– je pomalejší než u nervové soustavy</a:t>
            </a:r>
          </a:p>
          <a:p>
            <a:r>
              <a:rPr lang="cs-CZ" dirty="0" smtClean="0"/>
              <a:t>Produkují </a:t>
            </a:r>
            <a:r>
              <a:rPr lang="cs-CZ" b="1" dirty="0" smtClean="0"/>
              <a:t>hormony</a:t>
            </a:r>
            <a:r>
              <a:rPr lang="cs-CZ" dirty="0" smtClean="0"/>
              <a:t> – jsou vylučovány přímo do krve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Hormony ovlivňují: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celkový metabolismus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hospodaření s vodou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růst organismu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srdeční činnost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rozmnožování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031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994122"/>
          </a:xfrm>
        </p:spPr>
        <p:txBody>
          <a:bodyPr/>
          <a:lstStyle/>
          <a:p>
            <a:pPr algn="l"/>
            <a:r>
              <a:rPr lang="cs-CZ" b="1" dirty="0" smtClean="0"/>
              <a:t>1)</a:t>
            </a:r>
            <a:r>
              <a:rPr lang="cs-CZ" dirty="0" smtClean="0"/>
              <a:t> </a:t>
            </a:r>
            <a:r>
              <a:rPr lang="cs-CZ" b="1" dirty="0" smtClean="0"/>
              <a:t>Podvěsek mozkový = hypofýza</a:t>
            </a:r>
            <a:endParaRPr lang="cs-CZ" b="1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5" r="-2589"/>
          <a:stretch/>
        </p:blipFill>
        <p:spPr bwMode="auto">
          <a:xfrm>
            <a:off x="1115616" y="1988840"/>
            <a:ext cx="6767319" cy="452596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1080658" y="980728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velikostí </a:t>
            </a:r>
            <a:r>
              <a:rPr lang="cs-CZ" sz="2800" dirty="0"/>
              <a:t>odpovídá </a:t>
            </a:r>
            <a:r>
              <a:rPr lang="cs-CZ" sz="2800" dirty="0" smtClean="0"/>
              <a:t>třešňové pecce</a:t>
            </a:r>
          </a:p>
          <a:p>
            <a:r>
              <a:rPr lang="cs-CZ" sz="2800" dirty="0" smtClean="0"/>
              <a:t>- je spojen s mezimozkem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763688" y="5949280"/>
            <a:ext cx="1584176" cy="0"/>
          </a:xfrm>
          <a:prstGeom prst="line">
            <a:avLst/>
          </a:prstGeom>
          <a:ln w="76200">
            <a:solidFill>
              <a:srgbClr val="CC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771800" y="5196127"/>
            <a:ext cx="991761" cy="393113"/>
          </a:xfrm>
          <a:prstGeom prst="straightConnector1">
            <a:avLst/>
          </a:prstGeom>
          <a:ln w="28575">
            <a:solidFill>
              <a:srgbClr val="CC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6516216" y="3573016"/>
            <a:ext cx="1008112" cy="0"/>
          </a:xfrm>
          <a:prstGeom prst="line">
            <a:avLst/>
          </a:prstGeom>
          <a:ln w="38100">
            <a:solidFill>
              <a:srgbClr val="CC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1080658" y="6484694"/>
            <a:ext cx="2008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668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0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/>
              <a:t>Hypofýza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řídí funkce jiných žláz</a:t>
            </a:r>
          </a:p>
          <a:p>
            <a:r>
              <a:rPr lang="cs-CZ" dirty="0" smtClean="0"/>
              <a:t>vylučuje několik hormonů – růst, činnost pohlavních žláz, ledvin, štítné žlázy, porod, 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8544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941168"/>
            <a:ext cx="7128792" cy="2006837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na zadní straně mezimozku</a:t>
            </a:r>
          </a:p>
          <a:p>
            <a:pPr>
              <a:buFontTx/>
              <a:buChar char="-"/>
            </a:pPr>
            <a:r>
              <a:rPr lang="cs-CZ" sz="2800" dirty="0" smtClean="0"/>
              <a:t>její hormony ovlivňují lidské biologické hodiny – střídání bdění a spánku</a:t>
            </a:r>
            <a:endParaRPr lang="cs-CZ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5" r="-2589"/>
          <a:stretch/>
        </p:blipFill>
        <p:spPr bwMode="auto">
          <a:xfrm>
            <a:off x="2517492" y="188639"/>
            <a:ext cx="6767319" cy="452596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8229600" cy="1066130"/>
          </a:xfrm>
        </p:spPr>
        <p:txBody>
          <a:bodyPr/>
          <a:lstStyle/>
          <a:p>
            <a:pPr algn="l"/>
            <a:r>
              <a:rPr lang="cs-CZ" b="1" dirty="0" smtClean="0"/>
              <a:t>2) Šišinka</a:t>
            </a:r>
            <a:endParaRPr lang="cs-CZ" b="1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475656" y="1196752"/>
            <a:ext cx="4608512" cy="1368152"/>
          </a:xfrm>
          <a:prstGeom prst="straightConnector1">
            <a:avLst/>
          </a:prstGeom>
          <a:ln w="38100">
            <a:solidFill>
              <a:srgbClr val="CC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8431113" y="4724417"/>
            <a:ext cx="712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1</a:t>
            </a:r>
          </a:p>
        </p:txBody>
      </p:sp>
    </p:spTree>
    <p:extLst>
      <p:ext uri="{BB962C8B-B14F-4D97-AF65-F5344CB8AC3E}">
        <p14:creationId xmlns:p14="http://schemas.microsoft.com/office/powerpoint/2010/main" val="3430289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3) Štítná žláza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r>
              <a:rPr lang="cs-CZ" dirty="0" smtClean="0"/>
              <a:t>po stranách štítné chrupavky hrtanu</a:t>
            </a:r>
          </a:p>
          <a:p>
            <a:r>
              <a:rPr lang="cs-CZ" dirty="0" smtClean="0"/>
              <a:t>její hormon ovlivňuje </a:t>
            </a:r>
            <a:r>
              <a:rPr lang="cs-CZ" b="1" dirty="0" smtClean="0"/>
              <a:t>rychlost látkové přeměny</a:t>
            </a:r>
          </a:p>
          <a:p>
            <a:r>
              <a:rPr lang="cs-CZ" dirty="0" smtClean="0"/>
              <a:t>pro správnou činnost potřebuje </a:t>
            </a:r>
            <a:r>
              <a:rPr lang="cs-CZ" b="1" dirty="0" smtClean="0"/>
              <a:t>jód</a:t>
            </a:r>
            <a:r>
              <a:rPr lang="cs-CZ" dirty="0" smtClean="0"/>
              <a:t> – při jeho nedostatku </a:t>
            </a:r>
            <a:r>
              <a:rPr lang="cs-CZ" dirty="0" smtClean="0">
                <a:sym typeface="Wingdings"/>
              </a:rPr>
              <a:t> </a:t>
            </a:r>
            <a:r>
              <a:rPr lang="cs-CZ" b="1" dirty="0" smtClean="0">
                <a:sym typeface="Wingdings"/>
              </a:rPr>
              <a:t>struma</a:t>
            </a:r>
            <a:endParaRPr lang="cs-CZ" b="1" dirty="0"/>
          </a:p>
        </p:txBody>
      </p:sp>
      <p:pic>
        <p:nvPicPr>
          <p:cNvPr id="1026" name="Picture 2" descr="C:\Users\malkova\AppData\Local\Microsoft\Windows\Temporary Internet Files\Content.IE5\J2XR94U8\MC9001128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861048"/>
            <a:ext cx="2646730" cy="2469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305469" y="5961510"/>
            <a:ext cx="712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2370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4) Příštítná tělíska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1512168"/>
          </a:xfrm>
        </p:spPr>
        <p:txBody>
          <a:bodyPr/>
          <a:lstStyle/>
          <a:p>
            <a:r>
              <a:rPr lang="cs-CZ" dirty="0" smtClean="0"/>
              <a:t>na </a:t>
            </a:r>
            <a:r>
              <a:rPr lang="cs-CZ" b="1" dirty="0" smtClean="0"/>
              <a:t>zadní straně štítné žlázy</a:t>
            </a:r>
          </a:p>
          <a:p>
            <a:r>
              <a:rPr lang="cs-CZ" dirty="0" smtClean="0"/>
              <a:t>jejich hormon řídí množství </a:t>
            </a:r>
            <a:r>
              <a:rPr lang="cs-CZ" b="1" dirty="0" smtClean="0"/>
              <a:t>vápníku</a:t>
            </a:r>
            <a:r>
              <a:rPr lang="cs-CZ" dirty="0" smtClean="0"/>
              <a:t> v krvi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068960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9184" y="3253625"/>
            <a:ext cx="84249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+mj-lt"/>
              </a:rPr>
              <a:t>5) Brzlík</a:t>
            </a:r>
            <a:endParaRPr lang="cs-CZ" sz="4400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3548" y="4149080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200" dirty="0" smtClean="0"/>
              <a:t>v hrudníku před průdušnicí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200" dirty="0" smtClean="0"/>
              <a:t>plně vyvinut jen u dětí, v dospělosti mizí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200" dirty="0" smtClean="0"/>
              <a:t>má vliv na imunitní systém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96490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6) Nadledviny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5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při horním okraji ledvin</a:t>
            </a:r>
          </a:p>
          <a:p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b="1" dirty="0" smtClean="0"/>
              <a:t>kůra nadledvin </a:t>
            </a:r>
          </a:p>
          <a:p>
            <a:r>
              <a:rPr lang="cs-CZ" dirty="0" smtClean="0"/>
              <a:t>hormony ovlivňují látkovou přeměnu </a:t>
            </a:r>
            <a:r>
              <a:rPr lang="cs-CZ" dirty="0" smtClean="0"/>
              <a:t>– </a:t>
            </a:r>
            <a:r>
              <a:rPr lang="cs-CZ" dirty="0" smtClean="0"/>
              <a:t>zpětné vstřebávání vody a vápníku v ledvinách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lphaLcParenR" startAt="2"/>
            </a:pPr>
            <a:r>
              <a:rPr lang="cs-CZ" b="1" dirty="0" smtClean="0"/>
              <a:t>dřeň nadledvin</a:t>
            </a:r>
          </a:p>
          <a:p>
            <a:r>
              <a:rPr lang="cs-CZ" dirty="0" smtClean="0"/>
              <a:t>hormon </a:t>
            </a:r>
            <a:r>
              <a:rPr lang="cs-CZ" b="1" dirty="0" smtClean="0"/>
              <a:t>adrenalin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připravuje organismus na zvýšenou námahu, stres </a:t>
            </a:r>
            <a:r>
              <a:rPr lang="cs-CZ" dirty="0" smtClean="0"/>
              <a:t>– </a:t>
            </a:r>
            <a:r>
              <a:rPr lang="cs-CZ" dirty="0" smtClean="0"/>
              <a:t>zrychluje činnost srdce, rozšiřuje cévy, …</a:t>
            </a:r>
          </a:p>
        </p:txBody>
      </p:sp>
      <p:pic>
        <p:nvPicPr>
          <p:cNvPr id="2050" name="Picture 2" descr="C:\Users\malkova\AppData\Local\Microsoft\Windows\Temporary Internet Files\Content.IE5\0225UW69\MC9002308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8640"/>
            <a:ext cx="2448272" cy="2585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078121" y="2589378"/>
            <a:ext cx="712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8490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192.168.1.1\sablony\Datakabinet\Člověk a příroda\2.st\Karty\s_ilo_slinivka_zlucni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88640"/>
            <a:ext cx="5401056" cy="3852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281188" cy="1426170"/>
          </a:xfrm>
        </p:spPr>
        <p:txBody>
          <a:bodyPr>
            <a:noAutofit/>
          </a:bodyPr>
          <a:lstStyle/>
          <a:p>
            <a:pPr algn="l"/>
            <a:r>
              <a:rPr lang="cs-CZ" b="1" dirty="0" smtClean="0"/>
              <a:t>7) Slinivka    břišní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2348880"/>
            <a:ext cx="3312368" cy="190039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800" b="1" dirty="0" smtClean="0"/>
              <a:t>funkce trávící</a:t>
            </a:r>
            <a:r>
              <a:rPr lang="cs-CZ" sz="2800" dirty="0" smtClean="0"/>
              <a:t>        - vylučuje enzymy trávících šťáv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267744" y="1124744"/>
            <a:ext cx="4104456" cy="288032"/>
          </a:xfrm>
          <a:prstGeom prst="straightConnector1">
            <a:avLst/>
          </a:prstGeom>
          <a:ln w="38100">
            <a:solidFill>
              <a:srgbClr val="CC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51520" y="4293096"/>
            <a:ext cx="8892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lphaLcParenR" startAt="2"/>
            </a:pPr>
            <a:r>
              <a:rPr lang="cs-CZ" sz="2800" b="1" dirty="0" smtClean="0"/>
              <a:t>žláza - Langerhansovy ostrůvky </a:t>
            </a:r>
            <a:r>
              <a:rPr lang="cs-CZ" sz="2800" dirty="0" smtClean="0"/>
              <a:t>– vylučují hormon </a:t>
            </a:r>
            <a:r>
              <a:rPr lang="cs-CZ" sz="2800" b="1" dirty="0" smtClean="0"/>
              <a:t>inzulín</a:t>
            </a:r>
            <a:r>
              <a:rPr lang="cs-CZ" sz="2800" dirty="0" smtClean="0"/>
              <a:t> - reguluje množství cukru v krvi</a:t>
            </a:r>
          </a:p>
          <a:p>
            <a:r>
              <a:rPr lang="cs-CZ" sz="2800" dirty="0"/>
              <a:t>	 </a:t>
            </a:r>
            <a:r>
              <a:rPr lang="cs-CZ" sz="2800" dirty="0" smtClean="0"/>
              <a:t>       - nedostatečné vylučování inzulínu </a:t>
            </a:r>
            <a:r>
              <a:rPr lang="cs-CZ" sz="2800" dirty="0" smtClean="0"/>
              <a:t>– </a:t>
            </a:r>
            <a:r>
              <a:rPr lang="cs-CZ" sz="2800" b="1" dirty="0" smtClean="0"/>
              <a:t>cukrovka</a:t>
            </a:r>
          </a:p>
        </p:txBody>
      </p:sp>
      <p:sp>
        <p:nvSpPr>
          <p:cNvPr id="2" name="Obdélník 1"/>
          <p:cNvSpPr/>
          <p:nvPr/>
        </p:nvSpPr>
        <p:spPr>
          <a:xfrm>
            <a:off x="8252057" y="3654499"/>
            <a:ext cx="712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3356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8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 výukové tabulky </a:t>
            </a:r>
            <a:r>
              <a:rPr lang="cs-CZ" dirty="0" err="1" smtClean="0"/>
              <a:t>Datakabinetu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b="1" i="1" dirty="0" smtClean="0"/>
              <a:t>První pomoc </a:t>
            </a:r>
            <a:r>
              <a:rPr lang="cs-CZ" b="1" i="1" dirty="0" smtClean="0"/>
              <a:t>– </a:t>
            </a:r>
            <a:r>
              <a:rPr lang="cs-CZ" b="1" i="1" dirty="0" smtClean="0"/>
              <a:t>poruchy vědomí, cukrovka</a:t>
            </a:r>
            <a:r>
              <a:rPr lang="cs-CZ" dirty="0" smtClean="0"/>
              <a:t> zjisti: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Jaký je rozdíl mezi hyperglykemií a hypoglykemií.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Jaké jsou příznaky těchto zdravotních stavů.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 pomoci člověku, který je postižen některou z těchto zdravotních komplikací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572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8) Pohlavní žlázy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9"/>
            <a:ext cx="8568952" cy="129614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Jejich hormony ovlivňují vývin druhotných pohlavních znaků, u žen menstruaci a těhotenství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636912"/>
            <a:ext cx="374441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</a:rPr>
              <a:t>Vaječníky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u žen v dutině břišní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produkují pohlavní buňky </a:t>
            </a:r>
            <a:r>
              <a:rPr lang="cs-CZ" sz="2800" dirty="0" smtClean="0"/>
              <a:t>– </a:t>
            </a:r>
            <a:r>
              <a:rPr lang="cs-CZ" sz="2800" b="1" dirty="0" smtClean="0"/>
              <a:t>vajíčka</a:t>
            </a:r>
            <a:r>
              <a:rPr lang="cs-CZ" sz="2800" dirty="0" smtClean="0"/>
              <a:t>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produkují pohlavní hormony </a:t>
            </a:r>
            <a:r>
              <a:rPr lang="cs-CZ" sz="2800" dirty="0" smtClean="0"/>
              <a:t>– </a:t>
            </a:r>
            <a:r>
              <a:rPr lang="cs-CZ" sz="2800" b="1" dirty="0" smtClean="0"/>
              <a:t>estrogen a progesteron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2636912"/>
            <a:ext cx="374441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</a:rPr>
              <a:t>Varlata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u mužů v šourku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produkují pohlavní buňky </a:t>
            </a:r>
            <a:r>
              <a:rPr lang="cs-CZ" sz="2800" dirty="0" smtClean="0"/>
              <a:t>– </a:t>
            </a:r>
            <a:r>
              <a:rPr lang="cs-CZ" sz="2800" b="1" dirty="0" smtClean="0"/>
              <a:t>spermie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produkují pohlavní hormon </a:t>
            </a:r>
            <a:r>
              <a:rPr lang="cs-CZ" sz="2800" dirty="0" smtClean="0"/>
              <a:t>– </a:t>
            </a:r>
            <a:r>
              <a:rPr lang="cs-CZ" sz="2800" b="1" dirty="0" smtClean="0"/>
              <a:t>testosteron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293958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4872" y="2276872"/>
            <a:ext cx="806489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Tato práce je šířena pod licencí CC BY-SA 3.0. Odkazy a citace jsou platné k datu vytvoření této práce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Texty </a:t>
            </a:r>
            <a:r>
              <a:rPr lang="cs-CZ" dirty="0"/>
              <a:t>jsou vlastní originální tvorbou autora.</a:t>
            </a:r>
          </a:p>
          <a:p>
            <a:r>
              <a:rPr lang="cs-CZ" dirty="0"/>
              <a:t>Obr. </a:t>
            </a:r>
            <a:r>
              <a:rPr lang="cs-CZ" dirty="0" smtClean="0"/>
              <a:t>2 a 3 </a:t>
            </a:r>
            <a:r>
              <a:rPr lang="cs-CZ" dirty="0"/>
              <a:t>použité k vytvoření tohoto materiálu jsou součástí softwaru Microsoft® Office.</a:t>
            </a:r>
          </a:p>
          <a:p>
            <a:endParaRPr lang="cs-CZ" dirty="0" smtClean="0"/>
          </a:p>
          <a:p>
            <a:r>
              <a:rPr lang="cs-CZ" dirty="0" smtClean="0"/>
              <a:t>Obr. 1:</a:t>
            </a:r>
          </a:p>
          <a:p>
            <a:r>
              <a:rPr lang="cs-CZ" dirty="0"/>
              <a:t>Člověk - Nervová soustava. In: </a:t>
            </a:r>
            <a:r>
              <a:rPr lang="cs-CZ" i="1" dirty="0" err="1"/>
              <a:t>Datakabinet</a:t>
            </a:r>
            <a:r>
              <a:rPr lang="cs-CZ" dirty="0"/>
              <a:t> [online]. [cit. </a:t>
            </a:r>
            <a:r>
              <a:rPr lang="cs-CZ" dirty="0" smtClean="0"/>
              <a:t>2013-02-06].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http://www.datakabinet.cz/cs/Vyukove-materialy-a-data/Clovek-a-priroda/Vyukove-tabulky/Clovek-Nervova-soustava-l-.</a:t>
            </a:r>
            <a:r>
              <a:rPr lang="cs-CZ" dirty="0" smtClean="0">
                <a:hlinkClick r:id="rId2"/>
              </a:rPr>
              <a:t>html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Obr. 4:</a:t>
            </a:r>
          </a:p>
          <a:p>
            <a:r>
              <a:rPr lang="nl-NL" dirty="0"/>
              <a:t>Slinivka, žlučník. In: </a:t>
            </a:r>
            <a:r>
              <a:rPr lang="nl-NL" i="1" dirty="0"/>
              <a:t>Datakabinet</a:t>
            </a:r>
            <a:r>
              <a:rPr lang="nl-NL" dirty="0"/>
              <a:t> [online]. [cit. </a:t>
            </a:r>
            <a:r>
              <a:rPr lang="nl-NL" dirty="0" smtClean="0"/>
              <a:t>2013-0</a:t>
            </a:r>
            <a:r>
              <a:rPr lang="cs-CZ" dirty="0" smtClean="0"/>
              <a:t>2</a:t>
            </a:r>
            <a:r>
              <a:rPr lang="nl-NL" dirty="0" smtClean="0"/>
              <a:t>-</a:t>
            </a:r>
            <a:r>
              <a:rPr lang="cs-CZ" dirty="0" smtClean="0"/>
              <a:t>06</a:t>
            </a:r>
            <a:r>
              <a:rPr lang="nl-NL" dirty="0" smtClean="0"/>
              <a:t>]. </a:t>
            </a:r>
            <a:r>
              <a:rPr lang="nl-NL" dirty="0"/>
              <a:t>Dostupné z: </a:t>
            </a:r>
            <a:r>
              <a:rPr lang="nl-NL" dirty="0">
                <a:hlinkClick r:id="rId3"/>
              </a:rPr>
              <a:t>http://</a:t>
            </a:r>
            <a:r>
              <a:rPr lang="nl-NL" dirty="0" smtClean="0">
                <a:hlinkClick r:id="rId3"/>
              </a:rPr>
              <a:t>www.datakabinet.cz/cs/Vyukove-materialy-a-data/Clovek-a-priroda/Ilustrace-a-obrazky/Slinivka-zlucnik.html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872" y="332656"/>
            <a:ext cx="82135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Zdroj: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VANĚČKOVÁ, Ivana. </a:t>
            </a:r>
            <a:r>
              <a:rPr lang="cs-CZ" i="1" dirty="0"/>
              <a:t>Přírodopis 8: učebnice pro základní školy a víceletá gymnázia</a:t>
            </a:r>
            <a:r>
              <a:rPr lang="cs-CZ" dirty="0"/>
              <a:t>. 1.vyd. Plzeň: Fraus, 2006, 128 s. ISBN 80-723-8428-7.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ČERNÍK, Vladimír, Vítězslav BIČÍK a Zdeněk MARTINEC. </a:t>
            </a:r>
            <a:r>
              <a:rPr lang="cs-CZ" i="1" dirty="0"/>
              <a:t>Přírodopis 3: Biologie člověka se základy etologie a genetiky</a:t>
            </a:r>
            <a:r>
              <a:rPr lang="cs-CZ" dirty="0"/>
              <a:t>. 1.vyd. Praha: SPN, 1998, 128 s. ISBN 85-85937-97-2.</a:t>
            </a:r>
          </a:p>
        </p:txBody>
      </p:sp>
    </p:spTree>
    <p:extLst>
      <p:ext uri="{BB962C8B-B14F-4D97-AF65-F5344CB8AC3E}">
        <p14:creationId xmlns:p14="http://schemas.microsoft.com/office/powerpoint/2010/main" val="1158397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Škola: Základní škola Trávníky Otrokovice, příspěvková organizace</a:t>
            </a:r>
          </a:p>
          <a:p>
            <a:r>
              <a:rPr lang="cs-CZ" dirty="0"/>
              <a:t>Číslo projektu: CZ.1.07/1.4.00/21.2637</a:t>
            </a:r>
          </a:p>
          <a:p>
            <a:r>
              <a:rPr lang="cs-CZ" dirty="0"/>
              <a:t>Název výukového materiálu: </a:t>
            </a:r>
            <a:r>
              <a:rPr lang="cs-CZ" dirty="0" smtClean="0"/>
              <a:t>Soustava žláz s vnitřní sekrecí</a:t>
            </a:r>
            <a:endParaRPr lang="cs-CZ" dirty="0"/>
          </a:p>
          <a:p>
            <a:r>
              <a:rPr lang="cs-CZ" dirty="0"/>
              <a:t>Autor: Mgr. Miroslava Málková</a:t>
            </a:r>
          </a:p>
          <a:p>
            <a:r>
              <a:rPr lang="cs-CZ" dirty="0"/>
              <a:t>Vytvořeno: </a:t>
            </a:r>
            <a:r>
              <a:rPr lang="cs-CZ" dirty="0" smtClean="0"/>
              <a:t>6. února </a:t>
            </a:r>
            <a:r>
              <a:rPr lang="cs-CZ" dirty="0"/>
              <a:t>2013</a:t>
            </a:r>
          </a:p>
          <a:p>
            <a:r>
              <a:rPr lang="cs-CZ" dirty="0"/>
              <a:t>Ročník: </a:t>
            </a:r>
            <a:r>
              <a:rPr lang="cs-CZ" dirty="0" smtClean="0"/>
              <a:t>8.</a:t>
            </a:r>
            <a:endParaRPr lang="cs-CZ" dirty="0"/>
          </a:p>
          <a:p>
            <a:r>
              <a:rPr lang="cs-CZ" dirty="0"/>
              <a:t>Vzdělávací oblast: Člověk a příroda</a:t>
            </a:r>
          </a:p>
          <a:p>
            <a:r>
              <a:rPr lang="cs-CZ" dirty="0"/>
              <a:t>Vzdělávací obor: Přírodopis</a:t>
            </a:r>
          </a:p>
          <a:p>
            <a:r>
              <a:rPr lang="cs-CZ" dirty="0"/>
              <a:t>Tematický okruh: </a:t>
            </a:r>
            <a:r>
              <a:rPr lang="cs-CZ" dirty="0" smtClean="0"/>
              <a:t>Biologie člověka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Soustava žláz s vnitřní sekrecí</a:t>
            </a:r>
            <a:endParaRPr lang="cs-CZ" dirty="0"/>
          </a:p>
          <a:p>
            <a:r>
              <a:rPr lang="cs-CZ" dirty="0"/>
              <a:t>Pomůcky: dataprojektor, </a:t>
            </a:r>
            <a:r>
              <a:rPr lang="cs-CZ" dirty="0" smtClean="0"/>
              <a:t>notebook, výukové tabulky </a:t>
            </a:r>
            <a:r>
              <a:rPr lang="cs-CZ" dirty="0" err="1" smtClean="0"/>
              <a:t>Datakabinetu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i="1" dirty="0" smtClean="0"/>
              <a:t>První pomoc </a:t>
            </a:r>
            <a:r>
              <a:rPr lang="cs-CZ" i="1" dirty="0" smtClean="0"/>
              <a:t>– </a:t>
            </a:r>
            <a:r>
              <a:rPr lang="cs-CZ" i="1" dirty="0" smtClean="0"/>
              <a:t>poruchy vědomí, cukrovka</a:t>
            </a:r>
            <a:r>
              <a:rPr lang="cs-CZ" dirty="0" smtClean="0"/>
              <a:t>, sešit, psací potřeby</a:t>
            </a:r>
            <a:endParaRPr lang="cs-CZ" dirty="0"/>
          </a:p>
          <a:p>
            <a:r>
              <a:rPr lang="cs-CZ" dirty="0"/>
              <a:t>Anotace: Vzdělávací materiál je určen k výkladu učiva o </a:t>
            </a:r>
            <a:r>
              <a:rPr lang="cs-CZ" dirty="0" smtClean="0"/>
              <a:t>žlázách. Je doplněn úkolem </a:t>
            </a:r>
            <a:r>
              <a:rPr lang="cs-CZ" dirty="0" smtClean="0"/>
              <a:t>– </a:t>
            </a:r>
            <a:r>
              <a:rPr lang="cs-CZ" dirty="0" smtClean="0"/>
              <a:t>zjistit informace o zdravotních komplikacích, které mohou postihnout člověka s cukrovkou. Tento materiál </a:t>
            </a:r>
            <a:r>
              <a:rPr lang="cs-CZ" smtClean="0"/>
              <a:t>lze </a:t>
            </a:r>
            <a:r>
              <a:rPr lang="cs-CZ" smtClean="0"/>
              <a:t> </a:t>
            </a:r>
            <a:r>
              <a:rPr lang="cs-CZ" dirty="0" smtClean="0"/>
              <a:t>použít i jako podklad k zápisu do sešitu.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877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484</Words>
  <Application>Microsoft Office PowerPoint</Application>
  <PresentationFormat>Předvádění na obrazovce (4:3)</PresentationFormat>
  <Paragraphs>91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Soustava žláz s vnitřní sekrecí</vt:lpstr>
      <vt:lpstr>Žlázy s vnitřním vyměšováním</vt:lpstr>
      <vt:lpstr>1) Podvěsek mozkový = hypofýza</vt:lpstr>
      <vt:lpstr>Hypofýza</vt:lpstr>
      <vt:lpstr>2) Šišinka</vt:lpstr>
      <vt:lpstr>3) Štítná žláza</vt:lpstr>
      <vt:lpstr>4) Příštítná tělíska</vt:lpstr>
      <vt:lpstr>6) Nadledviny</vt:lpstr>
      <vt:lpstr>7) Slinivka    břišní</vt:lpstr>
      <vt:lpstr>Úkoly:</vt:lpstr>
      <vt:lpstr>8) Pohlavní žlázy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Soustava žláz s vnitřní sekrecí</dc:title>
  <dc:creator>malkova</dc:creator>
  <cp:lastModifiedBy>hornakova</cp:lastModifiedBy>
  <cp:revision>28</cp:revision>
  <dcterms:created xsi:type="dcterms:W3CDTF">2013-03-12T00:50:01Z</dcterms:created>
  <dcterms:modified xsi:type="dcterms:W3CDTF">2013-05-12T19:08:55Z</dcterms:modified>
</cp:coreProperties>
</file>