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3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502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817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68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99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36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8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769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63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627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89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risscrossEtching/>
                    </a14:imgEffect>
                    <a14:imgEffect>
                      <a14:colorTemperature colorTemp="15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B4A67-B33E-4089-BE84-E6E63DD283B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E2E26-4B6B-4C3E-9FB3-5C0407BA6D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23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KŮŽE, PÉČE O KŮŽI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18018" y="573325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VY_32_INOVACE_11_23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63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Kůže a její funkce v těle: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= pokryv těla, největší lidský orgán (2 m</a:t>
            </a:r>
            <a:r>
              <a:rPr lang="cs-CZ" baseline="30000" dirty="0" smtClean="0"/>
              <a:t>2</a:t>
            </a:r>
            <a:r>
              <a:rPr lang="cs-CZ" dirty="0" smtClean="0"/>
              <a:t>), její tloušťka se pohybuje od 0,1 mm až po 4 mm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chrání tělo před nepříznivými mechanickými a chemickými vlivy, před choroboplodnými zárodky a UV zářením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vylučování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regulace teploty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dýchání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komunikace s okolím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08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985" y="620688"/>
            <a:ext cx="3715217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3970784" cy="1143000"/>
          </a:xfrm>
        </p:spPr>
        <p:txBody>
          <a:bodyPr/>
          <a:lstStyle/>
          <a:p>
            <a:pPr algn="l"/>
            <a:r>
              <a:rPr lang="cs-CZ" b="1" dirty="0" smtClean="0"/>
              <a:t>Stavba kůže</a:t>
            </a:r>
            <a:endParaRPr lang="cs-CZ" b="1" dirty="0"/>
          </a:p>
        </p:txBody>
      </p:sp>
      <p:sp>
        <p:nvSpPr>
          <p:cNvPr id="4" name="Levá složená závorka 3"/>
          <p:cNvSpPr/>
          <p:nvPr/>
        </p:nvSpPr>
        <p:spPr>
          <a:xfrm>
            <a:off x="2911218" y="2079526"/>
            <a:ext cx="180000" cy="252000"/>
          </a:xfrm>
          <a:prstGeom prst="leftBrac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složená závorka 4"/>
          <p:cNvSpPr/>
          <p:nvPr/>
        </p:nvSpPr>
        <p:spPr>
          <a:xfrm>
            <a:off x="2911218" y="2331526"/>
            <a:ext cx="180000" cy="2897674"/>
          </a:xfrm>
          <a:prstGeom prst="leftBrac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složená závorka 5"/>
          <p:cNvSpPr/>
          <p:nvPr/>
        </p:nvSpPr>
        <p:spPr>
          <a:xfrm>
            <a:off x="2911218" y="5229200"/>
            <a:ext cx="180000" cy="1152128"/>
          </a:xfrm>
          <a:prstGeom prst="leftBrac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2000021"/>
            <a:ext cx="972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95744" y="3600363"/>
            <a:ext cx="684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škára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35744" y="5481264"/>
            <a:ext cx="1044000" cy="648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podkožní vazivo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508104" y="764704"/>
            <a:ext cx="1728192" cy="648072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236296" y="545567"/>
            <a:ext cx="1260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chlup (vlas)</a:t>
            </a:r>
            <a:endParaRPr lang="cs-CZ" dirty="0"/>
          </a:p>
        </p:txBody>
      </p:sp>
      <p:cxnSp>
        <p:nvCxnSpPr>
          <p:cNvPr id="16" name="Přímá spojnice se šipkou 15"/>
          <p:cNvCxnSpPr>
            <a:stCxn id="19" idx="3"/>
          </p:cNvCxnSpPr>
          <p:nvPr/>
        </p:nvCxnSpPr>
        <p:spPr>
          <a:xfrm flipV="1">
            <a:off x="1511528" y="2331526"/>
            <a:ext cx="2268384" cy="599515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9" idx="3"/>
          </p:cNvCxnSpPr>
          <p:nvPr/>
        </p:nvCxnSpPr>
        <p:spPr>
          <a:xfrm>
            <a:off x="1511528" y="2931041"/>
            <a:ext cx="2772440" cy="569967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3528" y="2607875"/>
            <a:ext cx="1188000" cy="64633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nervová zakončení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1835696" y="4077072"/>
            <a:ext cx="1944216" cy="576064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48300" y="4365103"/>
            <a:ext cx="1296000" cy="64633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vzpřimovač chlupu</a:t>
            </a:r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644008" y="2180021"/>
            <a:ext cx="2592288" cy="672915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252274" y="1926290"/>
            <a:ext cx="1440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mazová žláza</a:t>
            </a:r>
            <a:endParaRPr lang="cs-CZ" dirty="0"/>
          </a:p>
        </p:txBody>
      </p:sp>
      <p:cxnSp>
        <p:nvCxnSpPr>
          <p:cNvPr id="1024" name="Přímá spojnice se šipkou 1023"/>
          <p:cNvCxnSpPr/>
          <p:nvPr/>
        </p:nvCxnSpPr>
        <p:spPr>
          <a:xfrm flipH="1">
            <a:off x="5940152" y="3501008"/>
            <a:ext cx="1296144" cy="99355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7236296" y="3254206"/>
            <a:ext cx="1188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potní žláza</a:t>
            </a:r>
            <a:endParaRPr lang="cs-CZ" dirty="0"/>
          </a:p>
        </p:txBody>
      </p:sp>
      <p:cxnSp>
        <p:nvCxnSpPr>
          <p:cNvPr id="1029" name="Přímá spojnice se šipkou 1028"/>
          <p:cNvCxnSpPr/>
          <p:nvPr/>
        </p:nvCxnSpPr>
        <p:spPr>
          <a:xfrm flipH="1" flipV="1">
            <a:off x="6156176" y="4365104"/>
            <a:ext cx="1116120" cy="323165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 flipH="1">
            <a:off x="5436096" y="4688269"/>
            <a:ext cx="1836200" cy="323166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ovéPole 1033"/>
          <p:cNvSpPr txBox="1"/>
          <p:nvPr/>
        </p:nvSpPr>
        <p:spPr>
          <a:xfrm>
            <a:off x="7280467" y="4508269"/>
            <a:ext cx="612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cxnSp>
        <p:nvCxnSpPr>
          <p:cNvPr id="1036" name="Přímá spojnice se šipkou 1035"/>
          <p:cNvCxnSpPr/>
          <p:nvPr/>
        </p:nvCxnSpPr>
        <p:spPr>
          <a:xfrm flipH="1" flipV="1">
            <a:off x="6300194" y="5589240"/>
            <a:ext cx="980273" cy="72008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TextovéPole 1038"/>
          <p:cNvSpPr txBox="1"/>
          <p:nvPr/>
        </p:nvSpPr>
        <p:spPr>
          <a:xfrm>
            <a:off x="7280467" y="5481264"/>
            <a:ext cx="1296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tuková tkáň</a:t>
            </a:r>
            <a:endParaRPr lang="cs-CZ" dirty="0"/>
          </a:p>
        </p:txBody>
      </p:sp>
      <p:cxnSp>
        <p:nvCxnSpPr>
          <p:cNvPr id="1043" name="Přímá spojnice se šipkou 1042"/>
          <p:cNvCxnSpPr/>
          <p:nvPr/>
        </p:nvCxnSpPr>
        <p:spPr>
          <a:xfrm flipH="1" flipV="1">
            <a:off x="4716016" y="5011435"/>
            <a:ext cx="2564452" cy="1297885"/>
          </a:xfrm>
          <a:prstGeom prst="straightConnector1">
            <a:avLst/>
          </a:prstGeom>
          <a:ln w="190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5" name="TextovéPole 1044"/>
          <p:cNvSpPr txBox="1"/>
          <p:nvPr/>
        </p:nvSpPr>
        <p:spPr>
          <a:xfrm>
            <a:off x="7280468" y="6114903"/>
            <a:ext cx="1584000" cy="36000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vlasová cibulka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66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4" grpId="0" animBg="1"/>
      <p:bldP spid="19" grpId="0" animBg="1"/>
      <p:bldP spid="25" grpId="0" animBg="1"/>
      <p:bldP spid="29" grpId="0" animBg="1"/>
      <p:bldP spid="1027" grpId="0" animBg="1"/>
      <p:bldP spid="1034" grpId="0" animBg="1"/>
      <p:bldP spid="1039" grpId="0" animBg="1"/>
      <p:bldP spid="10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Pokožka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několik vrstev plochých buněk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vrchní vrstva buněk rohovatí </a:t>
            </a:r>
            <a:r>
              <a:rPr lang="cs-CZ" dirty="0" smtClean="0">
                <a:sym typeface="Wingdings"/>
              </a:rPr>
              <a:t>odlupuje se  nahrazena pod ní ležící vrstvou spodní vrstva se rychle dělí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ym typeface="Wingdings"/>
              </a:rPr>
              <a:t>pigmentové buňky </a:t>
            </a:r>
            <a:r>
              <a:rPr lang="cs-CZ" dirty="0" smtClean="0">
                <a:sym typeface="Wingdings"/>
              </a:rPr>
              <a:t>– </a:t>
            </a:r>
            <a:r>
              <a:rPr lang="cs-CZ" dirty="0" smtClean="0">
                <a:sym typeface="Wingdings"/>
              </a:rPr>
              <a:t>obsahují kožní barvivo </a:t>
            </a:r>
            <a:r>
              <a:rPr lang="cs-CZ" b="1" dirty="0" smtClean="0">
                <a:sym typeface="Wingdings"/>
              </a:rPr>
              <a:t>pigment </a:t>
            </a:r>
            <a:r>
              <a:rPr lang="cs-CZ" dirty="0" smtClean="0">
                <a:sym typeface="Wingdings"/>
              </a:rPr>
              <a:t>(melanin) </a:t>
            </a:r>
            <a:r>
              <a:rPr lang="cs-CZ" dirty="0" smtClean="0">
                <a:sym typeface="Wingdings"/>
              </a:rPr>
              <a:t>– </a:t>
            </a:r>
            <a:r>
              <a:rPr lang="cs-CZ" dirty="0" smtClean="0">
                <a:sym typeface="Wingdings"/>
              </a:rPr>
              <a:t>zachycuje UV záření, které zvětšuje množství pigmentu  </a:t>
            </a:r>
            <a:r>
              <a:rPr lang="cs-CZ" b="1" dirty="0" smtClean="0">
                <a:sym typeface="Wingdings"/>
              </a:rPr>
              <a:t>opalujeme se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ym typeface="Wingdings"/>
              </a:rPr>
              <a:t>nadměrné opalování </a:t>
            </a:r>
            <a:r>
              <a:rPr lang="cs-CZ" dirty="0" smtClean="0">
                <a:sym typeface="Wingdings"/>
              </a:rPr>
              <a:t>– </a:t>
            </a:r>
            <a:r>
              <a:rPr lang="cs-CZ" dirty="0" smtClean="0">
                <a:sym typeface="Wingdings"/>
              </a:rPr>
              <a:t>spáleniny  </a:t>
            </a:r>
            <a:r>
              <a:rPr lang="cs-CZ" b="1" dirty="0" smtClean="0">
                <a:sym typeface="Wingdings"/>
              </a:rPr>
              <a:t>rakovina kůže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444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Škára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vazivová tkáň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bohatě prostoupena cévami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velké množství nervových zakončení </a:t>
            </a:r>
            <a:r>
              <a:rPr lang="cs-CZ" dirty="0" smtClean="0"/>
              <a:t>– </a:t>
            </a:r>
            <a:r>
              <a:rPr lang="cs-CZ" dirty="0" smtClean="0"/>
              <a:t>teplo, chlad, tlak, bolest </a:t>
            </a:r>
            <a:r>
              <a:rPr lang="cs-CZ" dirty="0" smtClean="0"/>
              <a:t>– </a:t>
            </a:r>
            <a:r>
              <a:rPr lang="cs-CZ" dirty="0" smtClean="0"/>
              <a:t>rozložena nepravidelně a </a:t>
            </a:r>
            <a:r>
              <a:rPr lang="cs-CZ" dirty="0" smtClean="0"/>
              <a:t> v </a:t>
            </a:r>
            <a:r>
              <a:rPr lang="cs-CZ" dirty="0" smtClean="0"/>
              <a:t>různé hloubce (nejvíce </a:t>
            </a:r>
            <a:r>
              <a:rPr lang="cs-CZ" dirty="0" smtClean="0"/>
              <a:t>– </a:t>
            </a:r>
            <a:r>
              <a:rPr lang="cs-CZ" dirty="0" smtClean="0"/>
              <a:t>dlaně, konečky prstů, nejméně </a:t>
            </a:r>
            <a:r>
              <a:rPr lang="cs-CZ" dirty="0" smtClean="0"/>
              <a:t>– </a:t>
            </a:r>
            <a:r>
              <a:rPr lang="cs-CZ" dirty="0" smtClean="0"/>
              <a:t>záda)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vyrůstají z ní vlasy a chlupy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mazové a potní žlázy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72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404664"/>
            <a:ext cx="4040188" cy="639762"/>
          </a:xfrm>
        </p:spPr>
        <p:txBody>
          <a:bodyPr>
            <a:noAutofit/>
          </a:bodyPr>
          <a:lstStyle/>
          <a:p>
            <a:r>
              <a:rPr lang="cs-CZ" sz="3600" dirty="0" smtClean="0"/>
              <a:t>Potní žlázy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340768"/>
            <a:ext cx="3898776" cy="478539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cs-CZ" sz="2800" dirty="0" smtClean="0"/>
              <a:t>vylučují pot = voda + sůl + močovina + odpadní látky</a:t>
            </a:r>
          </a:p>
          <a:p>
            <a:pPr marL="0" indent="0">
              <a:lnSpc>
                <a:spcPct val="110000"/>
              </a:lnSpc>
              <a:buNone/>
            </a:pPr>
            <a:endParaRPr lang="cs-CZ" sz="2800" dirty="0" smtClean="0"/>
          </a:p>
          <a:p>
            <a:pPr>
              <a:lnSpc>
                <a:spcPct val="110000"/>
              </a:lnSpc>
            </a:pPr>
            <a:r>
              <a:rPr lang="cs-CZ" sz="2800" dirty="0" smtClean="0"/>
              <a:t>0,5 </a:t>
            </a:r>
            <a:r>
              <a:rPr lang="cs-CZ" sz="2800" dirty="0" smtClean="0"/>
              <a:t>– </a:t>
            </a:r>
            <a:r>
              <a:rPr lang="cs-CZ" sz="2800" dirty="0" smtClean="0"/>
              <a:t>1 l potu/24 h</a:t>
            </a:r>
          </a:p>
          <a:p>
            <a:pPr marL="0" indent="0">
              <a:lnSpc>
                <a:spcPct val="110000"/>
              </a:lnSpc>
              <a:buNone/>
            </a:pPr>
            <a:endParaRPr lang="cs-CZ" sz="2800" dirty="0" smtClean="0"/>
          </a:p>
          <a:p>
            <a:pPr>
              <a:lnSpc>
                <a:spcPct val="110000"/>
              </a:lnSpc>
            </a:pPr>
            <a:r>
              <a:rPr lang="cs-CZ" sz="2800" dirty="0" smtClean="0"/>
              <a:t>pocením se snižuje teplota </a:t>
            </a:r>
            <a:r>
              <a:rPr lang="cs-CZ" sz="2800" dirty="0" smtClean="0">
                <a:sym typeface="Wingdings 3"/>
              </a:rPr>
              <a:t> kůže se ochlazuje  ochrana před přehřátím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404664"/>
            <a:ext cx="4041775" cy="639762"/>
          </a:xfrm>
        </p:spPr>
        <p:txBody>
          <a:bodyPr>
            <a:noAutofit/>
          </a:bodyPr>
          <a:lstStyle/>
          <a:p>
            <a:r>
              <a:rPr lang="cs-CZ" sz="3600" dirty="0" smtClean="0"/>
              <a:t>Mazové žlázy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041775" cy="478539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ústí do pochvy vlasů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produkují kožní maz </a:t>
            </a:r>
            <a:r>
              <a:rPr lang="cs-CZ" sz="2800" dirty="0" smtClean="0"/>
              <a:t>– </a:t>
            </a:r>
            <a:r>
              <a:rPr lang="cs-CZ" sz="2800" dirty="0" smtClean="0"/>
              <a:t>chrání pokožku před vysycháním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nejsou na chodidlech a dlaních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605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Podkožní vazivo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nejspodnější vrstva kůže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ukládá se v něm tuk </a:t>
            </a:r>
            <a:r>
              <a:rPr lang="cs-CZ" dirty="0" smtClean="0"/>
              <a:t>– </a:t>
            </a:r>
            <a:r>
              <a:rPr lang="cs-CZ" dirty="0" smtClean="0"/>
              <a:t>izolační vrstva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140967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+mj-lt"/>
              </a:rPr>
              <a:t>Další kožní útvary</a:t>
            </a:r>
            <a:endParaRPr lang="cs-CZ" sz="4400" b="1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077072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chlupy, vlasy, obočí, řasy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- zbarvení záleží na množství melaninu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nehty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01510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/>
              <a:t>Péče o kůži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48880"/>
            <a:ext cx="8229600" cy="820687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základní požadavek </a:t>
            </a:r>
            <a:r>
              <a:rPr lang="cs-CZ" dirty="0" smtClean="0"/>
              <a:t>– </a:t>
            </a:r>
            <a:r>
              <a:rPr lang="cs-CZ" b="1" dirty="0" smtClean="0"/>
              <a:t>čistota kůže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69247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+mj-lt"/>
              </a:rPr>
              <a:t>Poranění kůže</a:t>
            </a:r>
            <a:endParaRPr lang="cs-CZ" sz="44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69961"/>
            <a:ext cx="861075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výukových tabulek </a:t>
            </a:r>
            <a:r>
              <a:rPr lang="cs-CZ" sz="3200" dirty="0" err="1" smtClean="0"/>
              <a:t>Datakabinetu</a:t>
            </a:r>
            <a:r>
              <a:rPr lang="cs-CZ" sz="3200" dirty="0" smtClean="0"/>
              <a:t> </a:t>
            </a:r>
            <a:r>
              <a:rPr lang="cs-CZ" sz="3200" dirty="0" smtClean="0"/>
              <a:t>– </a:t>
            </a:r>
            <a:r>
              <a:rPr lang="cs-CZ" sz="3200" b="1" i="1" dirty="0" smtClean="0"/>
              <a:t>Závažné stavy, Poškození vnějšími faktory, Bodnutí, kousnutí, Otrava</a:t>
            </a:r>
            <a:r>
              <a:rPr lang="cs-CZ" sz="3200" dirty="0" smtClean="0"/>
              <a:t> zjisti, jak postupovat při poranění kůže způsobeném: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mechanicky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elektrickým proudem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prudkými změnami teplot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poleptáním chemickými látkami</a:t>
            </a:r>
            <a:endParaRPr lang="cs-CZ" sz="3200" b="1" i="1" dirty="0"/>
          </a:p>
        </p:txBody>
      </p:sp>
    </p:spTree>
    <p:extLst>
      <p:ext uri="{BB962C8B-B14F-4D97-AF65-F5344CB8AC3E}">
        <p14:creationId xmlns:p14="http://schemas.microsoft.com/office/powerpoint/2010/main" val="348774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9825" y="3068960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r>
              <a:rPr lang="cs-CZ" dirty="0"/>
              <a:t>Texty </a:t>
            </a:r>
            <a:r>
              <a:rPr lang="cs-CZ" dirty="0" smtClean="0"/>
              <a:t>a obrázek jsou </a:t>
            </a:r>
            <a:r>
              <a:rPr lang="cs-CZ" dirty="0"/>
              <a:t>vlastní originální tvorbou autora.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534" y="620688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VANĚČKOVÁ, Ivana. </a:t>
            </a:r>
            <a:r>
              <a:rPr lang="cs-CZ" i="1" dirty="0"/>
              <a:t>Přírodopis 8: učebnice pro základní školy a víceletá gymnázia</a:t>
            </a:r>
            <a:r>
              <a:rPr lang="cs-CZ" dirty="0"/>
              <a:t>. 1.vyd. Plzeň: Fraus, 2006, 128 s. ISBN 80-723-8428-7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3: Biologie člověka se základy etologie a genetiky</a:t>
            </a:r>
            <a:r>
              <a:rPr lang="cs-CZ" dirty="0"/>
              <a:t>. 1.vyd. Praha: SPN, 1998, 128 s. ISBN 85-85937-97-2.</a:t>
            </a:r>
          </a:p>
        </p:txBody>
      </p:sp>
    </p:spTree>
    <p:extLst>
      <p:ext uri="{BB962C8B-B14F-4D97-AF65-F5344CB8AC3E}">
        <p14:creationId xmlns:p14="http://schemas.microsoft.com/office/powerpoint/2010/main" val="519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363272" cy="604867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Škola: Základní škola Trávníky Otrokovice, příspěvková organizace</a:t>
            </a:r>
          </a:p>
          <a:p>
            <a:r>
              <a:rPr lang="cs-CZ" dirty="0"/>
              <a:t>Číslo projektu: CZ.1.07/1.4.00/21.2637</a:t>
            </a:r>
          </a:p>
          <a:p>
            <a:r>
              <a:rPr lang="cs-CZ" dirty="0"/>
              <a:t>Název výukového materiálu: </a:t>
            </a:r>
            <a:r>
              <a:rPr lang="cs-CZ" dirty="0" smtClean="0"/>
              <a:t>Kůže. Péče o kůži</a:t>
            </a:r>
            <a:endParaRPr lang="cs-CZ" dirty="0"/>
          </a:p>
          <a:p>
            <a:r>
              <a:rPr lang="cs-CZ" dirty="0"/>
              <a:t>Autor: Mgr. Miroslava Málková</a:t>
            </a:r>
          </a:p>
          <a:p>
            <a:r>
              <a:rPr lang="cs-CZ" dirty="0"/>
              <a:t>Vytvořeno: </a:t>
            </a:r>
            <a:r>
              <a:rPr lang="cs-CZ" dirty="0" smtClean="0"/>
              <a:t>7. </a:t>
            </a:r>
            <a:r>
              <a:rPr lang="cs-CZ" dirty="0"/>
              <a:t>února 2013</a:t>
            </a:r>
          </a:p>
          <a:p>
            <a:r>
              <a:rPr lang="cs-CZ" dirty="0"/>
              <a:t>Ročník: 8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/>
              <a:t>Vzdělávací oblast: Člověk a příroda</a:t>
            </a:r>
          </a:p>
          <a:p>
            <a:r>
              <a:rPr lang="cs-CZ" dirty="0"/>
              <a:t>Vzdělávací obor: Přírodopis</a:t>
            </a:r>
          </a:p>
          <a:p>
            <a:r>
              <a:rPr lang="cs-CZ" dirty="0"/>
              <a:t>Tematický okruh: Biologie </a:t>
            </a:r>
            <a:r>
              <a:rPr lang="cs-CZ" dirty="0" smtClean="0"/>
              <a:t>člověka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Kůže</a:t>
            </a:r>
            <a:endParaRPr lang="cs-CZ" dirty="0"/>
          </a:p>
          <a:p>
            <a:r>
              <a:rPr lang="cs-CZ" dirty="0"/>
              <a:t>Pomůcky: dataprojektor, notebook, sešit, psací </a:t>
            </a:r>
            <a:r>
              <a:rPr lang="cs-CZ" dirty="0" smtClean="0"/>
              <a:t>potřeby, výukové tabulky </a:t>
            </a:r>
            <a:r>
              <a:rPr lang="cs-CZ" dirty="0" err="1" smtClean="0"/>
              <a:t>Datakabinetu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i="1" dirty="0"/>
              <a:t>Závažné stavy, Poškození vnějšími faktory, Bodnutí, kousnutí, Otrava</a:t>
            </a:r>
            <a:r>
              <a:rPr lang="cs-CZ" dirty="0"/>
              <a:t> </a:t>
            </a:r>
          </a:p>
          <a:p>
            <a:r>
              <a:rPr lang="cs-CZ" dirty="0"/>
              <a:t>Anotace: Vzdělávací materiál je určen jako pomůcka k výkladu učiva </a:t>
            </a:r>
            <a:r>
              <a:rPr lang="cs-CZ" dirty="0" smtClean="0"/>
              <a:t>o kůži. V závěru je doplněn </a:t>
            </a:r>
            <a:r>
              <a:rPr lang="cs-CZ" smtClean="0"/>
              <a:t>úkolem </a:t>
            </a:r>
            <a:r>
              <a:rPr lang="cs-CZ" smtClean="0"/>
              <a:t>– </a:t>
            </a:r>
            <a:r>
              <a:rPr lang="cs-CZ" dirty="0" smtClean="0"/>
              <a:t>zjistit zásady první pomoci při poranění nebo poškození kůže z výukových tabulek </a:t>
            </a:r>
            <a:r>
              <a:rPr lang="cs-CZ" dirty="0" err="1" smtClean="0"/>
              <a:t>Datakabinetu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82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445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KŮŽE, PÉČE O KŮŽI</vt:lpstr>
      <vt:lpstr>Kůže a její funkce v těle:</vt:lpstr>
      <vt:lpstr>Stavba kůže</vt:lpstr>
      <vt:lpstr>Pokožka</vt:lpstr>
      <vt:lpstr>Škára</vt:lpstr>
      <vt:lpstr>Prezentace aplikace PowerPoint</vt:lpstr>
      <vt:lpstr>Podkožní vazivo</vt:lpstr>
      <vt:lpstr>Péče o kůži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KŮŽE, PÉČE O KŮŽI</dc:title>
  <dc:creator>malkova</dc:creator>
  <cp:lastModifiedBy>hornakova</cp:lastModifiedBy>
  <cp:revision>21</cp:revision>
  <dcterms:created xsi:type="dcterms:W3CDTF">2013-03-29T16:43:33Z</dcterms:created>
  <dcterms:modified xsi:type="dcterms:W3CDTF">2013-05-12T19:15:22Z</dcterms:modified>
</cp:coreProperties>
</file>