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66" d="100"/>
          <a:sy n="66" d="100"/>
        </p:scale>
        <p:origin x="-150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9E4B1-814F-4558-843B-34647879168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C19E5D29-4888-4828-BAF2-8879086DABF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KOŘEN</a:t>
            </a:r>
            <a:endParaRPr lang="cs-CZ" sz="6600" dirty="0"/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115616" y="5805264"/>
            <a:ext cx="24677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VY_32_INOVACE_12_23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389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Kořen a jeho funkce: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upevnění rostliny v půdě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čerpání vody a v ní rozpuštěných minerálních látek z půdy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ukládání zásobních látek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alkova\AppData\Local\Microsoft\Windows\Temporary Internet Files\Content.IE5\6RX30IZY\MC900332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73016"/>
            <a:ext cx="2628203" cy="2492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40352" y="6124654"/>
            <a:ext cx="972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8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Kořenové soustavy: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a) hlavní kořen + kořeny postranní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206453"/>
          </a:xfrm>
        </p:spPr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např. kořen řepky olejky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 anchor="t" anchorCtr="0"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b) svazčité kořeny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hlavní kořen zaniká a tvoří se kořeny náhradní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např. u trav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175" y="2387623"/>
            <a:ext cx="2088232" cy="3343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569" y="3571826"/>
            <a:ext cx="2262683" cy="2637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Volný tvar 10"/>
          <p:cNvSpPr/>
          <p:nvPr/>
        </p:nvSpPr>
        <p:spPr>
          <a:xfrm>
            <a:off x="1870364" y="1962496"/>
            <a:ext cx="1791324" cy="1895996"/>
          </a:xfrm>
          <a:custGeom>
            <a:avLst/>
            <a:gdLst>
              <a:gd name="connsiteX0" fmla="*/ 0 w 1791324"/>
              <a:gd name="connsiteY0" fmla="*/ 46414 h 2096887"/>
              <a:gd name="connsiteX1" fmla="*/ 1773381 w 1791324"/>
              <a:gd name="connsiteY1" fmla="*/ 268087 h 2096887"/>
              <a:gd name="connsiteX2" fmla="*/ 762000 w 1791324"/>
              <a:gd name="connsiteY2" fmla="*/ 2096887 h 20968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91324" h="2096887">
                <a:moveTo>
                  <a:pt x="0" y="46414"/>
                </a:moveTo>
                <a:cubicBezTo>
                  <a:pt x="823190" y="-13622"/>
                  <a:pt x="1646381" y="-73658"/>
                  <a:pt x="1773381" y="268087"/>
                </a:cubicBezTo>
                <a:cubicBezTo>
                  <a:pt x="1900381" y="609832"/>
                  <a:pt x="1331190" y="1353359"/>
                  <a:pt x="762000" y="2096887"/>
                </a:cubicBezTo>
              </a:path>
            </a:pathLst>
          </a:custGeom>
          <a:noFill/>
          <a:ln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6788727" y="2826327"/>
            <a:ext cx="1795370" cy="2064328"/>
          </a:xfrm>
          <a:custGeom>
            <a:avLst/>
            <a:gdLst>
              <a:gd name="connsiteX0" fmla="*/ 831273 w 1795370"/>
              <a:gd name="connsiteY0" fmla="*/ 0 h 2064328"/>
              <a:gd name="connsiteX1" fmla="*/ 1773382 w 1795370"/>
              <a:gd name="connsiteY1" fmla="*/ 1025237 h 2064328"/>
              <a:gd name="connsiteX2" fmla="*/ 0 w 1795370"/>
              <a:gd name="connsiteY2" fmla="*/ 2064328 h 2064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95370" h="2064328">
                <a:moveTo>
                  <a:pt x="831273" y="0"/>
                </a:moveTo>
                <a:cubicBezTo>
                  <a:pt x="1371600" y="340591"/>
                  <a:pt x="1911928" y="681182"/>
                  <a:pt x="1773382" y="1025237"/>
                </a:cubicBezTo>
                <a:cubicBezTo>
                  <a:pt x="1634837" y="1369292"/>
                  <a:pt x="817418" y="1716810"/>
                  <a:pt x="0" y="2064328"/>
                </a:cubicBezTo>
              </a:path>
            </a:pathLst>
          </a:custGeom>
          <a:noFill/>
          <a:ln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79512" y="1260663"/>
            <a:ext cx="2016224" cy="2528377"/>
          </a:xfrm>
          <a:custGeom>
            <a:avLst/>
            <a:gdLst>
              <a:gd name="connsiteX0" fmla="*/ 1411397 w 2256524"/>
              <a:gd name="connsiteY0" fmla="*/ 318755 h 3145082"/>
              <a:gd name="connsiteX1" fmla="*/ 552415 w 2256524"/>
              <a:gd name="connsiteY1" fmla="*/ 13955 h 3145082"/>
              <a:gd name="connsiteX2" fmla="*/ 81360 w 2256524"/>
              <a:gd name="connsiteY2" fmla="*/ 720537 h 3145082"/>
              <a:gd name="connsiteX3" fmla="*/ 2256524 w 2256524"/>
              <a:gd name="connsiteY3" fmla="*/ 3145082 h 3145082"/>
              <a:gd name="connsiteX4" fmla="*/ 2256524 w 2256524"/>
              <a:gd name="connsiteY4" fmla="*/ 3145082 h 3145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56524" h="3145082">
                <a:moveTo>
                  <a:pt x="1411397" y="318755"/>
                </a:moveTo>
                <a:cubicBezTo>
                  <a:pt x="1092742" y="132873"/>
                  <a:pt x="774088" y="-53009"/>
                  <a:pt x="552415" y="13955"/>
                </a:cubicBezTo>
                <a:cubicBezTo>
                  <a:pt x="330742" y="80919"/>
                  <a:pt x="-202658" y="198682"/>
                  <a:pt x="81360" y="720537"/>
                </a:cubicBezTo>
                <a:cubicBezTo>
                  <a:pt x="365378" y="1242392"/>
                  <a:pt x="2256524" y="3145082"/>
                  <a:pt x="2256524" y="3145082"/>
                </a:cubicBezTo>
                <a:lnTo>
                  <a:pt x="2256524" y="3145082"/>
                </a:lnTo>
              </a:path>
            </a:pathLst>
          </a:custGeom>
          <a:noFill/>
          <a:ln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37495" y="5361809"/>
            <a:ext cx="76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10030" y="5862314"/>
            <a:ext cx="76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87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7" grpId="0" build="p"/>
      <p:bldP spid="6" grpId="0" build="p"/>
      <p:bldP spid="14" grpId="0" uiExpand="1" build="p"/>
      <p:bldP spid="11" grpId="0" animBg="1"/>
      <p:bldP spid="12" grpId="0" animBg="1"/>
      <p:bldP spid="13" grpId="0" animBg="1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Vnější stavba kořene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352" y="1412776"/>
            <a:ext cx="2232248" cy="4342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943" y="5740577"/>
            <a:ext cx="8103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Úkol: pozoruj mikrofotografii kořenové čepičky v interaktivní učebnici nakladatelství Fraus.</a:t>
            </a:r>
            <a:endParaRPr lang="cs-CZ" sz="24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1534166"/>
            <a:ext cx="1944216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hlavní kořen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8" name="Přímá spojnice se šipkou 7"/>
          <p:cNvCxnSpPr>
            <a:stCxn id="6" idx="1"/>
          </p:cNvCxnSpPr>
          <p:nvPr/>
        </p:nvCxnSpPr>
        <p:spPr>
          <a:xfrm flipH="1">
            <a:off x="4646476" y="1764999"/>
            <a:ext cx="1941748" cy="43986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82185" y="1525783"/>
            <a:ext cx="2448272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postranní kořeny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1" name="Přímá spojnice se šipkou 10"/>
          <p:cNvCxnSpPr>
            <a:stCxn id="9" idx="3"/>
          </p:cNvCxnSpPr>
          <p:nvPr/>
        </p:nvCxnSpPr>
        <p:spPr>
          <a:xfrm>
            <a:off x="3030457" y="1756616"/>
            <a:ext cx="1181503" cy="95230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9" idx="3"/>
          </p:cNvCxnSpPr>
          <p:nvPr/>
        </p:nvCxnSpPr>
        <p:spPr>
          <a:xfrm>
            <a:off x="3030457" y="1756616"/>
            <a:ext cx="1685559" cy="95230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164374" y="3914282"/>
            <a:ext cx="2376264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kořenové vlásky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0" name="Přímá spojnice se šipkou 19"/>
          <p:cNvCxnSpPr>
            <a:stCxn id="16" idx="1"/>
          </p:cNvCxnSpPr>
          <p:nvPr/>
        </p:nvCxnSpPr>
        <p:spPr>
          <a:xfrm flipH="1">
            <a:off x="4593125" y="4145115"/>
            <a:ext cx="1571249" cy="79605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6" idx="1"/>
          </p:cNvCxnSpPr>
          <p:nvPr/>
        </p:nvCxnSpPr>
        <p:spPr>
          <a:xfrm flipH="1" flipV="1">
            <a:off x="4940238" y="3561646"/>
            <a:ext cx="1224136" cy="583469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03310" y="3561646"/>
            <a:ext cx="2448272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kořenová čepička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9" name="Přímá spojnice se šipkou 28"/>
          <p:cNvCxnSpPr>
            <a:stCxn id="27" idx="3"/>
          </p:cNvCxnSpPr>
          <p:nvPr/>
        </p:nvCxnSpPr>
        <p:spPr>
          <a:xfrm>
            <a:off x="3051582" y="3792479"/>
            <a:ext cx="1541542" cy="179676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3" name="TextovéPole 2052"/>
          <p:cNvSpPr txBox="1"/>
          <p:nvPr/>
        </p:nvSpPr>
        <p:spPr>
          <a:xfrm>
            <a:off x="6164374" y="4375947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čerpají vodu 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a minerální látky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600215" y="4017340"/>
            <a:ext cx="26216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- chrání dělivé pletivo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99378" y="5371245"/>
            <a:ext cx="76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43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 animBg="1"/>
      <p:bldP spid="9" grpId="0" animBg="1"/>
      <p:bldP spid="16" grpId="0" animBg="1"/>
      <p:bldP spid="27" grpId="0" animBg="1"/>
      <p:bldP spid="2053" grpId="0"/>
      <p:bldP spid="2058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Tvar kořenů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5" y="3164319"/>
            <a:ext cx="792000" cy="1759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30987"/>
            <a:ext cx="792000" cy="1730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576" y="3164318"/>
            <a:ext cx="792000" cy="1759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0987"/>
            <a:ext cx="1282700" cy="160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9525" y="2456212"/>
            <a:ext cx="1440160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nitkovitý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32" y="4043833"/>
            <a:ext cx="1368152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válcovitý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99480" y="2488538"/>
            <a:ext cx="1728192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vřetenovitý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45498" y="3994637"/>
            <a:ext cx="1368152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řepovitý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5" y="4923347"/>
            <a:ext cx="76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58197" y="1754789"/>
            <a:ext cx="76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81965" y="4923347"/>
            <a:ext cx="76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47963" y="1746483"/>
            <a:ext cx="763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24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3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Přeměny kořene: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zásobní funkce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kořenové hlízy, bulvy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(jiřiny, řepa)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přijímání vzdušné vlhkosti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vzdušné kořeny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(monstera)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přichycení k podkladu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příchytné kořeny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(břečťan)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8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5135" y="3573016"/>
            <a:ext cx="81369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Tato práce je šířena pod licencí CC BY-SA 3.0. Odkazy a citace jsou platné k datu vytvoření této práce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Texty a obr.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2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8 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jsou vlastní originální tvorbou autora.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Obr.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 použitý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k vytvoření tohoto materiálu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součástí softwaru Microsoft® Office.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8360" y="1412776"/>
            <a:ext cx="82680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ČERNÍK, Vladimír. 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Přírodopis pro 7. ročník základní školy a nižší ročníky víceletých gymnázií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. 1.,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</a:rPr>
              <a:t>přeprac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. vyd. Praha: SPN - pedagogické nakladatelství. ISBN 80-723-5069-2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ČABRADOVÁ, Věra. 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Přírodopis 7: učebnice pro základní školy a víceletá gymnázia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. Plzeň: Fraus, 2005, 128 s. ISBN 80-7238-424-4.</a:t>
            </a:r>
          </a:p>
        </p:txBody>
      </p:sp>
    </p:spTree>
    <p:extLst>
      <p:ext uri="{BB962C8B-B14F-4D97-AF65-F5344CB8AC3E}">
        <p14:creationId xmlns:p14="http://schemas.microsoft.com/office/powerpoint/2010/main" val="243555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Škola: Základní škola Trávníky Otrokovice, příspěvková organizace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Číslo projektu: CZ.1.07/1.4.00/21.2637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Název výukového materiálu: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Kořen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Autor: Mgr. Miroslava Málková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Vytvořeno: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1. března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2013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7.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Vzdělávací oblast: Člověk a příroda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Vzdělávací obor: Přírodopis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Tematický okruh: Biologie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rostlin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Téma: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Kořen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Pomůcky: dataprojektor, notebook,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sešit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, psací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potřeby, interaktivní učebnice nakladatelství FRAUS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Vzdělávací materiál je určen k výkladu učiva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 kořenech rostlin. Lze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jej použít i jako podklad k zápisu do sešitu.</a:t>
            </a:r>
          </a:p>
        </p:txBody>
      </p:sp>
    </p:spTree>
    <p:extLst>
      <p:ext uri="{BB962C8B-B14F-4D97-AF65-F5344CB8AC3E}">
        <p14:creationId xmlns:p14="http://schemas.microsoft.com/office/powerpoint/2010/main" val="28307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251</TotalTime>
  <Words>263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KOŘEN</vt:lpstr>
      <vt:lpstr>Kořen a jeho funkce:</vt:lpstr>
      <vt:lpstr>Kořenové soustavy:</vt:lpstr>
      <vt:lpstr>Vnější stavba kořene</vt:lpstr>
      <vt:lpstr>Tvar kořenů</vt:lpstr>
      <vt:lpstr>Přeměny kořene: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KOŘEN</dc:title>
  <dc:creator>malkova</dc:creator>
  <cp:lastModifiedBy>hornakova</cp:lastModifiedBy>
  <cp:revision>19</cp:revision>
  <dcterms:created xsi:type="dcterms:W3CDTF">2013-04-06T20:34:11Z</dcterms:created>
  <dcterms:modified xsi:type="dcterms:W3CDTF">2013-05-12T19:18:02Z</dcterms:modified>
</cp:coreProperties>
</file>