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61" r:id="rId5"/>
    <p:sldId id="259" r:id="rId6"/>
    <p:sldId id="263" r:id="rId7"/>
    <p:sldId id="262" r:id="rId8"/>
    <p:sldId id="260" r:id="rId9"/>
    <p:sldId id="264" r:id="rId10"/>
    <p:sldId id="266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00000"/>
    <a:srgbClr val="00CC00"/>
    <a:srgbClr val="00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>
        <p:scale>
          <a:sx n="70" d="100"/>
          <a:sy n="70" d="100"/>
        </p:scale>
        <p:origin x="-1386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EED89-F578-4AA9-89F6-13EF6CB4CB0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1A104-58EB-4678-96FE-820774330621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</a:t>
            </a:r>
            <a:endParaRPr lang="cs-CZ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8840" y="-2945"/>
            <a:ext cx="5781675" cy="14478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683568" y="5805264"/>
            <a:ext cx="3026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VY_32_INOVACE_13_23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3955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listů: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8873" y="1478916"/>
            <a:ext cx="7125112" cy="4051437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Fotosyntéza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Dýchání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Odpařování</a:t>
            </a:r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Pravá složená závorka 3"/>
          <p:cNvSpPr/>
          <p:nvPr/>
        </p:nvSpPr>
        <p:spPr>
          <a:xfrm>
            <a:off x="4139952" y="3068960"/>
            <a:ext cx="360040" cy="936104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776192" y="3275402"/>
            <a:ext cx="2532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průduchy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95772" y="5085183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663300"/>
                </a:solidFill>
              </a:rPr>
              <a:t>Pomocí interaktivní učebnice nakladatelství Fraus si zopakuj tyto životní projevy rostlin</a:t>
            </a:r>
            <a:endParaRPr lang="cs-CZ" sz="2000" b="1" i="1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219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352928" cy="924475"/>
          </a:xfrm>
        </p:spPr>
        <p:txBody>
          <a:bodyPr/>
          <a:lstStyle/>
          <a:p>
            <a:pPr algn="ctr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vnější stavba listu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malkova\AppData\Local\Microsoft\Windows\Temporary Internet Files\Content.IE5\0225UW69\MP90041177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634" y="2132856"/>
            <a:ext cx="3399011" cy="459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1907704" y="3501008"/>
            <a:ext cx="2304256" cy="36004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91704" y="3182951"/>
            <a:ext cx="111600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čepel</a:t>
            </a:r>
            <a:endParaRPr lang="cs-CZ" sz="28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2267744" y="5661248"/>
            <a:ext cx="2520280" cy="7200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151744" y="5435642"/>
            <a:ext cx="111600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řapík</a:t>
            </a:r>
            <a:endParaRPr lang="cs-CZ" sz="28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H="1" flipV="1">
            <a:off x="4642139" y="3753036"/>
            <a:ext cx="2378134" cy="25203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5004048" y="4005064"/>
            <a:ext cx="2016224" cy="426727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987868" y="3681028"/>
            <a:ext cx="169200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žilnatina</a:t>
            </a:r>
            <a:endParaRPr lang="cs-CZ" sz="2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24128" y="6422949"/>
            <a:ext cx="18307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obr. 1</a:t>
            </a:r>
            <a:endParaRPr lang="cs-CZ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27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9" grpId="0" animBg="1"/>
      <p:bldP spid="16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Vnější stavba listu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84784"/>
            <a:ext cx="5884528" cy="5510071"/>
          </a:xfrm>
        </p:spPr>
        <p:txBody>
          <a:bodyPr>
            <a:normAutofit fontScale="62500" lnSpcReduction="20000"/>
          </a:bodyPr>
          <a:lstStyle/>
          <a:p>
            <a:pPr marL="742950" indent="-742950">
              <a:buFont typeface="+mj-lt"/>
              <a:buAutoNum type="alphaLcParenR"/>
            </a:pPr>
            <a:r>
              <a:rPr lang="cs-CZ" sz="3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řapíkaté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- čepel + řapík</a:t>
            </a:r>
          </a:p>
          <a:p>
            <a:pPr marL="0" indent="0">
              <a:buNone/>
            </a:pP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na bázi mohou být </a:t>
            </a:r>
          </a:p>
          <a:p>
            <a:pPr marL="0" indent="0">
              <a:buNone/>
            </a:pP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palisty, trny, …</a:t>
            </a:r>
          </a:p>
          <a:p>
            <a:pPr marL="0" indent="0">
              <a:buNone/>
            </a:pPr>
            <a:endParaRPr lang="cs-CZ" sz="3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lphaLcParenR" startAt="2"/>
            </a:pPr>
            <a:r>
              <a:rPr lang="cs-CZ" sz="3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přisedlé </a:t>
            </a:r>
          </a:p>
          <a:p>
            <a:pPr marL="0" indent="0">
              <a:buNone/>
            </a:pPr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 list přisedá na stonek čepelí</a:t>
            </a:r>
          </a:p>
          <a:p>
            <a:pPr marL="457200" indent="-457200">
              <a:buFont typeface="+mj-lt"/>
              <a:buAutoNum type="alphaLcParenR" startAt="2"/>
            </a:pPr>
            <a:endParaRPr lang="cs-CZ" sz="3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>
              <a:buFont typeface="+mj-lt"/>
              <a:buAutoNum type="alphaLcParenR" startAt="3"/>
            </a:pPr>
            <a:r>
              <a:rPr lang="cs-CZ" sz="3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objímavé </a:t>
            </a:r>
          </a:p>
          <a:p>
            <a:pPr marL="0" indent="0">
              <a:buNone/>
            </a:pP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list čepelí objímá stonek</a:t>
            </a:r>
          </a:p>
          <a:p>
            <a:pPr marL="457200" indent="-457200">
              <a:buFont typeface="+mj-lt"/>
              <a:buAutoNum type="alphaLcParenR" startAt="2"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696" y="1818801"/>
            <a:ext cx="1440000" cy="1236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284984"/>
            <a:ext cx="1440000" cy="12285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869160"/>
            <a:ext cx="1440000" cy="1276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106696" y="2747730"/>
            <a:ext cx="23672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solidFill>
                  <a:schemeClr val="bg1"/>
                </a:solidFill>
              </a:rPr>
              <a:t>obr. 2</a:t>
            </a:r>
          </a:p>
        </p:txBody>
      </p:sp>
      <p:sp>
        <p:nvSpPr>
          <p:cNvPr id="7" name="Obdélník 6"/>
          <p:cNvSpPr/>
          <p:nvPr/>
        </p:nvSpPr>
        <p:spPr>
          <a:xfrm>
            <a:off x="7904801" y="4201599"/>
            <a:ext cx="6994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 smtClean="0">
                <a:solidFill>
                  <a:prstClr val="black"/>
                </a:solidFill>
              </a:rPr>
              <a:t>obr. 3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040705" y="5837064"/>
            <a:ext cx="6994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4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818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136904" cy="924475"/>
          </a:xfrm>
        </p:spPr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Postavení listu </a:t>
            </a:r>
            <a:b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stonku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81000" y="1484784"/>
            <a:ext cx="7125112" cy="4253691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listy střídavé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listy vstřícné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listy přeslenité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listy v přízemní růžici</a:t>
            </a:r>
          </a:p>
          <a:p>
            <a:pPr marL="457200" indent="-457200">
              <a:buFont typeface="+mj-lt"/>
              <a:buAutoNum type="alphaLcParenR"/>
            </a:pP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511" y="390973"/>
            <a:ext cx="1116000" cy="17843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916832"/>
            <a:ext cx="1116000" cy="1952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511" y="3356992"/>
            <a:ext cx="1116000" cy="2179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092" y="4707262"/>
            <a:ext cx="1260000" cy="1491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4283968" y="1196752"/>
            <a:ext cx="2088232" cy="129614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4283968" y="2780928"/>
            <a:ext cx="3528392" cy="36004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4644008" y="3661792"/>
            <a:ext cx="1728192" cy="4872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563888" y="4581128"/>
            <a:ext cx="1168896" cy="72008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6167511" y="2154180"/>
            <a:ext cx="6994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5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96336" y="3845110"/>
            <a:ext cx="6994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6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62412" y="5536842"/>
            <a:ext cx="6994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7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33092" y="6198521"/>
            <a:ext cx="6994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8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02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7450987" cy="924475"/>
          </a:xfrm>
        </p:spPr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uspořádání čepele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585508"/>
            <a:ext cx="7125112" cy="4051437"/>
          </a:xfrm>
        </p:spPr>
        <p:txBody>
          <a:bodyPr>
            <a:normAutofit/>
          </a:bodyPr>
          <a:lstStyle/>
          <a:p>
            <a:pPr>
              <a:buFont typeface="+mj-lt"/>
              <a:buAutoNum type="arabicParenR"/>
            </a:pP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Jednoduché </a:t>
            </a: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souvislá různě členěná listová čepel</a:t>
            </a:r>
          </a:p>
          <a:p>
            <a:pPr>
              <a:buFont typeface="+mj-lt"/>
              <a:buAutoNum type="arabicParenR"/>
            </a:pP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Složené </a:t>
            </a: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listová čepel rozdělená na několik samostatných lístků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465" y="1340768"/>
            <a:ext cx="1099606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25" y="3790032"/>
            <a:ext cx="1242816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665741" y="3500768"/>
            <a:ext cx="6994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 smtClean="0">
                <a:solidFill>
                  <a:prstClr val="black"/>
                </a:solidFill>
              </a:rPr>
              <a:t>obr. 9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422925" y="5950032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10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54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2080" y="548680"/>
            <a:ext cx="8208912" cy="1483567"/>
          </a:xfrm>
        </p:spPr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 jednoduchých listů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806563"/>
            <a:ext cx="7125112" cy="4051437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čárkovitý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kopinatý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srdčitý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vejčitý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obvejčitý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ledvinitý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121" y="1268760"/>
            <a:ext cx="853389" cy="151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947" y="1700808"/>
            <a:ext cx="681908" cy="151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406" y="2204864"/>
            <a:ext cx="997466" cy="151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800" y="3897136"/>
            <a:ext cx="1066925" cy="151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065" y="4653136"/>
            <a:ext cx="1031457" cy="151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249222"/>
            <a:ext cx="1614402" cy="151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3419872" y="2618784"/>
            <a:ext cx="1370282" cy="1619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3280117" y="2960864"/>
            <a:ext cx="3020075" cy="32412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928144" y="3519136"/>
            <a:ext cx="4596184" cy="37800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2888196" y="4221088"/>
            <a:ext cx="4132076" cy="26393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3363911" y="4869160"/>
            <a:ext cx="2432225" cy="1619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3280117" y="5463657"/>
            <a:ext cx="824896" cy="5452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4659121" y="2780760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11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077947" y="3211359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12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320406" y="1936044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13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14800" y="5364288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14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05601" y="6165136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15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5005" y="4980402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16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Okraj listů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628800"/>
            <a:ext cx="7125112" cy="405143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celokrajný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pilovitý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zubatý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vroubkovaný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laločnatý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802" y="248717"/>
            <a:ext cx="706705" cy="19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554" y="764704"/>
            <a:ext cx="719704" cy="19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264" y="3140968"/>
            <a:ext cx="668994" cy="19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802" y="3818659"/>
            <a:ext cx="671446" cy="19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024" y="4509120"/>
            <a:ext cx="626757" cy="19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3599892" y="1412776"/>
            <a:ext cx="2340260" cy="815941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2994974" y="2467066"/>
            <a:ext cx="4115308" cy="407747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915816" y="3440926"/>
            <a:ext cx="4248472" cy="1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165104" y="4043939"/>
            <a:ext cx="1775048" cy="8702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347864" y="4509121"/>
            <a:ext cx="1368152" cy="432047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5702875" y="2201071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17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913756" y="2715294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18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93959" y="5120968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19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20504" y="5798659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20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586584" y="6482648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21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77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17987" y="476672"/>
            <a:ext cx="7125113" cy="924475"/>
          </a:xfrm>
        </p:spPr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Žilnatina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5525" y="1571625"/>
            <a:ext cx="7125112" cy="4051437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Souběžná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žilky se nevětví, vedou rovnoběžně vedle sebe (trávy)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Síťnatá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žilnatina se rozvětvuje, tvoří síť </a:t>
            </a:r>
          </a:p>
          <a:p>
            <a:pPr marL="0" indent="0">
              <a:buNone/>
            </a:pP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zpeřená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(habr)</a:t>
            </a:r>
          </a:p>
          <a:p>
            <a:pPr marL="0" indent="0">
              <a:buNone/>
            </a:pP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dlanitá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(muškát)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390" y="0"/>
            <a:ext cx="887412" cy="3143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149080"/>
            <a:ext cx="1189634" cy="23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947" y="4167175"/>
            <a:ext cx="1926885" cy="23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962034" y="3078423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22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63958" y="6489080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23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924947" y="6523551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24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74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5665" y="692696"/>
            <a:ext cx="7560840" cy="924475"/>
          </a:xfrm>
        </p:spPr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složených listů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024760"/>
            <a:ext cx="7125112" cy="4051437"/>
          </a:xfrm>
        </p:spPr>
        <p:txBody>
          <a:bodyPr>
            <a:normAutofit/>
          </a:bodyPr>
          <a:lstStyle/>
          <a:p>
            <a:pPr>
              <a:buFont typeface="+mj-lt"/>
              <a:buAutoNum type="alphaLcParenR"/>
            </a:pP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dlanitě složené </a:t>
            </a: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trojčetné, pětičetné, ….</a:t>
            </a:r>
          </a:p>
          <a:p>
            <a:pPr>
              <a:buFont typeface="+mj-lt"/>
              <a:buAutoNum type="alphaLcParenR"/>
            </a:pPr>
            <a:r>
              <a:rPr lang="cs-CZ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zpeřené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lichozpeřené, sudozpeřené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12776"/>
            <a:ext cx="1526610" cy="151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338" y="1412776"/>
            <a:ext cx="1550969" cy="151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97152"/>
            <a:ext cx="1022554" cy="17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754" y="4797152"/>
            <a:ext cx="996921" cy="17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932040" y="2859949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25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941349" y="2859949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26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5628" y="6460325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27</a:t>
            </a:r>
            <a:endParaRPr lang="cs-CZ" sz="1400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41349" y="6460325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28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49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Vnitřní stavba listu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2051720" y="2474963"/>
            <a:ext cx="2880320" cy="2443872"/>
            <a:chOff x="1257954" y="2762926"/>
            <a:chExt cx="2880320" cy="2443872"/>
          </a:xfrm>
        </p:grpSpPr>
        <p:sp>
          <p:nvSpPr>
            <p:cNvPr id="4" name="Obdélník 3"/>
            <p:cNvSpPr/>
            <p:nvPr/>
          </p:nvSpPr>
          <p:spPr>
            <a:xfrm>
              <a:off x="1257954" y="2762926"/>
              <a:ext cx="2880320" cy="180020"/>
            </a:xfrm>
            <a:prstGeom prst="rect">
              <a:avLst/>
            </a:prstGeom>
            <a:blipFill>
              <a:blip r:embed="rId2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1257954" y="2942946"/>
              <a:ext cx="2880320" cy="1044116"/>
            </a:xfrm>
            <a:prstGeom prst="rect">
              <a:avLst/>
            </a:prstGeom>
            <a:blipFill>
              <a:blip r:embed="rId3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1257954" y="5026778"/>
              <a:ext cx="2880320" cy="180020"/>
            </a:xfrm>
            <a:prstGeom prst="rect">
              <a:avLst/>
            </a:prstGeom>
            <a:blipFill>
              <a:blip r:embed="rId2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1257954" y="3987062"/>
              <a:ext cx="2880320" cy="1044116"/>
            </a:xfrm>
            <a:prstGeom prst="rect">
              <a:avLst/>
            </a:prstGeom>
            <a:blipFill>
              <a:blip r:embed="rId4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" name="Ovál 2"/>
          <p:cNvSpPr/>
          <p:nvPr/>
        </p:nvSpPr>
        <p:spPr>
          <a:xfrm>
            <a:off x="3491880" y="3207799"/>
            <a:ext cx="864096" cy="792088"/>
          </a:xfrm>
          <a:prstGeom prst="ellipse">
            <a:avLst/>
          </a:pr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Marker/>
                      </a14:imgEffect>
                      <a14:imgEffect>
                        <a14:colorTemperature colorTemp="11200"/>
                      </a14:imgEffect>
                      <a14:imgEffect>
                        <a14:saturation sat="66000"/>
                      </a14:imgEffect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3784" y="1868405"/>
            <a:ext cx="2520280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svrchní pokožka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3784" y="5281971"/>
            <a:ext cx="2520280" cy="70788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spodní pokožka</a:t>
            </a:r>
          </a:p>
          <a:p>
            <a:r>
              <a:rPr lang="cs-CZ" sz="2000" b="1" dirty="0" smtClean="0">
                <a:solidFill>
                  <a:schemeClr val="bg1"/>
                </a:solidFill>
              </a:rPr>
              <a:t>s průduchy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97760" y="2703035"/>
            <a:ext cx="2736304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asimilační pletivo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49280" y="4106606"/>
            <a:ext cx="2484784" cy="70788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provzdušňovací pletivo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509828" y="3499044"/>
            <a:ext cx="2124236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cévní svazek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3506959"/>
            <a:ext cx="1368152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dužnina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Levá složená závorka 14"/>
          <p:cNvSpPr/>
          <p:nvPr/>
        </p:nvSpPr>
        <p:spPr>
          <a:xfrm>
            <a:off x="1672327" y="2662898"/>
            <a:ext cx="360040" cy="2088232"/>
          </a:xfrm>
          <a:prstGeom prst="lef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cxnSp>
        <p:nvCxnSpPr>
          <p:cNvPr id="17" name="Přímá spojnice se šipkou 16"/>
          <p:cNvCxnSpPr/>
          <p:nvPr/>
        </p:nvCxnSpPr>
        <p:spPr>
          <a:xfrm flipH="1" flipV="1">
            <a:off x="4355976" y="4814492"/>
            <a:ext cx="1793305" cy="82142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12" idx="1"/>
          </p:cNvCxnSpPr>
          <p:nvPr/>
        </p:nvCxnSpPr>
        <p:spPr>
          <a:xfrm flipH="1" flipV="1">
            <a:off x="4616961" y="4350771"/>
            <a:ext cx="1532319" cy="10977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stCxn id="13" idx="1"/>
          </p:cNvCxnSpPr>
          <p:nvPr/>
        </p:nvCxnSpPr>
        <p:spPr>
          <a:xfrm flipH="1">
            <a:off x="4067944" y="3699099"/>
            <a:ext cx="2441884" cy="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11" idx="1"/>
          </p:cNvCxnSpPr>
          <p:nvPr/>
        </p:nvCxnSpPr>
        <p:spPr>
          <a:xfrm flipH="1">
            <a:off x="4616961" y="2903090"/>
            <a:ext cx="1280799" cy="20005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stCxn id="5" idx="1"/>
          </p:cNvCxnSpPr>
          <p:nvPr/>
        </p:nvCxnSpPr>
        <p:spPr>
          <a:xfrm flipH="1">
            <a:off x="4623857" y="2068460"/>
            <a:ext cx="1489927" cy="49651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179512" y="5484213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663300"/>
                </a:solidFill>
              </a:rPr>
              <a:t>V interaktivní učebnici nakladatelství Fraus si prohlédni mikrofotografii průduchu</a:t>
            </a:r>
            <a:r>
              <a:rPr lang="cs-CZ" i="1" dirty="0" smtClean="0">
                <a:solidFill>
                  <a:srgbClr val="663300"/>
                </a:solidFill>
              </a:rPr>
              <a:t>.</a:t>
            </a:r>
            <a:endParaRPr lang="cs-CZ" i="1" dirty="0">
              <a:solidFill>
                <a:srgbClr val="6633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032367" y="4918835"/>
            <a:ext cx="81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400" dirty="0">
                <a:solidFill>
                  <a:prstClr val="black"/>
                </a:solidFill>
              </a:rPr>
              <a:t>obr. </a:t>
            </a:r>
            <a:r>
              <a:rPr lang="cs-CZ" sz="1400" dirty="0" smtClean="0">
                <a:solidFill>
                  <a:prstClr val="black"/>
                </a:solidFill>
              </a:rPr>
              <a:t>29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201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6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75815" y="4725144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Tato práce je šířena pod licencí CC BY-SA 3.0. Odkazy a citace jsou platné k datu vytvoření této práce</a:t>
            </a:r>
            <a:r>
              <a:rPr lang="cs-CZ" b="1" dirty="0" smtClean="0"/>
              <a:t>.</a:t>
            </a:r>
          </a:p>
          <a:p>
            <a:r>
              <a:rPr lang="cs-CZ" b="1" dirty="0"/>
              <a:t>Texty a obr. </a:t>
            </a:r>
            <a:r>
              <a:rPr lang="cs-CZ" b="1" dirty="0" smtClean="0"/>
              <a:t>2 </a:t>
            </a:r>
            <a:r>
              <a:rPr lang="cs-CZ" b="1" dirty="0" smtClean="0"/>
              <a:t>– </a:t>
            </a:r>
            <a:r>
              <a:rPr lang="cs-CZ" b="1" dirty="0" smtClean="0"/>
              <a:t>28  </a:t>
            </a:r>
            <a:r>
              <a:rPr lang="cs-CZ" b="1" dirty="0"/>
              <a:t>jsou vlastní originální tvorbou autora.</a:t>
            </a:r>
          </a:p>
          <a:p>
            <a:r>
              <a:rPr lang="cs-CZ" b="1" dirty="0"/>
              <a:t>Obr. </a:t>
            </a:r>
            <a:r>
              <a:rPr lang="cs-CZ" b="1" dirty="0" smtClean="0"/>
              <a:t>1 a 29 použité </a:t>
            </a:r>
            <a:r>
              <a:rPr lang="cs-CZ" b="1" dirty="0"/>
              <a:t>k vytvoření tohoto materiálu jsou součástí softwaru Microsoft® Office.</a:t>
            </a:r>
          </a:p>
          <a:p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7365" y="1268760"/>
            <a:ext cx="810064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Zdroj</a:t>
            </a:r>
            <a:r>
              <a:rPr lang="cs-CZ" b="1" dirty="0" smtClean="0"/>
              <a:t>:</a:t>
            </a:r>
          </a:p>
          <a:p>
            <a:endParaRPr lang="cs-CZ" b="1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/>
              <a:t>ČERNÍK, Vladimír. </a:t>
            </a:r>
            <a:r>
              <a:rPr lang="cs-CZ" b="1" i="1" dirty="0"/>
              <a:t>Přírodopis pro 7. ročník základní školy a nižší ročníky víceletých gymnázií</a:t>
            </a:r>
            <a:r>
              <a:rPr lang="cs-CZ" b="1" dirty="0"/>
              <a:t>. 1., </a:t>
            </a:r>
            <a:r>
              <a:rPr lang="cs-CZ" b="1" dirty="0" err="1"/>
              <a:t>přeprac</a:t>
            </a:r>
            <a:r>
              <a:rPr lang="cs-CZ" b="1" dirty="0"/>
              <a:t>. vyd. Praha: SPN - pedagogické nakladatelství. ISBN 80-723-5069-2</a:t>
            </a:r>
            <a:r>
              <a:rPr lang="cs-CZ" b="1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b="1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/>
              <a:t>ČABRADOVÁ, Věra. </a:t>
            </a:r>
            <a:r>
              <a:rPr lang="cs-CZ" b="1" i="1" dirty="0"/>
              <a:t>Přírodopis 7: učebnice pro základní školy a víceletá gymnázia</a:t>
            </a:r>
            <a:r>
              <a:rPr lang="cs-CZ" b="1" dirty="0"/>
              <a:t>. Plzeň: Fraus, 2005, 128 s. ISBN 80-7238-424-4.</a:t>
            </a:r>
          </a:p>
        </p:txBody>
      </p:sp>
    </p:spTree>
    <p:extLst>
      <p:ext uri="{BB962C8B-B14F-4D97-AF65-F5344CB8AC3E}">
        <p14:creationId xmlns:p14="http://schemas.microsoft.com/office/powerpoint/2010/main" val="37608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0"/>
            <a:ext cx="8424936" cy="6048672"/>
          </a:xfrm>
        </p:spPr>
        <p:txBody>
          <a:bodyPr>
            <a:normAutofit/>
          </a:bodyPr>
          <a:lstStyle/>
          <a:p>
            <a:r>
              <a:rPr lang="cs-CZ" b="1" dirty="0"/>
              <a:t>Škola: Základní škola Trávníky Otrokovice, příspěvková organizace</a:t>
            </a:r>
          </a:p>
          <a:p>
            <a:r>
              <a:rPr lang="cs-CZ" b="1" dirty="0"/>
              <a:t>Číslo projektu: CZ.1.07/1.4.00/21.2637</a:t>
            </a:r>
          </a:p>
          <a:p>
            <a:r>
              <a:rPr lang="cs-CZ" b="1" dirty="0"/>
              <a:t>Název výukového materiálu: </a:t>
            </a:r>
            <a:r>
              <a:rPr lang="cs-CZ" b="1" dirty="0" smtClean="0"/>
              <a:t>List</a:t>
            </a:r>
            <a:endParaRPr lang="cs-CZ" b="1" dirty="0"/>
          </a:p>
          <a:p>
            <a:r>
              <a:rPr lang="cs-CZ" b="1" dirty="0"/>
              <a:t>Autor: Mgr. Miroslava Málková</a:t>
            </a:r>
          </a:p>
          <a:p>
            <a:r>
              <a:rPr lang="cs-CZ" b="1" dirty="0"/>
              <a:t>Vytvořeno: </a:t>
            </a:r>
            <a:r>
              <a:rPr lang="cs-CZ" b="1" dirty="0" smtClean="0"/>
              <a:t>2. března </a:t>
            </a:r>
            <a:r>
              <a:rPr lang="cs-CZ" b="1" dirty="0"/>
              <a:t>2013</a:t>
            </a:r>
          </a:p>
          <a:p>
            <a:r>
              <a:rPr lang="cs-CZ" b="1" dirty="0"/>
              <a:t>Ročník: </a:t>
            </a:r>
            <a:r>
              <a:rPr lang="cs-CZ" b="1" dirty="0" smtClean="0"/>
              <a:t>7.</a:t>
            </a:r>
            <a:endParaRPr lang="cs-CZ" b="1" dirty="0"/>
          </a:p>
          <a:p>
            <a:r>
              <a:rPr lang="cs-CZ" b="1" dirty="0"/>
              <a:t>Vzdělávací oblast: Člověk a příroda</a:t>
            </a:r>
          </a:p>
          <a:p>
            <a:r>
              <a:rPr lang="cs-CZ" b="1" dirty="0"/>
              <a:t>Vzdělávací obor: Přírodopis</a:t>
            </a:r>
          </a:p>
          <a:p>
            <a:r>
              <a:rPr lang="cs-CZ" b="1" dirty="0"/>
              <a:t>Tematický okruh: Biologie </a:t>
            </a:r>
            <a:r>
              <a:rPr lang="cs-CZ" b="1" dirty="0" smtClean="0"/>
              <a:t>rostlin</a:t>
            </a:r>
            <a:endParaRPr lang="cs-CZ" b="1" dirty="0"/>
          </a:p>
          <a:p>
            <a:r>
              <a:rPr lang="cs-CZ" b="1" dirty="0"/>
              <a:t>Téma: </a:t>
            </a:r>
            <a:r>
              <a:rPr lang="cs-CZ" b="1" dirty="0" smtClean="0"/>
              <a:t>List</a:t>
            </a:r>
            <a:endParaRPr lang="cs-CZ" b="1" dirty="0"/>
          </a:p>
          <a:p>
            <a:r>
              <a:rPr lang="cs-CZ" b="1" dirty="0"/>
              <a:t>Pomůcky: dataprojektor, notebook, </a:t>
            </a:r>
            <a:r>
              <a:rPr lang="cs-CZ" b="1" dirty="0" smtClean="0"/>
              <a:t>sešit</a:t>
            </a:r>
            <a:r>
              <a:rPr lang="cs-CZ" b="1" dirty="0"/>
              <a:t>, psací </a:t>
            </a:r>
            <a:r>
              <a:rPr lang="cs-CZ" b="1" dirty="0" smtClean="0"/>
              <a:t>potřeby, interaktivní učebnice nakladatelství FRAUS</a:t>
            </a:r>
            <a:endParaRPr lang="cs-CZ" b="1" dirty="0"/>
          </a:p>
          <a:p>
            <a:r>
              <a:rPr lang="cs-CZ" b="1" dirty="0"/>
              <a:t>Anotace: Vzdělávací materiál je určen k výkladu učiva o </a:t>
            </a:r>
            <a:r>
              <a:rPr lang="cs-CZ" b="1" dirty="0" smtClean="0"/>
              <a:t>morfologii listů rostlin. Lze </a:t>
            </a:r>
            <a:r>
              <a:rPr lang="cs-CZ" b="1" dirty="0"/>
              <a:t>jej použít i jako podklad k zápisu do sešitu.</a:t>
            </a:r>
          </a:p>
        </p:txBody>
      </p:sp>
    </p:spTree>
    <p:extLst>
      <p:ext uri="{BB962C8B-B14F-4D97-AF65-F5344CB8AC3E}">
        <p14:creationId xmlns:p14="http://schemas.microsoft.com/office/powerpoint/2010/main" val="145250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520</TotalTime>
  <Words>396</Words>
  <Application>Microsoft Office PowerPoint</Application>
  <PresentationFormat>Předvádění na obrazovce (4:3)</PresentationFormat>
  <Paragraphs>116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Summer</vt:lpstr>
      <vt:lpstr>LIST</vt:lpstr>
      <vt:lpstr>Funkce listů:</vt:lpstr>
      <vt:lpstr>Opakování – vnější stavba listu</vt:lpstr>
      <vt:lpstr>Vnější stavba listu</vt:lpstr>
      <vt:lpstr>Postavení listu  na stonku</vt:lpstr>
      <vt:lpstr>Podle uspořádání čepele</vt:lpstr>
      <vt:lpstr>Tvar jednoduchých listů</vt:lpstr>
      <vt:lpstr>Okraj listů</vt:lpstr>
      <vt:lpstr>Žilnatina</vt:lpstr>
      <vt:lpstr>Dělení složených listů</vt:lpstr>
      <vt:lpstr>Vnitřní stavba listu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</dc:title>
  <dc:creator>malkova</dc:creator>
  <cp:lastModifiedBy>hornakova</cp:lastModifiedBy>
  <cp:revision>33</cp:revision>
  <dcterms:created xsi:type="dcterms:W3CDTF">2013-04-02T19:48:13Z</dcterms:created>
  <dcterms:modified xsi:type="dcterms:W3CDTF">2013-05-12T19:22:29Z</dcterms:modified>
</cp:coreProperties>
</file>