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3DD27-DE54-405D-AFF6-2E5F7C847999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6439B-D8B0-4565-A873-3EFD0881D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2137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3DD27-DE54-405D-AFF6-2E5F7C847999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6439B-D8B0-4565-A873-3EFD0881D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374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3DD27-DE54-405D-AFF6-2E5F7C847999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6439B-D8B0-4565-A873-3EFD0881D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637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3DD27-DE54-405D-AFF6-2E5F7C847999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6439B-D8B0-4565-A873-3EFD0881D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684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3DD27-DE54-405D-AFF6-2E5F7C847999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6439B-D8B0-4565-A873-3EFD0881D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225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3DD27-DE54-405D-AFF6-2E5F7C847999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6439B-D8B0-4565-A873-3EFD0881D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930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3DD27-DE54-405D-AFF6-2E5F7C847999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6439B-D8B0-4565-A873-3EFD0881D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014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3DD27-DE54-405D-AFF6-2E5F7C847999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6439B-D8B0-4565-A873-3EFD0881D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675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3DD27-DE54-405D-AFF6-2E5F7C847999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6439B-D8B0-4565-A873-3EFD0881D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414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3DD27-DE54-405D-AFF6-2E5F7C847999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6439B-D8B0-4565-A873-3EFD0881D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248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3DD27-DE54-405D-AFF6-2E5F7C847999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6439B-D8B0-4565-A873-3EFD0881D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32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F3DD27-DE54-405D-AFF6-2E5F7C847999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76439B-D8B0-4565-A873-3EFD0881D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240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KROUŽKOVCI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8840" y="-2945"/>
            <a:ext cx="5781675" cy="14478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918018" y="5733256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VY_32_INOVACE_14_23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4516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Kroužkovci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896544"/>
          </a:xfrm>
        </p:spPr>
        <p:txBody>
          <a:bodyPr>
            <a:normAutofit/>
          </a:bodyPr>
          <a:lstStyle/>
          <a:p>
            <a:r>
              <a:rPr lang="cs-CZ" dirty="0" smtClean="0"/>
              <a:t>mají stejnoměrně článkované tělo</a:t>
            </a:r>
          </a:p>
          <a:p>
            <a:r>
              <a:rPr lang="cs-CZ" dirty="0" smtClean="0"/>
              <a:t>jednotlivé články </a:t>
            </a:r>
            <a:r>
              <a:rPr lang="cs-CZ" dirty="0" smtClean="0"/>
              <a:t>–</a:t>
            </a:r>
            <a:r>
              <a:rPr lang="cs-CZ" i="1" dirty="0" smtClean="0"/>
              <a:t> </a:t>
            </a:r>
            <a:r>
              <a:rPr lang="cs-CZ" i="1" dirty="0" smtClean="0"/>
              <a:t>„kroužky“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uvnitř těla odděleny přepážkami</a:t>
            </a:r>
          </a:p>
          <a:p>
            <a:r>
              <a:rPr lang="cs-CZ" dirty="0" smtClean="0"/>
              <a:t>vodní i suchozemští živočichové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Dělíme je na: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opaskovce</a:t>
            </a:r>
            <a:r>
              <a:rPr lang="cs-CZ" dirty="0" smtClean="0"/>
              <a:t> (</a:t>
            </a:r>
            <a:r>
              <a:rPr lang="cs-CZ" dirty="0" err="1" smtClean="0"/>
              <a:t>máloštětinatci</a:t>
            </a:r>
            <a:r>
              <a:rPr lang="cs-CZ" dirty="0" smtClean="0"/>
              <a:t>, pijavice) 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mnohoštětinatce</a:t>
            </a:r>
            <a:endParaRPr lang="cs-CZ" dirty="0"/>
          </a:p>
        </p:txBody>
      </p:sp>
      <p:pic>
        <p:nvPicPr>
          <p:cNvPr id="1026" name="Picture 2" descr="C:\Users\malkova\AppData\Local\Microsoft\Windows\Temporary Internet Files\Content.IE5\0225UW69\MC9000573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6401" y="3068960"/>
            <a:ext cx="2520280" cy="208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5289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Opaskovci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žížala obecná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491880" y="1340768"/>
            <a:ext cx="5400600" cy="54635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Opasek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 smtClean="0"/>
              <a:t> v </a:t>
            </a:r>
            <a:r>
              <a:rPr lang="cs-CZ" dirty="0" smtClean="0"/>
              <a:t>1. třetině těla</a:t>
            </a:r>
          </a:p>
          <a:p>
            <a:pPr>
              <a:buFontTx/>
              <a:buChar char="-"/>
            </a:pPr>
            <a:r>
              <a:rPr lang="cs-CZ" dirty="0" smtClean="0"/>
              <a:t>vytváří sliz usnadňující přenos spermií a vytváří se z něj obal vajíčka (kokon)</a:t>
            </a:r>
          </a:p>
          <a:p>
            <a:pPr marL="0" indent="0">
              <a:buNone/>
            </a:pPr>
            <a:r>
              <a:rPr lang="cs-CZ" b="1" dirty="0" smtClean="0"/>
              <a:t>Výskyt</a:t>
            </a:r>
          </a:p>
          <a:p>
            <a:pPr>
              <a:buFontTx/>
              <a:buChar char="-"/>
            </a:pPr>
            <a:r>
              <a:rPr lang="cs-CZ" dirty="0" smtClean="0"/>
              <a:t>ve vlhké půdě</a:t>
            </a:r>
          </a:p>
          <a:p>
            <a:pPr marL="0" indent="0">
              <a:buNone/>
            </a:pPr>
            <a:r>
              <a:rPr lang="cs-CZ" b="1" dirty="0" smtClean="0"/>
              <a:t>Potrava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tlející zbytky rostlin i </a:t>
            </a:r>
            <a:r>
              <a:rPr lang="cs-CZ" dirty="0" smtClean="0"/>
              <a:t>                   s </a:t>
            </a:r>
            <a:r>
              <a:rPr lang="cs-CZ" dirty="0" smtClean="0"/>
              <a:t>částečkami půdy</a:t>
            </a:r>
          </a:p>
          <a:p>
            <a:pPr marL="0" indent="0">
              <a:buNone/>
            </a:pPr>
            <a:r>
              <a:rPr lang="cs-CZ" b="1" dirty="0" smtClean="0"/>
              <a:t>Je užitečná </a:t>
            </a:r>
            <a:r>
              <a:rPr lang="cs-CZ" b="1" dirty="0" smtClean="0"/>
              <a:t>–</a:t>
            </a:r>
            <a:r>
              <a:rPr lang="cs-CZ" dirty="0" smtClean="0"/>
              <a:t> </a:t>
            </a:r>
            <a:r>
              <a:rPr lang="cs-CZ" dirty="0" smtClean="0"/>
              <a:t>provzdušňuje půdu + tvorba humusu</a:t>
            </a:r>
            <a:endParaRPr lang="cs-CZ" dirty="0"/>
          </a:p>
        </p:txBody>
      </p:sp>
      <p:pic>
        <p:nvPicPr>
          <p:cNvPr id="2052" name="Picture 4" descr="C:\Users\malkova\AppData\Local\Microsoft\Windows\Temporary Internet Files\Content.IE5\0225UW69\MC9002328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949" y="1556792"/>
            <a:ext cx="2171885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4718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Žížala obecná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těla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 smtClean="0"/>
              <a:t>Povrch těla</a:t>
            </a:r>
            <a:r>
              <a:rPr lang="cs-CZ" dirty="0" smtClean="0"/>
              <a:t> </a:t>
            </a:r>
          </a:p>
          <a:p>
            <a:pPr>
              <a:spcBef>
                <a:spcPts val="0"/>
              </a:spcBef>
              <a:buFontTx/>
              <a:buChar char="-"/>
            </a:pPr>
            <a:r>
              <a:rPr lang="cs-CZ" dirty="0" smtClean="0"/>
              <a:t>štětinky</a:t>
            </a:r>
          </a:p>
          <a:p>
            <a:pPr>
              <a:spcBef>
                <a:spcPts val="0"/>
              </a:spcBef>
              <a:buFontTx/>
              <a:buChar char="-"/>
            </a:pPr>
            <a:r>
              <a:rPr lang="cs-CZ" dirty="0" smtClean="0"/>
              <a:t>sliz + svaly </a:t>
            </a:r>
            <a:r>
              <a:rPr lang="cs-CZ" dirty="0" smtClean="0">
                <a:sym typeface="Wingdings"/>
              </a:rPr>
              <a:t>  pohyb </a:t>
            </a:r>
            <a:r>
              <a:rPr lang="cs-CZ" dirty="0" smtClean="0">
                <a:sym typeface="Wingdings"/>
              </a:rPr>
              <a:t>–</a:t>
            </a:r>
            <a:r>
              <a:rPr lang="cs-CZ" sz="2800" i="1" dirty="0" smtClean="0">
                <a:sym typeface="Wingdings"/>
              </a:rPr>
              <a:t> </a:t>
            </a:r>
            <a:r>
              <a:rPr lang="cs-CZ" sz="2800" i="1" dirty="0" smtClean="0">
                <a:sym typeface="Wingdings"/>
              </a:rPr>
              <a:t>viz interaktivní učebnice nakladatelství Fraus</a:t>
            </a:r>
          </a:p>
          <a:p>
            <a:pPr marL="0" indent="0">
              <a:buNone/>
            </a:pPr>
            <a:r>
              <a:rPr lang="cs-CZ" b="1" dirty="0" smtClean="0">
                <a:sym typeface="Wingdings"/>
              </a:rPr>
              <a:t>Trávící soustava </a:t>
            </a:r>
            <a:r>
              <a:rPr lang="cs-CZ" b="1" dirty="0" smtClean="0">
                <a:sym typeface="Wingdings"/>
              </a:rPr>
              <a:t>–</a:t>
            </a:r>
            <a:r>
              <a:rPr lang="cs-CZ" dirty="0" smtClean="0">
                <a:sym typeface="Wingdings"/>
              </a:rPr>
              <a:t> </a:t>
            </a:r>
            <a:r>
              <a:rPr lang="cs-CZ" dirty="0" smtClean="0">
                <a:sym typeface="Wingdings"/>
              </a:rPr>
              <a:t>prochází celým tělem</a:t>
            </a:r>
          </a:p>
          <a:p>
            <a:pPr>
              <a:buFontTx/>
              <a:buChar char="-"/>
            </a:pPr>
            <a:r>
              <a:rPr lang="cs-CZ" sz="2800" i="1" dirty="0" smtClean="0">
                <a:sym typeface="Wingdings"/>
              </a:rPr>
              <a:t>ústní otvor, hltan, jícen, žaludek, střevo, řitní otvor</a:t>
            </a:r>
          </a:p>
          <a:p>
            <a:pPr marL="0" indent="0">
              <a:buNone/>
            </a:pPr>
            <a:r>
              <a:rPr lang="cs-CZ" b="1" dirty="0" smtClean="0">
                <a:sym typeface="Wingdings"/>
              </a:rPr>
              <a:t>Cévní soustava</a:t>
            </a:r>
            <a:r>
              <a:rPr lang="cs-CZ" dirty="0" smtClean="0">
                <a:sym typeface="Wingdings"/>
              </a:rPr>
              <a:t> </a:t>
            </a:r>
            <a:r>
              <a:rPr lang="cs-CZ" dirty="0" smtClean="0">
                <a:sym typeface="Wingdings"/>
              </a:rPr>
              <a:t>– </a:t>
            </a:r>
            <a:r>
              <a:rPr lang="cs-CZ" dirty="0" smtClean="0">
                <a:sym typeface="Wingdings"/>
              </a:rPr>
              <a:t>uzavřená, hřbetní a břišní céva </a:t>
            </a:r>
            <a:r>
              <a:rPr lang="cs-CZ" sz="2800" i="1" dirty="0" smtClean="0">
                <a:sym typeface="Wingdings"/>
              </a:rPr>
              <a:t>(v každém článku propojeny 2 spojkami, pohyb krve </a:t>
            </a:r>
            <a:r>
              <a:rPr lang="cs-CZ" sz="2800" i="1" dirty="0" smtClean="0">
                <a:sym typeface="Wingdings"/>
              </a:rPr>
              <a:t>– </a:t>
            </a:r>
            <a:r>
              <a:rPr lang="cs-CZ" sz="2800" i="1" dirty="0" smtClean="0">
                <a:sym typeface="Wingdings"/>
              </a:rPr>
              <a:t>stahováním spojek v přední části těla)</a:t>
            </a:r>
            <a:endParaRPr lang="cs-CZ" dirty="0" smtClean="0">
              <a:sym typeface="Wingdings"/>
            </a:endParaRPr>
          </a:p>
          <a:p>
            <a:pPr marL="0" indent="0">
              <a:buNone/>
            </a:pPr>
            <a:r>
              <a:rPr lang="cs-CZ" b="1" dirty="0" smtClean="0">
                <a:sym typeface="Wingdings"/>
              </a:rPr>
              <a:t>Dýchací soustava</a:t>
            </a:r>
            <a:r>
              <a:rPr lang="cs-CZ" dirty="0" smtClean="0">
                <a:sym typeface="Wingdings"/>
              </a:rPr>
              <a:t> </a:t>
            </a:r>
            <a:r>
              <a:rPr lang="cs-CZ" dirty="0" smtClean="0">
                <a:sym typeface="Wingdings"/>
              </a:rPr>
              <a:t>– </a:t>
            </a:r>
            <a:r>
              <a:rPr lang="cs-CZ" dirty="0" smtClean="0">
                <a:sym typeface="Wingdings"/>
              </a:rPr>
              <a:t>celým povrchem těla</a:t>
            </a:r>
            <a:endParaRPr lang="cs-CZ" b="1" dirty="0">
              <a:sym typeface="Wingdings"/>
            </a:endParaRPr>
          </a:p>
        </p:txBody>
      </p:sp>
    </p:spTree>
    <p:extLst>
      <p:ext uri="{BB962C8B-B14F-4D97-AF65-F5344CB8AC3E}">
        <p14:creationId xmlns:p14="http://schemas.microsoft.com/office/powerpoint/2010/main" val="1720985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Žížala obecná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těla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Vylučovací </a:t>
            </a:r>
            <a:r>
              <a:rPr lang="cs-CZ" b="1" dirty="0" smtClean="0"/>
              <a:t>soustava</a:t>
            </a:r>
            <a:r>
              <a:rPr lang="cs-CZ" dirty="0" smtClean="0"/>
              <a:t> – v </a:t>
            </a:r>
            <a:r>
              <a:rPr lang="cs-CZ" dirty="0" smtClean="0"/>
              <a:t>každém článku 1 pár nálevek </a:t>
            </a:r>
            <a:r>
              <a:rPr lang="cs-CZ" dirty="0" smtClean="0"/>
              <a:t>– </a:t>
            </a:r>
            <a:r>
              <a:rPr lang="cs-CZ" dirty="0" smtClean="0"/>
              <a:t>vyústění z těla ven až v následujícím článku </a:t>
            </a:r>
          </a:p>
          <a:p>
            <a:pPr marL="0" indent="0">
              <a:buNone/>
            </a:pPr>
            <a:r>
              <a:rPr lang="cs-CZ" b="1" dirty="0" smtClean="0"/>
              <a:t>Nervová soustava </a:t>
            </a:r>
            <a:r>
              <a:rPr lang="cs-CZ" b="1" dirty="0" smtClean="0"/>
              <a:t>– </a:t>
            </a:r>
            <a:r>
              <a:rPr lang="cs-CZ" dirty="0" smtClean="0"/>
              <a:t>žebříčkovitá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vzájemné propojení uzlin </a:t>
            </a:r>
            <a:r>
              <a:rPr lang="cs-CZ" sz="2800" i="1" dirty="0" smtClean="0"/>
              <a:t>(v každém článku 2) </a:t>
            </a:r>
            <a:r>
              <a:rPr lang="cs-CZ" sz="2800" i="1" dirty="0" smtClean="0"/>
              <a:t>– </a:t>
            </a:r>
            <a:r>
              <a:rPr lang="cs-CZ" dirty="0" smtClean="0"/>
              <a:t>připomíná to žebřík</a:t>
            </a:r>
          </a:p>
          <a:p>
            <a:pPr>
              <a:buFontTx/>
              <a:buChar char="-"/>
            </a:pPr>
            <a:r>
              <a:rPr lang="cs-CZ" dirty="0" smtClean="0"/>
              <a:t>žížaly jsou světloplaché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393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Žížala obecná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rozmnožování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b="1" dirty="0" smtClean="0"/>
              <a:t>hermafrodit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obojetník </a:t>
            </a:r>
          </a:p>
          <a:p>
            <a:pPr>
              <a:buFontTx/>
              <a:buChar char="-"/>
            </a:pPr>
            <a:r>
              <a:rPr lang="cs-CZ" dirty="0" smtClean="0"/>
              <a:t>dva jedinci si vzájemně vymění spermie </a:t>
            </a:r>
          </a:p>
          <a:p>
            <a:pPr>
              <a:buFontTx/>
              <a:buChar char="-"/>
            </a:pPr>
            <a:r>
              <a:rPr lang="cs-CZ" sz="2800" i="1" dirty="0" smtClean="0"/>
              <a:t>Kokon (obal) vytvořený opaskem se nejprve naplní vajíčky a pak spermiemi. Oplozená vajíčka s kokonem jsou uložena do půdy. Z nich se líhnou malé žížaly.</a:t>
            </a:r>
          </a:p>
          <a:p>
            <a:pPr>
              <a:buFontTx/>
              <a:buChar char="-"/>
            </a:pPr>
            <a:r>
              <a:rPr lang="cs-CZ" b="1" dirty="0"/>
              <a:t>v</a:t>
            </a:r>
            <a:r>
              <a:rPr lang="cs-CZ" b="1" dirty="0" smtClean="0"/>
              <a:t>ývin přímý</a:t>
            </a:r>
          </a:p>
          <a:p>
            <a:pPr>
              <a:buFontTx/>
              <a:buChar char="-"/>
            </a:pPr>
            <a:r>
              <a:rPr lang="cs-CZ" b="1" dirty="0" smtClean="0"/>
              <a:t>regenerační schopnosti </a:t>
            </a:r>
            <a:r>
              <a:rPr lang="cs-CZ" b="1" dirty="0" smtClean="0"/>
              <a:t>–</a:t>
            </a:r>
            <a:r>
              <a:rPr lang="cs-CZ" sz="2800" i="1" dirty="0" smtClean="0"/>
              <a:t> </a:t>
            </a:r>
            <a:r>
              <a:rPr lang="cs-CZ" sz="2800" i="1" dirty="0" smtClean="0"/>
              <a:t>při přetržení žížaly část  s opaskem doroste v novou žížalu, část bez opasku zahyne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2622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paskovci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cs-CZ" b="1" dirty="0" smtClean="0"/>
              <a:t>žížala hnojní</a:t>
            </a:r>
          </a:p>
          <a:p>
            <a:r>
              <a:rPr lang="cs-CZ" b="1" dirty="0" smtClean="0"/>
              <a:t>nitěnka obecná </a:t>
            </a:r>
            <a:r>
              <a:rPr lang="cs-CZ" b="1" dirty="0" smtClean="0"/>
              <a:t>–</a:t>
            </a:r>
            <a:r>
              <a:rPr lang="cs-CZ" dirty="0" smtClean="0"/>
              <a:t> </a:t>
            </a:r>
            <a:r>
              <a:rPr lang="cs-CZ" dirty="0" smtClean="0"/>
              <a:t>dna znečištěných vod, potrava ryb</a:t>
            </a:r>
          </a:p>
          <a:p>
            <a:r>
              <a:rPr lang="cs-CZ" u="sng" dirty="0" smtClean="0"/>
              <a:t>pijavice </a:t>
            </a:r>
            <a:r>
              <a:rPr lang="cs-CZ" u="sng" dirty="0" smtClean="0"/>
              <a:t>–</a:t>
            </a:r>
            <a:r>
              <a:rPr lang="cs-CZ" dirty="0" smtClean="0"/>
              <a:t> </a:t>
            </a:r>
            <a:r>
              <a:rPr lang="cs-CZ" dirty="0" smtClean="0"/>
              <a:t>na koncích těla přísavky, mírně zploštělé tělo, bez štětinek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</a:t>
            </a:r>
            <a:r>
              <a:rPr lang="cs-CZ" b="1" dirty="0" smtClean="0"/>
              <a:t>pijavka koňská, pijavka lékařská</a:t>
            </a:r>
          </a:p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dirty="0" smtClean="0"/>
              <a:t>-</a:t>
            </a:r>
            <a:r>
              <a:rPr lang="cs-CZ" b="1" dirty="0" smtClean="0"/>
              <a:t> </a:t>
            </a:r>
            <a:r>
              <a:rPr lang="cs-CZ" b="1" dirty="0" err="1" smtClean="0"/>
              <a:t>chobotnatka</a:t>
            </a:r>
            <a:r>
              <a:rPr lang="cs-CZ" b="1" dirty="0" smtClean="0"/>
              <a:t> rybí </a:t>
            </a:r>
            <a:r>
              <a:rPr lang="cs-CZ" b="1" dirty="0" smtClean="0"/>
              <a:t>–</a:t>
            </a:r>
            <a:r>
              <a:rPr lang="cs-CZ" dirty="0" smtClean="0"/>
              <a:t> </a:t>
            </a:r>
            <a:r>
              <a:rPr lang="cs-CZ" dirty="0" smtClean="0"/>
              <a:t>parazit </a:t>
            </a:r>
            <a:r>
              <a:rPr lang="cs-CZ" dirty="0" smtClean="0"/>
              <a:t>– </a:t>
            </a:r>
            <a:r>
              <a:rPr lang="cs-CZ" dirty="0" smtClean="0"/>
              <a:t>kůže a žábra ryb</a:t>
            </a:r>
          </a:p>
        </p:txBody>
      </p:sp>
    </p:spTree>
    <p:extLst>
      <p:ext uri="{BB962C8B-B14F-4D97-AF65-F5344CB8AC3E}">
        <p14:creationId xmlns:p14="http://schemas.microsoft.com/office/powerpoint/2010/main" val="680781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Mnohoštětinatci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mořští kroužkovci, štětinky ve svazečcích</a:t>
            </a:r>
          </a:p>
          <a:p>
            <a:r>
              <a:rPr lang="cs-CZ" dirty="0" smtClean="0"/>
              <a:t>dýchají žábrami </a:t>
            </a:r>
          </a:p>
          <a:p>
            <a:r>
              <a:rPr lang="cs-CZ" dirty="0" smtClean="0"/>
              <a:t>odděleného pohlaví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Zástupci:</a:t>
            </a:r>
          </a:p>
          <a:p>
            <a:pPr>
              <a:buFontTx/>
              <a:buChar char="-"/>
            </a:pPr>
            <a:r>
              <a:rPr lang="cs-CZ" b="1" dirty="0" smtClean="0"/>
              <a:t>afroditka </a:t>
            </a:r>
          </a:p>
          <a:p>
            <a:pPr>
              <a:buFontTx/>
              <a:buChar char="-"/>
            </a:pPr>
            <a:r>
              <a:rPr lang="cs-CZ" b="1" dirty="0" smtClean="0"/>
              <a:t>nereidka</a:t>
            </a:r>
          </a:p>
          <a:p>
            <a:pPr>
              <a:buFontTx/>
              <a:buChar char="-"/>
            </a:pPr>
            <a:r>
              <a:rPr lang="cs-CZ" b="1" dirty="0" err="1" smtClean="0"/>
              <a:t>palolo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3295578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3356992"/>
            <a:ext cx="820891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Tato práce je šířena pod licencí CC BY-SA 3.0. Odkazy a citace jsou platné k datu vytvoření této práce.</a:t>
            </a:r>
          </a:p>
          <a:p>
            <a:r>
              <a:rPr lang="cs-CZ" dirty="0"/>
              <a:t>Texty jsou vlastní originální tvorbou autora.</a:t>
            </a:r>
          </a:p>
          <a:p>
            <a:r>
              <a:rPr lang="cs-CZ" dirty="0"/>
              <a:t>Všechny objekty použité k vytvoření tohoto materiálu jsou součástí softwaru Microsoft® Office.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620688"/>
            <a:ext cx="82089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Zdroj: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ČABRADOVÁ, Věra, František HASCH, Jaroslav SEJPKA a Ivana VANĚČKOVÁ. </a:t>
            </a:r>
            <a:r>
              <a:rPr lang="cs-CZ" i="1" dirty="0"/>
              <a:t>Přírodopis pro 6. ročník základní školy a primu víceletého gymnázia</a:t>
            </a:r>
            <a:r>
              <a:rPr lang="cs-CZ" dirty="0"/>
              <a:t>. 1. vyd. Plzeň: Fraus, 2003, 120 s. ISBN 80-723-8211-X.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ČERNÍK, Vladimír, Vítězslav BIČÍK a Zdeněk MARTINEC. </a:t>
            </a:r>
            <a:r>
              <a:rPr lang="cs-CZ" i="1" dirty="0"/>
              <a:t>Přírodopis pro 6. ročník základní školy a nižší ročníky víceletých gymnázií</a:t>
            </a:r>
            <a:r>
              <a:rPr lang="cs-CZ" dirty="0"/>
              <a:t>. 1.,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c1999, 103 s. ISBN 80-723-5068-4.</a:t>
            </a:r>
          </a:p>
        </p:txBody>
      </p:sp>
    </p:spTree>
    <p:extLst>
      <p:ext uri="{BB962C8B-B14F-4D97-AF65-F5344CB8AC3E}">
        <p14:creationId xmlns:p14="http://schemas.microsoft.com/office/powerpoint/2010/main" val="1804339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Škola: Základní škola Trávníky Otrokovice, příspěvková organizace</a:t>
            </a:r>
          </a:p>
          <a:p>
            <a:r>
              <a:rPr lang="cs-CZ" dirty="0"/>
              <a:t>Číslo projektu: CZ.1.07/1.4.00/21.2637</a:t>
            </a:r>
          </a:p>
          <a:p>
            <a:r>
              <a:rPr lang="cs-CZ" dirty="0"/>
              <a:t>Název výukového materiálu: </a:t>
            </a:r>
            <a:r>
              <a:rPr lang="cs-CZ" dirty="0" smtClean="0"/>
              <a:t>Kroužkovci</a:t>
            </a:r>
            <a:endParaRPr lang="cs-CZ" dirty="0"/>
          </a:p>
          <a:p>
            <a:r>
              <a:rPr lang="cs-CZ" dirty="0"/>
              <a:t>Autor: Mgr. Miroslava Málková</a:t>
            </a:r>
          </a:p>
          <a:p>
            <a:r>
              <a:rPr lang="cs-CZ" dirty="0"/>
              <a:t>Vytvořeno: </a:t>
            </a:r>
            <a:r>
              <a:rPr lang="cs-CZ" dirty="0" smtClean="0"/>
              <a:t>3. března </a:t>
            </a:r>
            <a:r>
              <a:rPr lang="cs-CZ" dirty="0"/>
              <a:t>2013</a:t>
            </a:r>
          </a:p>
          <a:p>
            <a:r>
              <a:rPr lang="cs-CZ" dirty="0"/>
              <a:t>Ročník: </a:t>
            </a:r>
            <a:r>
              <a:rPr lang="cs-CZ" dirty="0" smtClean="0"/>
              <a:t>6.</a:t>
            </a:r>
            <a:endParaRPr lang="cs-CZ" dirty="0"/>
          </a:p>
          <a:p>
            <a:r>
              <a:rPr lang="cs-CZ" dirty="0"/>
              <a:t>Vzdělávací oblast: Člověk a příroda</a:t>
            </a:r>
          </a:p>
          <a:p>
            <a:r>
              <a:rPr lang="cs-CZ" dirty="0"/>
              <a:t>Vzdělávací obor: Přírodopis</a:t>
            </a:r>
          </a:p>
          <a:p>
            <a:r>
              <a:rPr lang="cs-CZ" dirty="0"/>
              <a:t>Tematický okruh: Biologie </a:t>
            </a:r>
            <a:r>
              <a:rPr lang="cs-CZ" dirty="0" smtClean="0"/>
              <a:t>živočichů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Kroužkovci</a:t>
            </a:r>
            <a:endParaRPr lang="cs-CZ" dirty="0"/>
          </a:p>
          <a:p>
            <a:r>
              <a:rPr lang="cs-CZ" dirty="0"/>
              <a:t>Pomůcky: dataprojektor, notebook, </a:t>
            </a:r>
            <a:r>
              <a:rPr lang="cs-CZ" dirty="0" smtClean="0"/>
              <a:t>sešit</a:t>
            </a:r>
            <a:r>
              <a:rPr lang="cs-CZ" dirty="0"/>
              <a:t>, psací </a:t>
            </a:r>
            <a:r>
              <a:rPr lang="cs-CZ" dirty="0" smtClean="0"/>
              <a:t>potřeby, interaktivní učebnice nakladatelství FRAUS</a:t>
            </a:r>
            <a:endParaRPr lang="cs-CZ" dirty="0"/>
          </a:p>
          <a:p>
            <a:r>
              <a:rPr lang="cs-CZ" dirty="0"/>
              <a:t>Anotace: Vzdělávací materiál je určen k výkladu učiva o </a:t>
            </a:r>
            <a:r>
              <a:rPr lang="cs-CZ" dirty="0" smtClean="0"/>
              <a:t>kroužkovcích. Charakteristické vlastnosti kroužkovců jsou ukázány na našem nejběžnějším </a:t>
            </a:r>
            <a:r>
              <a:rPr lang="cs-CZ" smtClean="0"/>
              <a:t>zástupci </a:t>
            </a:r>
            <a:r>
              <a:rPr lang="cs-CZ" smtClean="0"/>
              <a:t>– </a:t>
            </a:r>
            <a:r>
              <a:rPr lang="cs-CZ" dirty="0" smtClean="0"/>
              <a:t>žížale obecné.  Tento </a:t>
            </a:r>
            <a:r>
              <a:rPr lang="cs-CZ" dirty="0"/>
              <a:t>materiál lze jej použít i jako podklad k zápisu do sešitu.</a:t>
            </a:r>
          </a:p>
        </p:txBody>
      </p:sp>
    </p:spTree>
    <p:extLst>
      <p:ext uri="{BB962C8B-B14F-4D97-AF65-F5344CB8AC3E}">
        <p14:creationId xmlns:p14="http://schemas.microsoft.com/office/powerpoint/2010/main" val="3432265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452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KROUŽKOVCI</vt:lpstr>
      <vt:lpstr>Kroužkovci</vt:lpstr>
      <vt:lpstr>Opaskovci – žížala obecná</vt:lpstr>
      <vt:lpstr>Žížala obecná – stavba těla</vt:lpstr>
      <vt:lpstr>Žížala obecná – stavba těla</vt:lpstr>
      <vt:lpstr>Žížala obecná – rozmnožování</vt:lpstr>
      <vt:lpstr>Další opaskovci</vt:lpstr>
      <vt:lpstr>Mnohoštětinatci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KROUŽKOVCI</dc:title>
  <dc:creator>malkova</dc:creator>
  <cp:lastModifiedBy>hornakova</cp:lastModifiedBy>
  <cp:revision>16</cp:revision>
  <dcterms:created xsi:type="dcterms:W3CDTF">2013-04-04T16:26:08Z</dcterms:created>
  <dcterms:modified xsi:type="dcterms:W3CDTF">2013-05-12T19:28:42Z</dcterms:modified>
</cp:coreProperties>
</file>