
<file path=[Content_Types].xml><?xml version="1.0" encoding="utf-8"?>
<Types xmlns="http://schemas.openxmlformats.org/package/2006/content-types"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5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6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CC00"/>
    <a:srgbClr val="FFFF99"/>
    <a:srgbClr val="FFFF66"/>
    <a:srgbClr val="FFFF00"/>
    <a:srgbClr val="FFC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82" d="100"/>
          <a:sy n="82" d="100"/>
        </p:scale>
        <p:origin x="-1026" y="24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34C9EF-D35B-40F6-BB7D-EAD3B4B1326E}" type="datetimeFigureOut">
              <a:rPr lang="cs-CZ" smtClean="0"/>
              <a:t>12.5.2013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CB0947-03E2-41E7-967B-1497C0BCA37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9434590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34C9EF-D35B-40F6-BB7D-EAD3B4B1326E}" type="datetimeFigureOut">
              <a:rPr lang="cs-CZ" smtClean="0"/>
              <a:t>12.5.2013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CB0947-03E2-41E7-967B-1497C0BCA37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108536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34C9EF-D35B-40F6-BB7D-EAD3B4B1326E}" type="datetimeFigureOut">
              <a:rPr lang="cs-CZ" smtClean="0"/>
              <a:t>12.5.2013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CB0947-03E2-41E7-967B-1497C0BCA37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4981351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34C9EF-D35B-40F6-BB7D-EAD3B4B1326E}" type="datetimeFigureOut">
              <a:rPr lang="cs-CZ" smtClean="0"/>
              <a:t>12.5.2013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CB0947-03E2-41E7-967B-1497C0BCA37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6844114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34C9EF-D35B-40F6-BB7D-EAD3B4B1326E}" type="datetimeFigureOut">
              <a:rPr lang="cs-CZ" smtClean="0"/>
              <a:t>12.5.2013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CB0947-03E2-41E7-967B-1497C0BCA37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6687750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34C9EF-D35B-40F6-BB7D-EAD3B4B1326E}" type="datetimeFigureOut">
              <a:rPr lang="cs-CZ" smtClean="0"/>
              <a:t>12.5.2013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CB0947-03E2-41E7-967B-1497C0BCA37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9949826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34C9EF-D35B-40F6-BB7D-EAD3B4B1326E}" type="datetimeFigureOut">
              <a:rPr lang="cs-CZ" smtClean="0"/>
              <a:t>12.5.2013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CB0947-03E2-41E7-967B-1497C0BCA37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7027469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34C9EF-D35B-40F6-BB7D-EAD3B4B1326E}" type="datetimeFigureOut">
              <a:rPr lang="cs-CZ" smtClean="0"/>
              <a:t>12.5.2013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CB0947-03E2-41E7-967B-1497C0BCA37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5317103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34C9EF-D35B-40F6-BB7D-EAD3B4B1326E}" type="datetimeFigureOut">
              <a:rPr lang="cs-CZ" smtClean="0"/>
              <a:t>12.5.2013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CB0947-03E2-41E7-967B-1497C0BCA37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8416656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34C9EF-D35B-40F6-BB7D-EAD3B4B1326E}" type="datetimeFigureOut">
              <a:rPr lang="cs-CZ" smtClean="0"/>
              <a:t>12.5.2013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CB0947-03E2-41E7-967B-1497C0BCA37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35489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34C9EF-D35B-40F6-BB7D-EAD3B4B1326E}" type="datetimeFigureOut">
              <a:rPr lang="cs-CZ" smtClean="0"/>
              <a:t>12.5.2013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CB0947-03E2-41E7-967B-1497C0BCA37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7310309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CC00"/>
            </a:gs>
            <a:gs pos="39999">
              <a:srgbClr val="FFFF00"/>
            </a:gs>
            <a:gs pos="70000">
              <a:srgbClr val="FFFF66"/>
            </a:gs>
            <a:gs pos="100000">
              <a:srgbClr val="FFFF99"/>
            </a:gs>
          </a:gsLst>
          <a:lin ang="81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F34C9EF-D35B-40F6-BB7D-EAD3B4B1326E}" type="datetimeFigureOut">
              <a:rPr lang="cs-CZ" smtClean="0"/>
              <a:t>12.5.2013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CCB0947-03E2-41E7-967B-1497C0BCA37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60572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wm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wmf"/><Relationship Id="rId2" Type="http://schemas.openxmlformats.org/officeDocument/2006/relationships/image" Target="../media/image7.wm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wmf"/><Relationship Id="rId2" Type="http://schemas.openxmlformats.org/officeDocument/2006/relationships/image" Target="../media/image9.wmf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2.jpeg"/><Relationship Id="rId4" Type="http://schemas.openxmlformats.org/officeDocument/2006/relationships/image" Target="../media/image11.wmf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>
            <a:noAutofit/>
          </a:bodyPr>
          <a:lstStyle/>
          <a:p>
            <a:r>
              <a:rPr lang="cs-CZ" sz="8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PRVOHORY</a:t>
            </a:r>
            <a:endParaRPr lang="cs-CZ" sz="8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" name="Picture 2" descr="Y:\Log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88840" y="-2945"/>
            <a:ext cx="5781675" cy="1447800"/>
          </a:xfrm>
          <a:prstGeom prst="rect">
            <a:avLst/>
          </a:prstGeom>
          <a:noFill/>
        </p:spPr>
      </p:pic>
      <p:sp>
        <p:nvSpPr>
          <p:cNvPr id="5" name="Obdélník 4"/>
          <p:cNvSpPr/>
          <p:nvPr/>
        </p:nvSpPr>
        <p:spPr>
          <a:xfrm>
            <a:off x="914859" y="5949280"/>
            <a:ext cx="243598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 smtClean="0"/>
              <a:t>VY_32_INOVACE_15_23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3491282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cs-CZ" sz="4800" b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Prvohory </a:t>
            </a:r>
            <a:r>
              <a:rPr lang="cs-CZ" sz="4800" b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– </a:t>
            </a:r>
            <a:r>
              <a:rPr lang="cs-CZ" sz="4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éra trilobitů</a:t>
            </a:r>
            <a:endParaRPr lang="cs-CZ" sz="4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484784"/>
            <a:ext cx="8435280" cy="5256584"/>
          </a:xfrm>
        </p:spPr>
        <p:txBody>
          <a:bodyPr numCol="1">
            <a:normAutofit/>
          </a:bodyPr>
          <a:lstStyle/>
          <a:p>
            <a:r>
              <a:rPr lang="cs-CZ" dirty="0" smtClean="0"/>
              <a:t>před 545 mil. lety </a:t>
            </a:r>
            <a:r>
              <a:rPr lang="cs-CZ" dirty="0" smtClean="0"/>
              <a:t>– </a:t>
            </a:r>
            <a:r>
              <a:rPr lang="cs-CZ" dirty="0" smtClean="0"/>
              <a:t>250 mil. lety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b="1" dirty="0" smtClean="0"/>
              <a:t>Trilobiti</a:t>
            </a:r>
          </a:p>
          <a:p>
            <a:r>
              <a:rPr lang="cs-CZ" dirty="0" smtClean="0"/>
              <a:t>nálezy i z našeho území </a:t>
            </a:r>
          </a:p>
          <a:p>
            <a:r>
              <a:rPr lang="cs-CZ" dirty="0" smtClean="0"/>
              <a:t>oblast </a:t>
            </a:r>
            <a:r>
              <a:rPr lang="cs-CZ" dirty="0" err="1" smtClean="0"/>
              <a:t>Barrandienu</a:t>
            </a:r>
            <a:endParaRPr lang="cs-CZ" dirty="0" smtClean="0"/>
          </a:p>
          <a:p>
            <a:endParaRPr lang="cs-CZ" dirty="0"/>
          </a:p>
          <a:p>
            <a:r>
              <a:rPr lang="cs-CZ" sz="2800" i="1" dirty="0"/>
              <a:t>V interaktivní učebnici nakladatelství Fraus si </a:t>
            </a:r>
            <a:r>
              <a:rPr lang="cs-CZ" sz="2800" i="1" dirty="0" smtClean="0"/>
              <a:t>prohlédni </a:t>
            </a:r>
            <a:r>
              <a:rPr lang="cs-CZ" sz="2800" i="1" dirty="0"/>
              <a:t>zkameněliny </a:t>
            </a:r>
            <a:r>
              <a:rPr lang="cs-CZ" sz="2800" i="1" dirty="0" smtClean="0"/>
              <a:t>trilobitů a videoukázku zvrásnělých vrstev z </a:t>
            </a:r>
            <a:r>
              <a:rPr lang="cs-CZ" sz="2800" i="1" dirty="0" err="1" smtClean="0"/>
              <a:t>Barrandienu</a:t>
            </a:r>
            <a:endParaRPr lang="cs-CZ" sz="2800" i="1" dirty="0"/>
          </a:p>
          <a:p>
            <a:endParaRPr lang="cs-CZ" dirty="0" smtClean="0"/>
          </a:p>
          <a:p>
            <a:pPr marL="0" indent="0">
              <a:buNone/>
            </a:pPr>
            <a:endParaRPr lang="cs-CZ" dirty="0" smtClean="0"/>
          </a:p>
        </p:txBody>
      </p:sp>
    </p:spTree>
    <p:extLst>
      <p:ext uri="{BB962C8B-B14F-4D97-AF65-F5344CB8AC3E}">
        <p14:creationId xmlns:p14="http://schemas.microsoft.com/office/powerpoint/2010/main" val="31628175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l"/>
            <a:r>
              <a:rPr lang="cs-CZ" sz="4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Dělení </a:t>
            </a:r>
            <a:r>
              <a:rPr lang="cs-CZ" sz="4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prvohor:</a:t>
            </a:r>
            <a:endParaRPr lang="cs-CZ" sz="4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 numCol="2">
            <a:normAutofit/>
          </a:bodyPr>
          <a:lstStyle/>
          <a:p>
            <a:pPr marL="0" indent="0">
              <a:buNone/>
            </a:pPr>
            <a:r>
              <a:rPr lang="cs-CZ" b="1" dirty="0" smtClean="0"/>
              <a:t>starší</a:t>
            </a:r>
            <a:endParaRPr lang="cs-CZ" b="1" dirty="0"/>
          </a:p>
          <a:p>
            <a:pPr>
              <a:buFontTx/>
              <a:buChar char="-"/>
            </a:pPr>
            <a:r>
              <a:rPr lang="cs-CZ" dirty="0"/>
              <a:t>kambrium</a:t>
            </a:r>
          </a:p>
          <a:p>
            <a:pPr>
              <a:buFontTx/>
              <a:buChar char="-"/>
            </a:pPr>
            <a:r>
              <a:rPr lang="cs-CZ" dirty="0"/>
              <a:t>ordovik</a:t>
            </a:r>
          </a:p>
          <a:p>
            <a:pPr>
              <a:buFontTx/>
              <a:buChar char="-"/>
            </a:pPr>
            <a:r>
              <a:rPr lang="cs-CZ" dirty="0"/>
              <a:t>silur</a:t>
            </a:r>
          </a:p>
          <a:p>
            <a:pPr>
              <a:buFontTx/>
              <a:buChar char="-"/>
            </a:pPr>
            <a:r>
              <a:rPr lang="cs-CZ" dirty="0"/>
              <a:t>devon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b="1" dirty="0" smtClean="0"/>
              <a:t>mladší</a:t>
            </a:r>
            <a:endParaRPr lang="cs-CZ" b="1" dirty="0"/>
          </a:p>
          <a:p>
            <a:pPr>
              <a:buFontTx/>
              <a:buChar char="-"/>
            </a:pPr>
            <a:r>
              <a:rPr lang="cs-CZ" dirty="0"/>
              <a:t>karbon</a:t>
            </a:r>
          </a:p>
          <a:p>
            <a:pPr>
              <a:buFontTx/>
              <a:buChar char="-"/>
            </a:pPr>
            <a:r>
              <a:rPr lang="cs-CZ" dirty="0"/>
              <a:t>perm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2092693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cs-CZ" sz="4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Kambrium, ordovik</a:t>
            </a:r>
            <a:endParaRPr lang="cs-CZ" sz="4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před 570 mil. lety </a:t>
            </a:r>
            <a:r>
              <a:rPr lang="cs-CZ" dirty="0" smtClean="0"/>
              <a:t>– </a:t>
            </a:r>
            <a:r>
              <a:rPr lang="cs-CZ" dirty="0" smtClean="0"/>
              <a:t>440 mil. lety</a:t>
            </a:r>
          </a:p>
          <a:p>
            <a:r>
              <a:rPr lang="cs-CZ" dirty="0" smtClean="0"/>
              <a:t>život vázán na moře</a:t>
            </a:r>
          </a:p>
          <a:p>
            <a:r>
              <a:rPr lang="cs-CZ" u="sng" dirty="0" smtClean="0"/>
              <a:t>rostliny:</a:t>
            </a:r>
            <a:r>
              <a:rPr lang="cs-CZ" dirty="0" smtClean="0"/>
              <a:t> rozvoj řas</a:t>
            </a:r>
          </a:p>
          <a:p>
            <a:r>
              <a:rPr lang="cs-CZ" u="sng" dirty="0" smtClean="0"/>
              <a:t>živočichové:</a:t>
            </a:r>
            <a:r>
              <a:rPr lang="cs-CZ" dirty="0" smtClean="0"/>
              <a:t> trilobiti, ramenonožci, </a:t>
            </a:r>
            <a:r>
              <a:rPr lang="cs-CZ" dirty="0" err="1" smtClean="0"/>
              <a:t>graptoliti</a:t>
            </a:r>
            <a:r>
              <a:rPr lang="cs-CZ" dirty="0" smtClean="0"/>
              <a:t>, ostnokožci (lilijice)</a:t>
            </a:r>
            <a:endParaRPr lang="cs-CZ" dirty="0"/>
          </a:p>
        </p:txBody>
      </p:sp>
      <p:pic>
        <p:nvPicPr>
          <p:cNvPr id="1030" name="Picture 6" descr="C:\Users\malkova\AppData\Local\Microsoft\Windows\Temporary Internet Files\Content.IE5\KGJHYHNP\MP900227652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16" y="4163038"/>
            <a:ext cx="3636735" cy="237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C:\Users\malkova\AppData\Local\Microsoft\Windows\Temporary Internet Files\Content.IE5\R89TAV2Z\MP900403289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4498944"/>
            <a:ext cx="3061335" cy="20400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098964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0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uiExpand="1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cs-CZ" sz="4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Silur</a:t>
            </a:r>
            <a:endParaRPr lang="cs-CZ" sz="4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před 440 mil. lety </a:t>
            </a:r>
            <a:r>
              <a:rPr lang="cs-CZ" dirty="0" smtClean="0"/>
              <a:t>– </a:t>
            </a:r>
            <a:r>
              <a:rPr lang="cs-CZ" dirty="0" smtClean="0"/>
              <a:t>410 mil. lety</a:t>
            </a:r>
          </a:p>
          <a:p>
            <a:r>
              <a:rPr lang="cs-CZ" dirty="0" smtClean="0"/>
              <a:t>největší rozmanitost života v mořích</a:t>
            </a:r>
          </a:p>
          <a:p>
            <a:r>
              <a:rPr lang="cs-CZ" u="sng" dirty="0" smtClean="0"/>
              <a:t>rostliny:</a:t>
            </a:r>
            <a:r>
              <a:rPr lang="cs-CZ" dirty="0" smtClean="0"/>
              <a:t> první primitivní cévnaté rostliny </a:t>
            </a:r>
            <a:r>
              <a:rPr lang="cs-CZ" dirty="0" smtClean="0">
                <a:sym typeface="Wingdings"/>
              </a:rPr>
              <a:t> </a:t>
            </a:r>
            <a:r>
              <a:rPr lang="cs-CZ" b="1" dirty="0" smtClean="0">
                <a:sym typeface="Wingdings"/>
              </a:rPr>
              <a:t>přechod rostlin mimo vodní prostředí</a:t>
            </a:r>
          </a:p>
          <a:p>
            <a:r>
              <a:rPr lang="cs-CZ" u="sng" dirty="0" smtClean="0">
                <a:sym typeface="Wingdings"/>
              </a:rPr>
              <a:t>živočichové:</a:t>
            </a:r>
            <a:r>
              <a:rPr lang="cs-CZ" dirty="0" smtClean="0">
                <a:sym typeface="Wingdings"/>
              </a:rPr>
              <a:t> koráli, </a:t>
            </a:r>
            <a:r>
              <a:rPr lang="cs-CZ" dirty="0" err="1" smtClean="0">
                <a:sym typeface="Wingdings"/>
              </a:rPr>
              <a:t>graptoliti</a:t>
            </a:r>
            <a:r>
              <a:rPr lang="cs-CZ" dirty="0" smtClean="0">
                <a:sym typeface="Wingdings"/>
              </a:rPr>
              <a:t>, měkkýši </a:t>
            </a:r>
            <a:r>
              <a:rPr lang="cs-CZ" dirty="0" smtClean="0">
                <a:sym typeface="Wingdings"/>
              </a:rPr>
              <a:t>– </a:t>
            </a:r>
            <a:r>
              <a:rPr lang="cs-CZ" dirty="0" smtClean="0">
                <a:sym typeface="Wingdings"/>
              </a:rPr>
              <a:t>loděnky, </a:t>
            </a:r>
            <a:r>
              <a:rPr lang="cs-CZ" b="1" dirty="0" smtClean="0">
                <a:sym typeface="Wingdings"/>
              </a:rPr>
              <a:t>první rybovití </a:t>
            </a:r>
            <a:r>
              <a:rPr lang="cs-CZ" dirty="0" err="1" smtClean="0">
                <a:sym typeface="Wingdings"/>
              </a:rPr>
              <a:t>praobratlovci</a:t>
            </a:r>
            <a:endParaRPr lang="cs-CZ" dirty="0"/>
          </a:p>
        </p:txBody>
      </p:sp>
      <p:pic>
        <p:nvPicPr>
          <p:cNvPr id="2050" name="Picture 2" descr="C:\Users\malkova\AppData\Local\Microsoft\Windows\Temporary Internet Files\Content.IE5\TMUAP5A4\MP900255492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8104" y="4928934"/>
            <a:ext cx="2671685" cy="17766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C:\Users\malkova\AppData\Local\Microsoft\Windows\Temporary Internet Files\Content.IE5\6RX30IZY\MP900255487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712" y="5157191"/>
            <a:ext cx="2388297" cy="15484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126323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cs-CZ" sz="4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Devon</a:t>
            </a:r>
            <a:endParaRPr lang="cs-CZ" sz="4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před 410 mil. lety </a:t>
            </a:r>
            <a:r>
              <a:rPr lang="cs-CZ" dirty="0" smtClean="0"/>
              <a:t>– </a:t>
            </a:r>
            <a:r>
              <a:rPr lang="cs-CZ" dirty="0" smtClean="0"/>
              <a:t>360 mil. lety</a:t>
            </a:r>
          </a:p>
          <a:p>
            <a:r>
              <a:rPr lang="cs-CZ" dirty="0" smtClean="0"/>
              <a:t>na severní polokouli vznikla obrovská pevnina </a:t>
            </a:r>
            <a:r>
              <a:rPr lang="cs-CZ" dirty="0" smtClean="0"/>
              <a:t>– </a:t>
            </a:r>
            <a:r>
              <a:rPr lang="cs-CZ" i="1" dirty="0" smtClean="0"/>
              <a:t>„Starý červený kontinent“</a:t>
            </a:r>
          </a:p>
          <a:p>
            <a:r>
              <a:rPr lang="cs-CZ" dirty="0" smtClean="0"/>
              <a:t>vznik mělkých teplých moří </a:t>
            </a:r>
          </a:p>
          <a:p>
            <a:r>
              <a:rPr lang="cs-CZ" u="sng" dirty="0" smtClean="0"/>
              <a:t>rostliny: </a:t>
            </a:r>
            <a:r>
              <a:rPr lang="cs-CZ" dirty="0" smtClean="0"/>
              <a:t>plavuně, přesličky, kapradiny</a:t>
            </a:r>
          </a:p>
          <a:p>
            <a:r>
              <a:rPr lang="cs-CZ" u="sng" dirty="0" smtClean="0"/>
              <a:t>živočichové:</a:t>
            </a:r>
            <a:r>
              <a:rPr lang="cs-CZ" dirty="0" smtClean="0"/>
              <a:t> </a:t>
            </a:r>
            <a:r>
              <a:rPr lang="cs-CZ" b="1" dirty="0" smtClean="0"/>
              <a:t>prudký rozvoj ryb </a:t>
            </a:r>
            <a:r>
              <a:rPr lang="cs-CZ" dirty="0" smtClean="0"/>
              <a:t>(ryby lalokoploutvé, dvojdyšné), </a:t>
            </a:r>
            <a:r>
              <a:rPr lang="cs-CZ" b="1" dirty="0" smtClean="0"/>
              <a:t>první obojživelníci </a:t>
            </a:r>
            <a:r>
              <a:rPr lang="cs-CZ" dirty="0" smtClean="0"/>
              <a:t>(krytolebci)</a:t>
            </a:r>
            <a:endParaRPr lang="cs-CZ" b="1" dirty="0" smtClean="0"/>
          </a:p>
          <a:p>
            <a:endParaRPr lang="cs-CZ" b="1" dirty="0"/>
          </a:p>
        </p:txBody>
      </p:sp>
      <p:pic>
        <p:nvPicPr>
          <p:cNvPr id="3074" name="Picture 2" descr="C:\Users\malkova\AppData\Local\Microsoft\Windows\Temporary Internet Files\Content.IE5\5TIX8LL8\MC900281171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08304" y="3212976"/>
            <a:ext cx="1635070" cy="1631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840068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cs-CZ" sz="4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Karbon</a:t>
            </a:r>
            <a:endParaRPr lang="cs-CZ" sz="4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23528" y="1484784"/>
            <a:ext cx="8640960" cy="4641379"/>
          </a:xfrm>
        </p:spPr>
        <p:txBody>
          <a:bodyPr>
            <a:normAutofit/>
          </a:bodyPr>
          <a:lstStyle/>
          <a:p>
            <a:r>
              <a:rPr lang="cs-CZ" dirty="0" smtClean="0"/>
              <a:t>před 360 mil. lety </a:t>
            </a:r>
            <a:r>
              <a:rPr lang="cs-CZ" dirty="0" smtClean="0"/>
              <a:t>– </a:t>
            </a:r>
            <a:r>
              <a:rPr lang="cs-CZ" dirty="0" smtClean="0"/>
              <a:t>290 mil. lety</a:t>
            </a:r>
          </a:p>
          <a:p>
            <a:r>
              <a:rPr lang="cs-CZ" dirty="0" smtClean="0"/>
              <a:t>rozsáhlé horotvorné procesy </a:t>
            </a:r>
            <a:r>
              <a:rPr lang="cs-CZ" dirty="0" smtClean="0"/>
              <a:t>– </a:t>
            </a:r>
            <a:r>
              <a:rPr lang="cs-CZ" b="1" dirty="0" smtClean="0"/>
              <a:t>hercynské (variské) vrásnění</a:t>
            </a:r>
          </a:p>
          <a:p>
            <a:r>
              <a:rPr lang="cs-CZ" dirty="0" smtClean="0"/>
              <a:t>opakovaný ústup moří a vznik močálů</a:t>
            </a:r>
          </a:p>
          <a:p>
            <a:r>
              <a:rPr lang="cs-CZ" dirty="0" smtClean="0"/>
              <a:t>podnebí v Evropě </a:t>
            </a:r>
            <a:r>
              <a:rPr lang="cs-CZ" dirty="0" smtClean="0"/>
              <a:t>– </a:t>
            </a:r>
            <a:r>
              <a:rPr lang="cs-CZ" dirty="0" smtClean="0"/>
              <a:t>teplé a vlhké</a:t>
            </a:r>
          </a:p>
          <a:p>
            <a:r>
              <a:rPr lang="cs-CZ" dirty="0" smtClean="0"/>
              <a:t>sopečná činnost </a:t>
            </a:r>
            <a:r>
              <a:rPr lang="cs-CZ" dirty="0" smtClean="0">
                <a:sym typeface="Wingdings 3"/>
              </a:rPr>
              <a:t> zvýšené množství                        CO</a:t>
            </a:r>
            <a:r>
              <a:rPr lang="cs-CZ" baseline="-25000" dirty="0" smtClean="0">
                <a:sym typeface="Wingdings 3"/>
              </a:rPr>
              <a:t>2</a:t>
            </a:r>
            <a:r>
              <a:rPr lang="cs-CZ" dirty="0" smtClean="0">
                <a:sym typeface="Wingdings 3"/>
              </a:rPr>
              <a:t> v ovzduší</a:t>
            </a:r>
          </a:p>
          <a:p>
            <a:r>
              <a:rPr lang="cs-CZ" b="1" dirty="0" smtClean="0">
                <a:sym typeface="Wingdings 3"/>
              </a:rPr>
              <a:t>vznik černého uhlí</a:t>
            </a:r>
            <a:endParaRPr lang="cs-CZ" b="1" dirty="0"/>
          </a:p>
        </p:txBody>
      </p:sp>
      <p:pic>
        <p:nvPicPr>
          <p:cNvPr id="4098" name="Picture 2" descr="C:\Users\malkova\AppData\Local\Microsoft\Windows\Temporary Internet Files\Content.IE5\3RVZP667\MC900334196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5013176"/>
            <a:ext cx="1513184" cy="15841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9" name="Picture 3" descr="C:\Users\malkova\AppData\Local\Microsoft\Windows\Temporary Internet Files\Content.IE5\TMUAP5A4\MC900160554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92280" y="3717032"/>
            <a:ext cx="1819656" cy="17556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306396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uiExpand="1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cs-CZ" sz="4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Karbon</a:t>
            </a:r>
            <a:endParaRPr lang="cs-CZ" sz="4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199" y="1268760"/>
            <a:ext cx="8394811" cy="4857403"/>
          </a:xfrm>
        </p:spPr>
        <p:txBody>
          <a:bodyPr/>
          <a:lstStyle/>
          <a:p>
            <a:r>
              <a:rPr lang="cs-CZ" u="sng" dirty="0" smtClean="0"/>
              <a:t>rostliny:</a:t>
            </a:r>
            <a:r>
              <a:rPr lang="cs-CZ" dirty="0" smtClean="0"/>
              <a:t> </a:t>
            </a:r>
            <a:r>
              <a:rPr lang="cs-CZ" b="1" dirty="0" smtClean="0"/>
              <a:t>rozvoj zelených rostlin</a:t>
            </a:r>
            <a:r>
              <a:rPr lang="cs-CZ" dirty="0" smtClean="0"/>
              <a:t>,        </a:t>
            </a: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>stromovité </a:t>
            </a:r>
            <a:r>
              <a:rPr lang="cs-CZ" dirty="0" smtClean="0"/>
              <a:t>plavuně, přesličky </a:t>
            </a:r>
            <a:r>
              <a:rPr lang="cs-CZ" dirty="0" smtClean="0"/>
              <a:t>a </a:t>
            </a:r>
            <a:br>
              <a:rPr lang="cs-CZ" dirty="0" smtClean="0"/>
            </a:br>
            <a:r>
              <a:rPr lang="cs-CZ" dirty="0" smtClean="0"/>
              <a:t>kapraďorosty</a:t>
            </a:r>
            <a:r>
              <a:rPr lang="cs-CZ" dirty="0" smtClean="0"/>
              <a:t>, </a:t>
            </a:r>
            <a:r>
              <a:rPr lang="cs-CZ" b="1" dirty="0" smtClean="0"/>
              <a:t>primitivní  </a:t>
            </a:r>
            <a:br>
              <a:rPr lang="cs-CZ" b="1" dirty="0" smtClean="0"/>
            </a:br>
            <a:r>
              <a:rPr lang="cs-CZ" b="1" dirty="0" smtClean="0"/>
              <a:t>nahosemenné </a:t>
            </a:r>
            <a:r>
              <a:rPr lang="cs-CZ" b="1" dirty="0" smtClean="0"/>
              <a:t>rostliny</a:t>
            </a:r>
          </a:p>
          <a:p>
            <a:r>
              <a:rPr lang="cs-CZ" u="sng" dirty="0" smtClean="0"/>
              <a:t>živočichové: </a:t>
            </a:r>
            <a:r>
              <a:rPr lang="cs-CZ" b="1" dirty="0" smtClean="0"/>
              <a:t>rozvoj členovců </a:t>
            </a:r>
            <a:r>
              <a:rPr lang="cs-CZ" b="1" dirty="0" smtClean="0"/>
              <a:t>–</a:t>
            </a:r>
            <a:r>
              <a:rPr lang="cs-CZ" dirty="0" smtClean="0"/>
              <a:t> </a:t>
            </a:r>
            <a:r>
              <a:rPr lang="cs-CZ" dirty="0" smtClean="0"/>
              <a:t>hmyz, stonožky, štíři, švábi, vážky, pavouci</a:t>
            </a:r>
          </a:p>
          <a:p>
            <a:pPr marL="0" indent="0">
              <a:buNone/>
            </a:pPr>
            <a:r>
              <a:rPr lang="cs-CZ" dirty="0" smtClean="0"/>
              <a:t>    primitivní obojživelníci </a:t>
            </a:r>
            <a:r>
              <a:rPr lang="cs-CZ" dirty="0" smtClean="0"/>
              <a:t>– </a:t>
            </a:r>
            <a:r>
              <a:rPr lang="cs-CZ" b="1" dirty="0" smtClean="0"/>
              <a:t>krytolebci</a:t>
            </a:r>
            <a:r>
              <a:rPr lang="cs-CZ" dirty="0" smtClean="0"/>
              <a:t>, </a:t>
            </a:r>
            <a:r>
              <a:rPr lang="cs-CZ" b="1" dirty="0" smtClean="0"/>
              <a:t>první plazi</a:t>
            </a:r>
            <a:endParaRPr lang="cs-CZ" b="1" u="sng" dirty="0"/>
          </a:p>
        </p:txBody>
      </p:sp>
      <p:pic>
        <p:nvPicPr>
          <p:cNvPr id="5123" name="Picture 3" descr="C:\Users\malkova\AppData\Local\Microsoft\Windows\Temporary Internet Files\Content.IE5\6RX30IZY\MC900083926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4168" y="4903960"/>
            <a:ext cx="2767842" cy="17477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C:\Users\malkova\AppData\Local\Microsoft\Windows\Temporary Internet Files\Content.IE5\TMUAP5A4\MC900346939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1840" y="5140746"/>
            <a:ext cx="2776700" cy="12742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5" name="Picture 5" descr="C:\Users\malkova\AppData\Local\Microsoft\Windows\Temporary Internet Files\Content.IE5\XVVYCBJJ\MC900370072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4789718"/>
            <a:ext cx="1819656" cy="17858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6" name="Picture 6" descr="C:\Users\malkova\AppData\Local\Microsoft\Windows\Temporary Internet Files\Content.IE5\TMUAP5A4\MP900448620[1]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0192" y="264987"/>
            <a:ext cx="2045973" cy="30689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771336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uiExpand="1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cs-CZ" sz="4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Perm</a:t>
            </a:r>
            <a:endParaRPr lang="cs-CZ" sz="4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268760"/>
            <a:ext cx="8229600" cy="5256584"/>
          </a:xfrm>
        </p:spPr>
        <p:txBody>
          <a:bodyPr>
            <a:normAutofit fontScale="92500"/>
          </a:bodyPr>
          <a:lstStyle/>
          <a:p>
            <a:r>
              <a:rPr lang="cs-CZ" dirty="0" smtClean="0"/>
              <a:t>před 290 mil. lety </a:t>
            </a:r>
            <a:r>
              <a:rPr lang="cs-CZ" dirty="0" smtClean="0"/>
              <a:t>– </a:t>
            </a:r>
            <a:r>
              <a:rPr lang="cs-CZ" dirty="0" smtClean="0"/>
              <a:t>245 mil. lety</a:t>
            </a:r>
          </a:p>
          <a:p>
            <a:r>
              <a:rPr lang="cs-CZ" u="sng" dirty="0" smtClean="0"/>
              <a:t>podnebí: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severní polokoule </a:t>
            </a:r>
            <a:r>
              <a:rPr lang="cs-CZ" dirty="0" smtClean="0"/>
              <a:t>– </a:t>
            </a:r>
            <a:r>
              <a:rPr lang="cs-CZ" dirty="0" smtClean="0"/>
              <a:t>teplé, suché </a:t>
            </a:r>
            <a:r>
              <a:rPr lang="cs-CZ" dirty="0" smtClean="0">
                <a:sym typeface="Wingdings"/>
              </a:rPr>
              <a:t> pouště</a:t>
            </a:r>
          </a:p>
          <a:p>
            <a:pPr marL="0" indent="0">
              <a:buNone/>
            </a:pPr>
            <a:r>
              <a:rPr lang="cs-CZ" dirty="0">
                <a:sym typeface="Wingdings"/>
              </a:rPr>
              <a:t> </a:t>
            </a:r>
            <a:r>
              <a:rPr lang="cs-CZ" dirty="0" smtClean="0">
                <a:sym typeface="Wingdings"/>
              </a:rPr>
              <a:t>   jižní polokoule </a:t>
            </a:r>
            <a:r>
              <a:rPr lang="cs-CZ" dirty="0" smtClean="0">
                <a:sym typeface="Wingdings"/>
              </a:rPr>
              <a:t>– </a:t>
            </a:r>
            <a:r>
              <a:rPr lang="cs-CZ" dirty="0" smtClean="0">
                <a:sym typeface="Wingdings"/>
              </a:rPr>
              <a:t>chladné  zalednění</a:t>
            </a:r>
          </a:p>
          <a:p>
            <a:r>
              <a:rPr lang="cs-CZ" u="sng" dirty="0" smtClean="0">
                <a:sym typeface="Wingdings"/>
              </a:rPr>
              <a:t>rostliny:</a:t>
            </a:r>
            <a:r>
              <a:rPr lang="cs-CZ" dirty="0" smtClean="0">
                <a:sym typeface="Wingdings"/>
              </a:rPr>
              <a:t> ústup výtrusných rostlin, převaha nahosemenných, </a:t>
            </a:r>
            <a:r>
              <a:rPr lang="cs-CZ" b="1" dirty="0" smtClean="0">
                <a:sym typeface="Wingdings"/>
              </a:rPr>
              <a:t>první jehličnany, jinany, cykasy</a:t>
            </a:r>
            <a:r>
              <a:rPr lang="cs-CZ" b="1" dirty="0" smtClean="0"/>
              <a:t> </a:t>
            </a:r>
          </a:p>
          <a:p>
            <a:r>
              <a:rPr lang="cs-CZ" u="sng" dirty="0" smtClean="0"/>
              <a:t>živočichové:</a:t>
            </a:r>
            <a:r>
              <a:rPr lang="cs-CZ" dirty="0" smtClean="0"/>
              <a:t> rozsáhlé vymírání rostlin i živočichů (asi 50 </a:t>
            </a:r>
            <a:r>
              <a:rPr lang="cs-CZ" dirty="0" smtClean="0"/>
              <a:t>– </a:t>
            </a:r>
            <a:r>
              <a:rPr lang="cs-CZ" dirty="0" smtClean="0"/>
              <a:t>90% všech tehdejších druhů), vymírají trilobiti, rozvoj plazů, </a:t>
            </a:r>
            <a:r>
              <a:rPr lang="cs-CZ" dirty="0" err="1" smtClean="0"/>
              <a:t>savcovití</a:t>
            </a:r>
            <a:r>
              <a:rPr lang="cs-CZ" dirty="0" smtClean="0"/>
              <a:t> plazi, krytolebci</a:t>
            </a:r>
            <a:endParaRPr lang="cs-CZ" u="sng" dirty="0"/>
          </a:p>
        </p:txBody>
      </p:sp>
      <p:pic>
        <p:nvPicPr>
          <p:cNvPr id="6146" name="Picture 2" descr="C:\Users\malkova\AppData\Local\Microsoft\Windows\Temporary Internet Files\Content.IE5\6RX30IZY\MP900406946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92636" y="188640"/>
            <a:ext cx="2520279" cy="20162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284683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uiExpand="1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476673"/>
            <a:ext cx="8229600" cy="3168352"/>
          </a:xfrm>
        </p:spPr>
        <p:txBody>
          <a:bodyPr/>
          <a:lstStyle/>
          <a:p>
            <a:pPr marL="0" indent="0">
              <a:buNone/>
            </a:pPr>
            <a:r>
              <a:rPr lang="cs-CZ" sz="1700" dirty="0" smtClean="0"/>
              <a:t>Zdroj:</a:t>
            </a:r>
          </a:p>
          <a:p>
            <a:r>
              <a:rPr lang="cs-CZ" sz="1700" dirty="0"/>
              <a:t>ŠVECOVÁ, Milada a Dobroslav MATĚJKA. </a:t>
            </a:r>
            <a:r>
              <a:rPr lang="cs-CZ" sz="1700" i="1" dirty="0"/>
              <a:t>Přírodopis 9: učebnice : pro základní školy a víceletá gymnázia</a:t>
            </a:r>
            <a:r>
              <a:rPr lang="cs-CZ" sz="1700" dirty="0"/>
              <a:t>. 1. vyd. Plzeň: Fraus, 2007, 128 s. ISBN 978-807-2385-874</a:t>
            </a:r>
            <a:r>
              <a:rPr lang="cs-CZ" sz="1700" dirty="0" smtClean="0"/>
              <a:t>.</a:t>
            </a:r>
          </a:p>
          <a:p>
            <a:r>
              <a:rPr lang="cs-CZ" sz="1700" dirty="0"/>
              <a:t>ŠPINAR, </a:t>
            </a:r>
            <a:r>
              <a:rPr lang="cs-CZ" sz="1700" dirty="0" smtClean="0"/>
              <a:t>Zdeněk.</a:t>
            </a:r>
            <a:r>
              <a:rPr lang="cs-CZ" sz="1700" dirty="0"/>
              <a:t> </a:t>
            </a:r>
            <a:r>
              <a:rPr lang="cs-CZ" sz="1700" i="1" dirty="0"/>
              <a:t>Velká kniha o pravěku</a:t>
            </a:r>
            <a:r>
              <a:rPr lang="cs-CZ" sz="1700" dirty="0"/>
              <a:t>. 5. vyd. Praha: </a:t>
            </a:r>
            <a:r>
              <a:rPr lang="cs-CZ" sz="1700" dirty="0" err="1"/>
              <a:t>Aventinum</a:t>
            </a:r>
            <a:r>
              <a:rPr lang="cs-CZ" sz="1700" dirty="0"/>
              <a:t> nakladatelství, 2005. ISBN 80-7151-260-5</a:t>
            </a:r>
            <a:r>
              <a:rPr lang="cs-CZ" sz="1700" dirty="0" smtClean="0"/>
              <a:t>.</a:t>
            </a:r>
          </a:p>
          <a:p>
            <a:r>
              <a:rPr lang="cs-CZ" sz="1700" dirty="0"/>
              <a:t>ZÁRUBA, Bořivoj. </a:t>
            </a:r>
            <a:r>
              <a:rPr lang="cs-CZ" sz="1700" i="1" dirty="0"/>
              <a:t>Svět pravěku</a:t>
            </a:r>
            <a:r>
              <a:rPr lang="cs-CZ" sz="1700" dirty="0"/>
              <a:t>. 1. vyd. Ilustrace Jan Sovák, Andrea </a:t>
            </a:r>
            <a:r>
              <a:rPr lang="cs-CZ" sz="1700" dirty="0" err="1"/>
              <a:t>Waldhauserová</a:t>
            </a:r>
            <a:r>
              <a:rPr lang="cs-CZ" sz="1700" dirty="0"/>
              <a:t>. Praha: </a:t>
            </a:r>
            <a:r>
              <a:rPr lang="cs-CZ" sz="1700" dirty="0" smtClean="0"/>
              <a:t>Albatros</a:t>
            </a:r>
            <a:r>
              <a:rPr lang="cs-CZ" sz="1700" dirty="0"/>
              <a:t>, 2001, 151 s. ISBN 80-000-0989-7</a:t>
            </a:r>
            <a:r>
              <a:rPr lang="cs-CZ" sz="1700" dirty="0" smtClean="0"/>
              <a:t>.</a:t>
            </a:r>
          </a:p>
          <a:p>
            <a:r>
              <a:rPr lang="cs-CZ" sz="1700" dirty="0"/>
              <a:t>ČERNÍK, Vladimír, Zdeněk MARTINEC a Jan VÍTEK. </a:t>
            </a:r>
            <a:r>
              <a:rPr lang="cs-CZ" sz="1700" i="1" dirty="0"/>
              <a:t>Přírodopis: pro žáky základní školy (9. ročník) a nižší ročníky víceletých gymnázií</a:t>
            </a:r>
            <a:r>
              <a:rPr lang="cs-CZ" sz="1700" dirty="0"/>
              <a:t>. 1. vyd. Praha: SPN - pedagogické nakladatelství, 1998, 87 s. ISBN 80-723-5044-7.</a:t>
            </a:r>
          </a:p>
          <a:p>
            <a:endParaRPr lang="cs-CZ" sz="2000" dirty="0"/>
          </a:p>
        </p:txBody>
      </p:sp>
      <p:sp>
        <p:nvSpPr>
          <p:cNvPr id="4" name="Obdélník 3"/>
          <p:cNvSpPr/>
          <p:nvPr/>
        </p:nvSpPr>
        <p:spPr>
          <a:xfrm>
            <a:off x="683568" y="3789041"/>
            <a:ext cx="7920880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/>
              <a:t>Tato práce je šířena pod licencí CC BY-SA 3.0. Odkazy a citace jsou platné k datu vytvoření této práce.</a:t>
            </a:r>
          </a:p>
          <a:p>
            <a:r>
              <a:rPr lang="cs-CZ" dirty="0"/>
              <a:t>Texty jsou vlastní originální tvorbou autora.</a:t>
            </a:r>
          </a:p>
          <a:p>
            <a:r>
              <a:rPr lang="cs-CZ" dirty="0"/>
              <a:t>Všechny objekty použité k vytvoření tohoto materiálu jsou součástí softwaru Microsoft® Office.</a:t>
            </a:r>
            <a:endParaRPr lang="cs-CZ" dirty="0"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6783866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/>
          <p:cNvSpPr/>
          <p:nvPr/>
        </p:nvSpPr>
        <p:spPr>
          <a:xfrm>
            <a:off x="467544" y="332656"/>
            <a:ext cx="8280920" cy="60016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Arial" pitchFamily="34" charset="0"/>
              <a:buChar char="•"/>
            </a:pPr>
            <a:r>
              <a:rPr lang="cs-CZ" sz="2400" dirty="0"/>
              <a:t>Škola: Základní škola Trávníky Otrokovice, příspěvková organizace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cs-CZ" sz="2400" dirty="0"/>
              <a:t>Číslo projektu: CZ.1.07/1.4.00/21.2637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cs-CZ" sz="2400" dirty="0"/>
              <a:t>Název výukového materiálu: </a:t>
            </a:r>
            <a:r>
              <a:rPr lang="cs-CZ" sz="2400" dirty="0" smtClean="0"/>
              <a:t>Prvohory</a:t>
            </a:r>
            <a:endParaRPr lang="cs-CZ" sz="2400" dirty="0"/>
          </a:p>
          <a:p>
            <a:pPr marL="285750" indent="-285750">
              <a:buFont typeface="Arial" pitchFamily="34" charset="0"/>
              <a:buChar char="•"/>
            </a:pPr>
            <a:r>
              <a:rPr lang="cs-CZ" sz="2400" dirty="0"/>
              <a:t>Autor: Mgr. Miroslava Málková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cs-CZ" sz="2400" dirty="0"/>
              <a:t>Vytvořeno: 4</a:t>
            </a:r>
            <a:r>
              <a:rPr lang="cs-CZ" sz="2400" dirty="0" smtClean="0"/>
              <a:t>. března </a:t>
            </a:r>
            <a:r>
              <a:rPr lang="cs-CZ" sz="2400" dirty="0"/>
              <a:t>2013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cs-CZ" sz="2400" dirty="0"/>
              <a:t>Ročník: </a:t>
            </a:r>
            <a:r>
              <a:rPr lang="cs-CZ" sz="2400" dirty="0" smtClean="0"/>
              <a:t>9. </a:t>
            </a:r>
            <a:endParaRPr lang="cs-CZ" sz="2400" dirty="0"/>
          </a:p>
          <a:p>
            <a:pPr marL="285750" indent="-285750">
              <a:buFont typeface="Arial" pitchFamily="34" charset="0"/>
              <a:buChar char="•"/>
            </a:pPr>
            <a:r>
              <a:rPr lang="cs-CZ" sz="2400" dirty="0"/>
              <a:t>Vzdělávací oblast: Člověk a příroda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cs-CZ" sz="2400" dirty="0"/>
              <a:t>Vzdělávací obor: Přírodopis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cs-CZ" sz="2400" dirty="0"/>
              <a:t>Tematický okruh: </a:t>
            </a:r>
            <a:r>
              <a:rPr lang="cs-CZ" sz="2400" dirty="0" smtClean="0"/>
              <a:t>Neživá přírodopis</a:t>
            </a:r>
            <a:endParaRPr lang="cs-CZ" sz="2400" dirty="0"/>
          </a:p>
          <a:p>
            <a:pPr marL="285750" indent="-285750">
              <a:buFont typeface="Arial" pitchFamily="34" charset="0"/>
              <a:buChar char="•"/>
            </a:pPr>
            <a:r>
              <a:rPr lang="cs-CZ" sz="2400" dirty="0"/>
              <a:t>Téma: </a:t>
            </a:r>
            <a:r>
              <a:rPr lang="cs-CZ" sz="2400" dirty="0" smtClean="0"/>
              <a:t>Prvohory</a:t>
            </a:r>
            <a:endParaRPr lang="cs-CZ" sz="2400" dirty="0"/>
          </a:p>
          <a:p>
            <a:pPr marL="285750" indent="-285750">
              <a:buFont typeface="Arial" pitchFamily="34" charset="0"/>
              <a:buChar char="•"/>
            </a:pPr>
            <a:r>
              <a:rPr lang="cs-CZ" sz="2400" dirty="0"/>
              <a:t>Pomůcky: dataprojektor, notebook, sešit, psací </a:t>
            </a:r>
            <a:r>
              <a:rPr lang="cs-CZ" sz="2400" dirty="0" smtClean="0"/>
              <a:t>potřeby, interaktivní učebnice nakladatelství FRAUS</a:t>
            </a:r>
            <a:endParaRPr lang="cs-CZ" sz="2400" dirty="0"/>
          </a:p>
          <a:p>
            <a:pPr marL="285750" indent="-285750">
              <a:buFont typeface="Arial" pitchFamily="34" charset="0"/>
              <a:buChar char="•"/>
            </a:pPr>
            <a:r>
              <a:rPr lang="cs-CZ" sz="2400" dirty="0"/>
              <a:t>Anotace: Vzdělávací materiál je určen jako pomůcka k výkladu učiva o </a:t>
            </a:r>
            <a:r>
              <a:rPr lang="cs-CZ" sz="2400" dirty="0" smtClean="0"/>
              <a:t>prvohorách. Lze použít i jako podklad k zápisu do sešitu. 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3430098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323</TotalTime>
  <Words>412</Words>
  <Application>Microsoft Office PowerPoint</Application>
  <PresentationFormat>Předvádění na obrazovce (4:3)</PresentationFormat>
  <Paragraphs>75</Paragraphs>
  <Slides>11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Motiv systému Office</vt:lpstr>
      <vt:lpstr>PRVOHORY</vt:lpstr>
      <vt:lpstr>Prvohory – éra trilobitů</vt:lpstr>
      <vt:lpstr>Dělení prvohor:</vt:lpstr>
      <vt:lpstr>Kambrium, ordovik</vt:lpstr>
      <vt:lpstr>Silur</vt:lpstr>
      <vt:lpstr>Devon</vt:lpstr>
      <vt:lpstr>Karbon</vt:lpstr>
      <vt:lpstr>Karbon</vt:lpstr>
      <vt:lpstr>Perm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PRVOHORY</dc:title>
  <dc:creator>malkova</dc:creator>
  <cp:lastModifiedBy>hornakova</cp:lastModifiedBy>
  <cp:revision>25</cp:revision>
  <dcterms:created xsi:type="dcterms:W3CDTF">2013-04-07T16:55:38Z</dcterms:created>
  <dcterms:modified xsi:type="dcterms:W3CDTF">2013-05-12T19:36:06Z</dcterms:modified>
</cp:coreProperties>
</file>