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  <a:srgbClr val="00C200"/>
    <a:srgbClr val="00EE00"/>
    <a:srgbClr val="00CC00"/>
    <a:srgbClr val="CCFF99"/>
    <a:srgbClr val="00FF00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452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23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808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592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072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60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420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165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948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777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321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C200"/>
            </a:gs>
            <a:gs pos="50000">
              <a:srgbClr val="00EE00"/>
            </a:gs>
            <a:gs pos="100000">
              <a:srgbClr val="CCFF66"/>
            </a:gs>
          </a:gsLst>
          <a:path path="rect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F2623C-C0DC-4737-8BB8-50EEFB97A7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81091-59FE-42D0-B60B-8CDFE8F22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051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Clovek-a-spolecnost-1/Vyukove-tabulky/Pravek-Vyvoj-cloveka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C200"/>
            </a:gs>
            <a:gs pos="50000">
              <a:srgbClr val="00EE00"/>
            </a:gs>
            <a:gs pos="100000">
              <a:srgbClr val="CCFF66"/>
            </a:gs>
          </a:gsLst>
          <a:path path="rect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564904"/>
            <a:ext cx="8424936" cy="201622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DRUHOHORY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TŘETIHORY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ČTVRTOHORY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70846" y="5877272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VY_32_INOVACE_16_23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38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DRUHOHORY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éra dinosaurů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Dělení: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Trias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před 250 </a:t>
            </a:r>
            <a:r>
              <a:rPr lang="cs-CZ" dirty="0" smtClean="0"/>
              <a:t>– </a:t>
            </a:r>
            <a:r>
              <a:rPr lang="cs-CZ" dirty="0" smtClean="0"/>
              <a:t>200 mil. lety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Jura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před 200 </a:t>
            </a:r>
            <a:r>
              <a:rPr lang="cs-CZ" dirty="0" smtClean="0"/>
              <a:t>– </a:t>
            </a:r>
            <a:r>
              <a:rPr lang="cs-CZ" dirty="0" smtClean="0"/>
              <a:t>140 mil. lety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Křída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před 140 </a:t>
            </a:r>
            <a:r>
              <a:rPr lang="cs-CZ" dirty="0" smtClean="0"/>
              <a:t>– </a:t>
            </a:r>
            <a:r>
              <a:rPr lang="cs-CZ" dirty="0" smtClean="0"/>
              <a:t>65 mil. lety</a:t>
            </a:r>
            <a:endParaRPr lang="cs-CZ" dirty="0"/>
          </a:p>
        </p:txBody>
      </p:sp>
      <p:pic>
        <p:nvPicPr>
          <p:cNvPr id="1027" name="Picture 3" descr="C:\Users\malkova\AppData\Local\Microsoft\Windows\Temporary Internet Files\Content.IE5\R89TAV2Z\MC900058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68" y="4205540"/>
            <a:ext cx="263986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lkova\AppData\Local\Microsoft\Windows\Temporary Internet Files\Content.IE5\XVVYCBJJ\MC900058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462696"/>
            <a:ext cx="2669155" cy="195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lkova\AppData\Local\Microsoft\Windows\Temporary Internet Files\Content.IE5\TMUAP5A4\MC900058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948" y="3171725"/>
            <a:ext cx="2581747" cy="345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8568" y="641735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9146" y="6439447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09948" y="6488668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80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DRUHOHORY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 jejich průběhu došlo </a:t>
            </a:r>
            <a:r>
              <a:rPr lang="cs-CZ" b="1" dirty="0" smtClean="0"/>
              <a:t>k rozpadu Pangei</a:t>
            </a:r>
            <a:r>
              <a:rPr lang="cs-CZ" dirty="0" smtClean="0"/>
              <a:t>, některé části pevnin poklesly a staly se mořským dnem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Koncem křídy dochází  k </a:t>
            </a:r>
            <a:r>
              <a:rPr lang="cs-CZ" b="1" dirty="0" smtClean="0"/>
              <a:t>alpínsko-</a:t>
            </a:r>
            <a:r>
              <a:rPr lang="cs-CZ" b="1" dirty="0" err="1" smtClean="0"/>
              <a:t>himalajskému</a:t>
            </a:r>
            <a:r>
              <a:rPr lang="cs-CZ" b="1" dirty="0" smtClean="0"/>
              <a:t> </a:t>
            </a:r>
            <a:r>
              <a:rPr lang="cs-CZ" dirty="0" smtClean="0"/>
              <a:t>vrásnění </a:t>
            </a:r>
            <a:r>
              <a:rPr lang="cs-CZ" dirty="0" smtClean="0"/>
              <a:t>–</a:t>
            </a:r>
            <a:r>
              <a:rPr lang="cs-CZ" dirty="0" smtClean="0">
                <a:sym typeface="Wingdings 3"/>
              </a:rPr>
              <a:t> </a:t>
            </a:r>
            <a:r>
              <a:rPr lang="cs-CZ" dirty="0" smtClean="0">
                <a:sym typeface="Wingdings 3"/>
              </a:rPr>
              <a:t>pokračuje i v třetihorách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r>
              <a:rPr lang="cs-CZ" dirty="0" smtClean="0">
                <a:sym typeface="Wingdings 3"/>
              </a:rPr>
              <a:t>Vzniká Atlantický a Indický oceán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r>
              <a:rPr lang="cs-CZ" sz="2800" i="1" dirty="0" smtClean="0">
                <a:sym typeface="Wingdings 3"/>
              </a:rPr>
              <a:t>Pozoruj pohyb kontinentů ve videoukázce interaktivní učebnice nakladatelství Fraus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406476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TRIAS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91450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živočichové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další vývoj krytolebců </a:t>
            </a:r>
            <a:r>
              <a:rPr lang="cs-CZ" dirty="0" smtClean="0"/>
              <a:t>– </a:t>
            </a:r>
            <a:r>
              <a:rPr lang="cs-CZ" dirty="0" smtClean="0"/>
              <a:t>na konci triasu vymírají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začíná největší </a:t>
            </a:r>
            <a:r>
              <a:rPr lang="cs-CZ" b="1" dirty="0" smtClean="0"/>
              <a:t>rozvoj plazů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moře: hlavonožci </a:t>
            </a:r>
            <a:r>
              <a:rPr lang="cs-CZ" dirty="0" smtClean="0"/>
              <a:t>– </a:t>
            </a:r>
            <a:r>
              <a:rPr lang="cs-CZ" b="1" dirty="0" smtClean="0"/>
              <a:t>amoniti</a:t>
            </a:r>
          </a:p>
          <a:p>
            <a:pPr marL="0" indent="0">
              <a:buNone/>
            </a:pPr>
            <a:r>
              <a:rPr lang="cs-CZ" u="sng" dirty="0" smtClean="0"/>
              <a:t>rostliny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nové druhy přesliček a kapradin </a:t>
            </a:r>
            <a:r>
              <a:rPr lang="cs-CZ" i="1" dirty="0" smtClean="0"/>
              <a:t>menších rozměrů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cykasovité</a:t>
            </a:r>
            <a:r>
              <a:rPr lang="cs-CZ" dirty="0" smtClean="0"/>
              <a:t> rostliny a jehličnany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66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JURA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živočichové: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amoniti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plazi - býložravci </a:t>
            </a:r>
            <a:r>
              <a:rPr lang="cs-CZ" dirty="0" smtClean="0"/>
              <a:t>– </a:t>
            </a:r>
            <a:r>
              <a:rPr lang="cs-CZ" dirty="0" smtClean="0"/>
              <a:t>např. Stegosaurus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masožravci </a:t>
            </a:r>
            <a:r>
              <a:rPr lang="cs-CZ" dirty="0" smtClean="0"/>
              <a:t>– </a:t>
            </a:r>
            <a:r>
              <a:rPr lang="cs-CZ" dirty="0" smtClean="0"/>
              <a:t>např. </a:t>
            </a:r>
            <a:r>
              <a:rPr lang="cs-CZ" dirty="0" err="1" smtClean="0"/>
              <a:t>Allosaurus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první ptáci (</a:t>
            </a:r>
            <a:r>
              <a:rPr lang="cs-CZ" dirty="0" err="1" smtClean="0"/>
              <a:t>Archeopterix</a:t>
            </a:r>
            <a:r>
              <a:rPr lang="cs-CZ" dirty="0" smtClean="0"/>
              <a:t>) a savci</a:t>
            </a:r>
          </a:p>
          <a:p>
            <a:pPr marL="0" indent="0">
              <a:buNone/>
            </a:pPr>
            <a:r>
              <a:rPr lang="cs-CZ" u="sng" dirty="0" smtClean="0"/>
              <a:t>rostliny: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jehličnaté dřeviny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2201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živočichové: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býložraví plazi </a:t>
            </a:r>
            <a:r>
              <a:rPr lang="cs-CZ" dirty="0" smtClean="0"/>
              <a:t>– </a:t>
            </a:r>
            <a:r>
              <a:rPr lang="cs-CZ" dirty="0" smtClean="0"/>
              <a:t>např. Iguanodon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draví plazi </a:t>
            </a:r>
            <a:r>
              <a:rPr lang="cs-CZ" dirty="0" smtClean="0"/>
              <a:t>– </a:t>
            </a:r>
            <a:r>
              <a:rPr lang="cs-CZ" dirty="0" smtClean="0"/>
              <a:t>např. Tyranosaurus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rozvoj hadů, ptáků, drobných vačnatců, hmyzožravců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rostliny: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nástup krytosemenných </a:t>
            </a:r>
            <a:r>
              <a:rPr lang="cs-CZ" dirty="0" smtClean="0"/>
              <a:t>– </a:t>
            </a:r>
            <a:r>
              <a:rPr lang="cs-CZ" dirty="0" smtClean="0"/>
              <a:t>šácholany, vrby, topoly, drobné byliny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7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pojmenování podle horniny </a:t>
            </a:r>
            <a:r>
              <a:rPr lang="cs-CZ" dirty="0" smtClean="0"/>
              <a:t>– </a:t>
            </a:r>
            <a:r>
              <a:rPr lang="cs-CZ" b="1" dirty="0"/>
              <a:t>křídy</a:t>
            </a:r>
            <a:r>
              <a:rPr lang="cs-CZ" dirty="0"/>
              <a:t> = </a:t>
            </a:r>
            <a:r>
              <a:rPr lang="cs-CZ" dirty="0" smtClean="0"/>
              <a:t>jemný vápenec bílé </a:t>
            </a:r>
            <a:r>
              <a:rPr lang="cs-CZ" dirty="0"/>
              <a:t>až šedobílé </a:t>
            </a:r>
            <a:r>
              <a:rPr lang="cs-CZ" dirty="0" smtClean="0"/>
              <a:t>barvy, který vznikl ze schránek odumřelého planktonu</a:t>
            </a:r>
          </a:p>
          <a:p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a konci křídy dochází k velkému vymírání organismů, zejm. dinosaurů, ptakoještěrů, ryboještěrů a </a:t>
            </a:r>
            <a:r>
              <a:rPr lang="cs-CZ" dirty="0"/>
              <a:t>a</a:t>
            </a:r>
            <a:r>
              <a:rPr lang="cs-CZ" dirty="0" smtClean="0"/>
              <a:t>monitů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85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TŘETIHORY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Dělení: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/>
              <a:t>Paleogén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před 65 </a:t>
            </a:r>
            <a:r>
              <a:rPr lang="cs-CZ" dirty="0" smtClean="0"/>
              <a:t>– </a:t>
            </a:r>
            <a:r>
              <a:rPr lang="cs-CZ" dirty="0" smtClean="0"/>
              <a:t>24 mil. lety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/>
              <a:t>Neogén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před 24 </a:t>
            </a:r>
            <a:r>
              <a:rPr lang="cs-CZ" dirty="0" smtClean="0"/>
              <a:t>– </a:t>
            </a:r>
            <a:r>
              <a:rPr lang="cs-CZ" dirty="0" smtClean="0"/>
              <a:t>2 mil. lety</a:t>
            </a:r>
          </a:p>
          <a:p>
            <a:pPr marL="514350" indent="-514350">
              <a:buFont typeface="+mj-lt"/>
              <a:buAutoNum type="alphaLcParenR"/>
            </a:pPr>
            <a:endParaRPr lang="cs-CZ" b="1" dirty="0"/>
          </a:p>
          <a:p>
            <a:r>
              <a:rPr lang="cs-CZ" dirty="0" smtClean="0"/>
              <a:t>Vrcholilo alpínsko-himálajské vrásnění </a:t>
            </a:r>
            <a:r>
              <a:rPr lang="cs-CZ" dirty="0" smtClean="0">
                <a:sym typeface="Wingdings 3"/>
              </a:rPr>
              <a:t> vzniká Himálaj, vyvíjí se Alpy, Karpaty, Kavkaz.</a:t>
            </a:r>
          </a:p>
          <a:p>
            <a:r>
              <a:rPr lang="cs-CZ" dirty="0" smtClean="0">
                <a:sym typeface="Wingdings 3"/>
              </a:rPr>
              <a:t>Horotvorné pochody doprovází sopečná činnost.</a:t>
            </a:r>
          </a:p>
          <a:p>
            <a:r>
              <a:rPr lang="cs-CZ" dirty="0" smtClean="0">
                <a:sym typeface="Wingdings 3"/>
              </a:rPr>
              <a:t>Zmenšila se plocha moří.</a:t>
            </a:r>
          </a:p>
          <a:p>
            <a:r>
              <a:rPr lang="cs-CZ" dirty="0" smtClean="0">
                <a:sym typeface="Wingdings 3"/>
              </a:rPr>
              <a:t>Rozdělení pevnin na konci třetihor odpovídalo dnešnímu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88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Třetihory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8539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na začátku vyhynuli velcí plazi </a:t>
            </a:r>
            <a:r>
              <a:rPr lang="cs-CZ" dirty="0" smtClean="0">
                <a:sym typeface="Wingdings 3"/>
              </a:rPr>
              <a:t> vůdčí postavení přebírají savci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ym typeface="Wingdings 3"/>
              </a:rPr>
              <a:t>hmyzožravci, hlodavci, šelmy </a:t>
            </a:r>
            <a:r>
              <a:rPr lang="cs-CZ" dirty="0" smtClean="0">
                <a:sym typeface="Wingdings 3"/>
              </a:rPr>
              <a:t>– </a:t>
            </a:r>
            <a:r>
              <a:rPr lang="cs-CZ" dirty="0" smtClean="0">
                <a:sym typeface="Wingdings 3"/>
              </a:rPr>
              <a:t>např. šavlozubí tygři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ym typeface="Wingdings 3"/>
              </a:rPr>
              <a:t>lichokopytníci </a:t>
            </a:r>
            <a:r>
              <a:rPr lang="cs-CZ" dirty="0" smtClean="0">
                <a:sym typeface="Wingdings 3"/>
              </a:rPr>
              <a:t>– </a:t>
            </a:r>
            <a:r>
              <a:rPr lang="cs-CZ" i="1" dirty="0" smtClean="0">
                <a:sym typeface="Wingdings 3"/>
              </a:rPr>
              <a:t>předchůdci nosorožců, tapírů, koně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ym typeface="Wingdings 3"/>
              </a:rPr>
              <a:t>sudokopytníci </a:t>
            </a:r>
            <a:endParaRPr lang="cs-CZ" i="1" dirty="0">
              <a:sym typeface="Wingdings 3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ym typeface="Wingdings 3"/>
              </a:rPr>
              <a:t>chobotnatci </a:t>
            </a:r>
            <a:r>
              <a:rPr lang="cs-CZ" dirty="0" smtClean="0">
                <a:sym typeface="Wingdings 3"/>
              </a:rPr>
              <a:t>– </a:t>
            </a:r>
            <a:r>
              <a:rPr lang="cs-CZ" dirty="0" smtClean="0">
                <a:sym typeface="Wingdings 3"/>
              </a:rPr>
              <a:t>např. mastodonti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ym typeface="Wingdings 3"/>
              </a:rPr>
              <a:t>první primáti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2758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Třetihory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převažovaly jehličnany </a:t>
            </a:r>
            <a:r>
              <a:rPr lang="cs-CZ" dirty="0" smtClean="0"/>
              <a:t>– </a:t>
            </a:r>
            <a:r>
              <a:rPr lang="cs-CZ" dirty="0" smtClean="0"/>
              <a:t>díky chůdovitým kořenům mohly růst  v močálech </a:t>
            </a:r>
            <a:r>
              <a:rPr lang="cs-CZ" dirty="0" smtClean="0">
                <a:sym typeface="Wingdings 3"/>
              </a:rPr>
              <a:t> vzniklo      z nich </a:t>
            </a:r>
            <a:r>
              <a:rPr lang="cs-CZ" b="1" dirty="0" smtClean="0">
                <a:sym typeface="Wingdings 3"/>
              </a:rPr>
              <a:t>hnědé uhlí</a:t>
            </a: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krytosemenné rostliny </a:t>
            </a:r>
            <a:r>
              <a:rPr lang="cs-CZ" dirty="0" smtClean="0"/>
              <a:t>– </a:t>
            </a:r>
            <a:r>
              <a:rPr lang="cs-CZ" dirty="0" smtClean="0"/>
              <a:t>jednoděložné i dvouděložné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28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ČTVRTOHORY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Dělíme na: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/>
              <a:t>Pleistocén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před 2 mil. </a:t>
            </a:r>
            <a:r>
              <a:rPr lang="cs-CZ" dirty="0" smtClean="0"/>
              <a:t>– </a:t>
            </a:r>
            <a:r>
              <a:rPr lang="cs-CZ" dirty="0" smtClean="0"/>
              <a:t>10 tis. lety</a:t>
            </a:r>
            <a:endParaRPr lang="cs-CZ" b="1" dirty="0" smtClean="0"/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/>
              <a:t>Holocén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před 10 000 lety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Výrazné ochlazení klimatu </a:t>
            </a:r>
            <a:r>
              <a:rPr lang="cs-CZ" dirty="0" smtClean="0">
                <a:sym typeface="Wingdings 3"/>
              </a:rPr>
              <a:t> vznikly mohutné ledovcové vrstvy  </a:t>
            </a:r>
            <a:r>
              <a:rPr lang="cs-CZ" b="1" dirty="0" smtClean="0">
                <a:sym typeface="Wingdings 3"/>
              </a:rPr>
              <a:t>střídání dob ledových a meziledových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51242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Čtvrtohory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364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vývoj člověka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rozvoj savců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mamuti, srstnatí nosorožci, sobi,                                     medvědi, lvi, koně, 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rostlinstvo odpovídá dnešnímu</a:t>
            </a:r>
            <a:endParaRPr lang="cs-CZ" dirty="0"/>
          </a:p>
        </p:txBody>
      </p:sp>
      <p:pic>
        <p:nvPicPr>
          <p:cNvPr id="1027" name="Picture 3" descr="C:\Users\malkova\AppData\Local\Microsoft\Windows\Temporary Internet Files\Content.IE5\R89TAV2Z\MC900037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2326733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44" y="1916831"/>
            <a:ext cx="8463711" cy="215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130062" y="4076118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138268" y="6313294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45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295232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Zdroj:</a:t>
            </a:r>
            <a:endParaRPr lang="cs-CZ" sz="2800" dirty="0"/>
          </a:p>
          <a:p>
            <a:r>
              <a:rPr lang="cs-CZ" sz="2000" dirty="0"/>
              <a:t>ŠVECOVÁ, Milada a Dobroslav MATĚJKA. </a:t>
            </a:r>
            <a:r>
              <a:rPr lang="cs-CZ" sz="2000" i="1" dirty="0"/>
              <a:t>Přírodopis 9: učebnice : pro základní školy a víceletá gymnázia</a:t>
            </a:r>
            <a:r>
              <a:rPr lang="cs-CZ" sz="2000" dirty="0"/>
              <a:t>. 1. vyd. Plzeň: Fraus, 2007, 128 s. ISBN 978-807-2385-874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ČERNÍK, Vladimír, Zdeněk MARTINEC a Jan VÍTEK. </a:t>
            </a:r>
            <a:r>
              <a:rPr lang="cs-CZ" sz="2000" i="1" dirty="0"/>
              <a:t>Přírodopis: pro žáky základní školy (9. ročník) a nižší ročníky víceletých gymnázií</a:t>
            </a:r>
            <a:r>
              <a:rPr lang="cs-CZ" sz="2000" dirty="0"/>
              <a:t>. 1. vyd. Praha: SPN - pedagogické nakladatelství, 1998, 87 s. ISBN 80-723-5044-7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4</a:t>
            </a:r>
          </a:p>
          <a:p>
            <a:pPr marL="0" indent="0">
              <a:buNone/>
            </a:pPr>
            <a:r>
              <a:rPr lang="cs-CZ" sz="2000" dirty="0"/>
              <a:t>Pravěk - vývoj člověka. In: </a:t>
            </a:r>
            <a:r>
              <a:rPr lang="cs-CZ" sz="2000" i="1" dirty="0" err="1"/>
              <a:t>Datakabinet</a:t>
            </a:r>
            <a:r>
              <a:rPr lang="cs-CZ" sz="2000" dirty="0"/>
              <a:t> [online]. [cit. </a:t>
            </a:r>
            <a:r>
              <a:rPr lang="cs-CZ" sz="2000" dirty="0" smtClean="0"/>
              <a:t>2012-03-05]. </a:t>
            </a:r>
            <a:r>
              <a:rPr lang="cs-CZ" sz="2000" dirty="0"/>
              <a:t>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www.datakabinet.cz/cs/Vyukove-materialy-a-data/Clovek-a-spolecnost-1/Vyukove-tabulky/Pravek-Vyvoj-cloveka.html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3645024"/>
            <a:ext cx="84969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Tato práce je šířena pod licencí CC BY-SA 3.0. Odkazy a citace jsou platné k datu vytvoření této práce.</a:t>
            </a:r>
          </a:p>
          <a:p>
            <a:r>
              <a:rPr lang="cs-CZ" dirty="0"/>
              <a:t>Texty jsou vlastní originální tvorbou autora.</a:t>
            </a:r>
          </a:p>
          <a:p>
            <a:r>
              <a:rPr lang="cs-CZ" dirty="0" smtClean="0"/>
              <a:t>Obr. 1, 2, 3 a 5 </a:t>
            </a:r>
            <a:r>
              <a:rPr lang="cs-CZ" dirty="0"/>
              <a:t>použité k vytvoření tohoto materiálu jsou součástí softwaru Microsoft® Office.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63606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36387" y="836712"/>
            <a:ext cx="8424936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Škola: Základní škola Trávníky Otrokovice, příspěvková organizace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Číslo projektu: CZ.1.07/1.4.00/21.2637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Název výukového materiálu: </a:t>
            </a:r>
            <a:r>
              <a:rPr lang="cs-CZ" sz="2000" dirty="0" smtClean="0">
                <a:solidFill>
                  <a:prstClr val="black"/>
                </a:solidFill>
              </a:rPr>
              <a:t>Druhohory </a:t>
            </a:r>
            <a:r>
              <a:rPr lang="cs-CZ" sz="2000" dirty="0" smtClean="0">
                <a:solidFill>
                  <a:prstClr val="black"/>
                </a:solidFill>
              </a:rPr>
              <a:t> – </a:t>
            </a:r>
            <a:r>
              <a:rPr lang="cs-CZ" sz="2000" dirty="0" smtClean="0">
                <a:solidFill>
                  <a:prstClr val="black"/>
                </a:solidFill>
              </a:rPr>
              <a:t>čtvrtohory</a:t>
            </a:r>
            <a:endParaRPr lang="cs-CZ" sz="20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Autor: Mgr. Miroslava Málková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Vytvořeno: 5</a:t>
            </a:r>
            <a:r>
              <a:rPr lang="cs-CZ" sz="2000" dirty="0" smtClean="0">
                <a:solidFill>
                  <a:prstClr val="black"/>
                </a:solidFill>
              </a:rPr>
              <a:t>. března </a:t>
            </a:r>
            <a:r>
              <a:rPr lang="cs-CZ" sz="2000" dirty="0">
                <a:solidFill>
                  <a:prstClr val="black"/>
                </a:solidFill>
              </a:rPr>
              <a:t>2013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</a:rPr>
              <a:t>9. </a:t>
            </a:r>
            <a:endParaRPr lang="cs-CZ" sz="20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Vzdělávací oblast: Člověk a příroda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Vzdělávací obor: Přírodopis</a:t>
            </a:r>
            <a:endParaRPr lang="cs-CZ" sz="32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Tematický okruh: </a:t>
            </a:r>
            <a:r>
              <a:rPr lang="cs-CZ" sz="2000" dirty="0" smtClean="0">
                <a:solidFill>
                  <a:prstClr val="black"/>
                </a:solidFill>
              </a:rPr>
              <a:t>Neživá příroda</a:t>
            </a:r>
            <a:endParaRPr lang="cs-CZ" sz="20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</a:rPr>
              <a:t>Druhohory </a:t>
            </a:r>
            <a:r>
              <a:rPr lang="cs-CZ" sz="2000" dirty="0" smtClean="0">
                <a:solidFill>
                  <a:prstClr val="black"/>
                </a:solidFill>
              </a:rPr>
              <a:t>– </a:t>
            </a:r>
            <a:r>
              <a:rPr lang="cs-CZ" sz="2000" dirty="0" smtClean="0">
                <a:solidFill>
                  <a:prstClr val="black"/>
                </a:solidFill>
              </a:rPr>
              <a:t>čtvrtohory</a:t>
            </a:r>
            <a:endParaRPr lang="cs-CZ" sz="20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Pomůcky: dataprojektor, notebook, sešit, psací </a:t>
            </a:r>
            <a:r>
              <a:rPr lang="cs-CZ" sz="2000" dirty="0" smtClean="0">
                <a:solidFill>
                  <a:prstClr val="black"/>
                </a:solidFill>
              </a:rPr>
              <a:t>potřeby, interaktivní učebnice nakladatelství Fraus, výukové tabulky </a:t>
            </a:r>
            <a:r>
              <a:rPr lang="cs-CZ" sz="2000" dirty="0" err="1" smtClean="0">
                <a:solidFill>
                  <a:prstClr val="black"/>
                </a:solidFill>
              </a:rPr>
              <a:t>Datakabinetu</a:t>
            </a:r>
            <a:endParaRPr lang="cs-CZ" sz="20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Anotace: Vzdělávací materiál je určen jako pomůcka k výkladu učiva o </a:t>
            </a:r>
            <a:r>
              <a:rPr lang="cs-CZ" sz="2000" dirty="0" smtClean="0">
                <a:solidFill>
                  <a:prstClr val="black"/>
                </a:solidFill>
              </a:rPr>
              <a:t>druhohorách, třetihorách a čtvrtohorách. Lze využít jako podklad k zápisu do sešitu.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34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531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DRUHOHORY TŘETIHORY ČTVRTOHORY</vt:lpstr>
      <vt:lpstr>DRUHOHORY – éra dinosaurů</vt:lpstr>
      <vt:lpstr>DRUHOHORY</vt:lpstr>
      <vt:lpstr>TRIAS</vt:lpstr>
      <vt:lpstr>JURA</vt:lpstr>
      <vt:lpstr>KŘÍDA</vt:lpstr>
      <vt:lpstr>KŘÍDA</vt:lpstr>
      <vt:lpstr>TŘETIHORY</vt:lpstr>
      <vt:lpstr>Třetihory – živočichové:</vt:lpstr>
      <vt:lpstr>Třetihory – rostliny</vt:lpstr>
      <vt:lpstr>ČTVRTOHORY</vt:lpstr>
      <vt:lpstr>Čtvrtohory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DRUHOHORY TŘETIHORY ČTVRTOHORY</dc:title>
  <dc:creator>malkova</dc:creator>
  <cp:lastModifiedBy>hornakova</cp:lastModifiedBy>
  <cp:revision>22</cp:revision>
  <dcterms:created xsi:type="dcterms:W3CDTF">2013-04-13T19:07:37Z</dcterms:created>
  <dcterms:modified xsi:type="dcterms:W3CDTF">2013-05-12T19:42:28Z</dcterms:modified>
</cp:coreProperties>
</file>