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BC03A-F8F7-418A-A550-7755DE35918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833A6-F0B7-4F4F-B04A-4F6809AB2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054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BC03A-F8F7-418A-A550-7755DE35918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833A6-F0B7-4F4F-B04A-4F6809AB2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7245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BC03A-F8F7-418A-A550-7755DE35918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833A6-F0B7-4F4F-B04A-4F6809AB2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650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BC03A-F8F7-418A-A550-7755DE35918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833A6-F0B7-4F4F-B04A-4F6809AB2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311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BC03A-F8F7-418A-A550-7755DE35918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833A6-F0B7-4F4F-B04A-4F6809AB2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6453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BC03A-F8F7-418A-A550-7755DE35918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833A6-F0B7-4F4F-B04A-4F6809AB2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159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BC03A-F8F7-418A-A550-7755DE35918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833A6-F0B7-4F4F-B04A-4F6809AB2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119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BC03A-F8F7-418A-A550-7755DE35918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833A6-F0B7-4F4F-B04A-4F6809AB2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2929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BC03A-F8F7-418A-A550-7755DE35918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833A6-F0B7-4F4F-B04A-4F6809AB2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889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BC03A-F8F7-418A-A550-7755DE35918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833A6-F0B7-4F4F-B04A-4F6809AB2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418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BC03A-F8F7-418A-A550-7755DE35918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833A6-F0B7-4F4F-B04A-4F6809AB2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770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artisticCrisscrossEtching trans="50000" pressure="0"/>
                    </a14:imgEffect>
                    <a14:imgEffect>
                      <a14:colorTemperature colorTemp="11200"/>
                    </a14:imgEffect>
                    <a14:imgEffect>
                      <a14:saturation sat="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EBC03A-F8F7-418A-A550-7755DE35918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C833A6-F0B7-4F4F-B04A-4F6809AB2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954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atakabinet.cz/cs/Vyukove-materialy-a-data/Clovek-a-priroda/Portrety-osobnosti/Ivan-Petrovic-Pavlov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NEURONY, REFLEXY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8840" y="-2945"/>
            <a:ext cx="5781675" cy="14478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755576" y="5733256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VY_32_INOVACE_17_23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950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dirty="0" smtClean="0"/>
              <a:t>Neuron = nervová buňka</a:t>
            </a:r>
            <a:endParaRPr lang="cs-CZ" sz="40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0218" y="1685497"/>
            <a:ext cx="5172076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547664" y="2780928"/>
            <a:ext cx="1368152" cy="0"/>
          </a:xfrm>
          <a:prstGeom prst="straightConnector1">
            <a:avLst/>
          </a:prstGeom>
          <a:ln w="28575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07664" y="2276872"/>
            <a:ext cx="1440000" cy="646331"/>
          </a:xfrm>
          <a:prstGeom prst="rect">
            <a:avLst/>
          </a:prstGeom>
          <a:noFill/>
          <a:ln w="1270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tělo neuronu s jádrem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H="1" flipV="1">
            <a:off x="3491880" y="1916832"/>
            <a:ext cx="1728192" cy="360040"/>
          </a:xfrm>
          <a:prstGeom prst="straightConnector1">
            <a:avLst/>
          </a:prstGeom>
          <a:ln w="28575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3995936" y="2276872"/>
            <a:ext cx="1224136" cy="216024"/>
          </a:xfrm>
          <a:prstGeom prst="straightConnector1">
            <a:avLst/>
          </a:prstGeom>
          <a:ln w="28575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3901290" y="2276872"/>
            <a:ext cx="1318782" cy="646330"/>
          </a:xfrm>
          <a:prstGeom prst="straightConnector1">
            <a:avLst/>
          </a:prstGeom>
          <a:ln w="28575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5220072" y="1942134"/>
            <a:ext cx="1620000" cy="646331"/>
          </a:xfrm>
          <a:prstGeom prst="rect">
            <a:avLst/>
          </a:prstGeom>
          <a:noFill/>
          <a:ln w="1270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dendrity = krátké výběžky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 flipV="1">
            <a:off x="2915816" y="3501008"/>
            <a:ext cx="985474" cy="1008112"/>
          </a:xfrm>
          <a:prstGeom prst="straightConnector1">
            <a:avLst/>
          </a:prstGeom>
          <a:ln w="28575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087816" y="4522017"/>
            <a:ext cx="1656000" cy="646331"/>
          </a:xfrm>
          <a:prstGeom prst="rect">
            <a:avLst/>
          </a:prstGeom>
          <a:noFill/>
          <a:ln w="190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neurit = dlouhý výběžek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cxnSp>
        <p:nvCxnSpPr>
          <p:cNvPr id="23" name="Přímá spojnice se šipkou 22"/>
          <p:cNvCxnSpPr/>
          <p:nvPr/>
        </p:nvCxnSpPr>
        <p:spPr>
          <a:xfrm flipH="1">
            <a:off x="4355976" y="3068960"/>
            <a:ext cx="864096" cy="648072"/>
          </a:xfrm>
          <a:prstGeom prst="straightConnector1">
            <a:avLst/>
          </a:prstGeom>
          <a:ln w="28575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4608004" y="3068960"/>
            <a:ext cx="612068" cy="1080120"/>
          </a:xfrm>
          <a:prstGeom prst="straightConnector1">
            <a:avLst/>
          </a:prstGeom>
          <a:ln w="28575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5220072" y="2888960"/>
            <a:ext cx="1908000" cy="360000"/>
          </a:xfrm>
          <a:prstGeom prst="rect">
            <a:avLst/>
          </a:prstGeom>
          <a:noFill/>
          <a:ln w="190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myelinová pochva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cxnSp>
        <p:nvCxnSpPr>
          <p:cNvPr id="28" name="Přímá spojnice se šipkou 27"/>
          <p:cNvCxnSpPr/>
          <p:nvPr/>
        </p:nvCxnSpPr>
        <p:spPr>
          <a:xfrm flipV="1">
            <a:off x="5076056" y="4845182"/>
            <a:ext cx="432048" cy="888074"/>
          </a:xfrm>
          <a:prstGeom prst="straightConnector1">
            <a:avLst/>
          </a:prstGeom>
          <a:ln w="28575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8" name="TextovéPole 1027"/>
          <p:cNvSpPr txBox="1"/>
          <p:nvPr/>
        </p:nvSpPr>
        <p:spPr>
          <a:xfrm>
            <a:off x="3384056" y="5553894"/>
            <a:ext cx="1692000" cy="360000"/>
          </a:xfrm>
          <a:prstGeom prst="rect">
            <a:avLst/>
          </a:prstGeom>
          <a:noFill/>
          <a:ln w="190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synapse = zápoj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cxnSp>
        <p:nvCxnSpPr>
          <p:cNvPr id="1030" name="Přímá spojnice se šipkou 1029"/>
          <p:cNvCxnSpPr/>
          <p:nvPr/>
        </p:nvCxnSpPr>
        <p:spPr>
          <a:xfrm flipH="1">
            <a:off x="5796136" y="5168348"/>
            <a:ext cx="1728192" cy="0"/>
          </a:xfrm>
          <a:prstGeom prst="straightConnector1">
            <a:avLst/>
          </a:prstGeom>
          <a:ln w="28575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1" name="TextovéPole 1030"/>
          <p:cNvSpPr txBox="1"/>
          <p:nvPr/>
        </p:nvSpPr>
        <p:spPr>
          <a:xfrm>
            <a:off x="7534456" y="4929219"/>
            <a:ext cx="1368000" cy="360000"/>
          </a:xfrm>
          <a:prstGeom prst="rect">
            <a:avLst/>
          </a:prstGeom>
          <a:noFill/>
          <a:ln w="190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další neuron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90218" y="6142356"/>
            <a:ext cx="17535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5024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18" grpId="0" animBg="1"/>
      <p:bldP spid="21" grpId="0" animBg="1"/>
      <p:bldP spid="26" grpId="0" animBg="1"/>
      <p:bldP spid="1028" grpId="0" animBg="1"/>
      <p:bldP spid="1031" grpId="0" animBg="1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pPr algn="l"/>
            <a:r>
              <a:rPr lang="cs-CZ" b="1" dirty="0" smtClean="0"/>
              <a:t>Neuron = nervová buňka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9" y="1171059"/>
            <a:ext cx="8435280" cy="5686941"/>
          </a:xfrm>
        </p:spPr>
        <p:txBody>
          <a:bodyPr>
            <a:normAutofit lnSpcReduction="10000"/>
          </a:bodyPr>
          <a:lstStyle/>
          <a:p>
            <a:r>
              <a:rPr lang="cs-CZ" b="1" u="sng" dirty="0" smtClean="0"/>
              <a:t>dendrity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vedou vzruchy </a:t>
            </a:r>
            <a:r>
              <a:rPr lang="cs-CZ" b="1" dirty="0" smtClean="0"/>
              <a:t>do</a:t>
            </a:r>
            <a:r>
              <a:rPr lang="cs-CZ" dirty="0" smtClean="0"/>
              <a:t> těla nervové buňky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- 1 neuron jich má </a:t>
            </a:r>
            <a:r>
              <a:rPr lang="cs-CZ" b="1" dirty="0" smtClean="0"/>
              <a:t>několik</a:t>
            </a:r>
          </a:p>
          <a:p>
            <a:r>
              <a:rPr lang="cs-CZ" b="1" u="sng" dirty="0" smtClean="0"/>
              <a:t>neurit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vede vzruch </a:t>
            </a:r>
            <a:r>
              <a:rPr lang="cs-CZ" b="1" dirty="0" smtClean="0"/>
              <a:t>k dalším neuronům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dirty="0" smtClean="0"/>
              <a:t>- může být až 1 m dlouhý</a:t>
            </a:r>
            <a:endParaRPr lang="cs-CZ" b="1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- 1 neuron má </a:t>
            </a:r>
            <a:r>
              <a:rPr lang="cs-CZ" b="1" dirty="0" smtClean="0"/>
              <a:t>jen jeden </a:t>
            </a:r>
            <a:r>
              <a:rPr lang="cs-CZ" dirty="0" smtClean="0"/>
              <a:t>neurit</a:t>
            </a:r>
          </a:p>
          <a:p>
            <a:r>
              <a:rPr lang="cs-CZ" b="1" u="sng" dirty="0" smtClean="0"/>
              <a:t>myelinová pochva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/>
              <a:t> </a:t>
            </a:r>
            <a:r>
              <a:rPr lang="cs-CZ" dirty="0" smtClean="0"/>
              <a:t>- obaluje výběžky neuronů a </a:t>
            </a:r>
            <a:r>
              <a:rPr lang="cs-CZ" b="1" dirty="0" smtClean="0"/>
              <a:t>izoluje</a:t>
            </a:r>
            <a:r>
              <a:rPr lang="cs-CZ" dirty="0" smtClean="0"/>
              <a:t> je tak               od ostatních nervových vláken</a:t>
            </a:r>
          </a:p>
        </p:txBody>
      </p:sp>
      <p:pic>
        <p:nvPicPr>
          <p:cNvPr id="5122" name="Picture 2" descr="C:\Users\malkova\AppData\Local\Microsoft\Windows\Temporary Internet Files\Content.IE5\0225UW69\MC9004387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688212" y="2931691"/>
            <a:ext cx="2496277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159568" y="5301208"/>
            <a:ext cx="7128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8576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pPr algn="l"/>
            <a:r>
              <a:rPr lang="cs-CZ" b="1" dirty="0" smtClean="0"/>
              <a:t>Synapse = zápoj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532859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= </a:t>
            </a:r>
            <a:r>
              <a:rPr lang="cs-CZ" b="1" dirty="0" smtClean="0"/>
              <a:t>drobný spoj </a:t>
            </a:r>
            <a:r>
              <a:rPr lang="cs-CZ" dirty="0" smtClean="0"/>
              <a:t>mezi neuritem a dalším neuronem tvořený synaptickou </a:t>
            </a:r>
            <a:r>
              <a:rPr lang="cs-CZ" b="1" dirty="0" smtClean="0"/>
              <a:t>štěrbinou</a:t>
            </a:r>
            <a:r>
              <a:rPr lang="cs-CZ" dirty="0" smtClean="0"/>
              <a:t>, která při přenosu signálu je vyplněna chemickou látkou </a:t>
            </a:r>
            <a:r>
              <a:rPr lang="cs-CZ" dirty="0" smtClean="0"/>
              <a:t>– </a:t>
            </a:r>
            <a:r>
              <a:rPr lang="cs-CZ" b="1" dirty="0" smtClean="0"/>
              <a:t>přenašečem </a:t>
            </a:r>
            <a:r>
              <a:rPr lang="cs-CZ" sz="2600" i="1" dirty="0" smtClean="0"/>
              <a:t>(viz schéma v interaktivní učebnici nakladatelství Fraus)</a:t>
            </a:r>
            <a:endParaRPr lang="cs-CZ" sz="2600" b="1" i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Propojením neuronů vznikají                             nervové  dráhy </a:t>
            </a:r>
            <a:r>
              <a:rPr lang="cs-CZ" dirty="0" smtClean="0"/>
              <a:t>– </a:t>
            </a:r>
            <a:r>
              <a:rPr lang="cs-CZ" dirty="0" smtClean="0"/>
              <a:t>po nich se šíří                                                  tzv. </a:t>
            </a:r>
            <a:r>
              <a:rPr lang="cs-CZ" b="1" dirty="0" smtClean="0"/>
              <a:t>vzruchy</a:t>
            </a:r>
            <a:r>
              <a:rPr lang="cs-CZ" dirty="0" smtClean="0"/>
              <a:t> (impulzy).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Vzruchy vznikají podrážděním smyslových orgánů a jsou přenášeny do mozku a míchy.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malkova\AppData\Local\Microsoft\Windows\Temporary Internet Files\Content.IE5\11KSZDA9\MC9004387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953" y="2996952"/>
            <a:ext cx="2448272" cy="1836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233225" y="3730388"/>
            <a:ext cx="7128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5145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Reflex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= odpověď organismu na podnět </a:t>
            </a:r>
            <a:r>
              <a:rPr lang="cs-CZ" sz="2400" i="1" dirty="0" smtClean="0"/>
              <a:t>(informace o podnětu doručena do mozku nebo míchy prostřednictvím vzruchů)</a:t>
            </a:r>
          </a:p>
          <a:p>
            <a:pPr marL="0" indent="0">
              <a:buNone/>
            </a:pPr>
            <a:endParaRPr lang="cs-CZ" sz="2400" i="1" dirty="0" smtClean="0"/>
          </a:p>
          <a:p>
            <a:pPr marL="0" indent="0">
              <a:buNone/>
            </a:pPr>
            <a:r>
              <a:rPr lang="cs-CZ" b="1" dirty="0" smtClean="0"/>
              <a:t>Dělení reflexů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reflexy nepodmíněné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reflexy podmíněné</a:t>
            </a:r>
          </a:p>
        </p:txBody>
      </p:sp>
      <p:pic>
        <p:nvPicPr>
          <p:cNvPr id="4098" name="Picture 2" descr="C:\Users\malkova\AppData\Local\Microsoft\Windows\Temporary Internet Files\Content.IE5\11KSZDA9\MC9004387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5512" y="2996952"/>
            <a:ext cx="3552056" cy="2664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892341" y="5805264"/>
            <a:ext cx="7128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0099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Nepodmíněné reflexy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5184576"/>
          </a:xfrm>
        </p:spPr>
        <p:txBody>
          <a:bodyPr>
            <a:normAutofit/>
          </a:bodyPr>
          <a:lstStyle/>
          <a:p>
            <a:r>
              <a:rPr lang="cs-CZ" dirty="0" smtClean="0"/>
              <a:t>člověk s nimi přichází na svět </a:t>
            </a:r>
            <a:r>
              <a:rPr lang="cs-CZ" dirty="0" smtClean="0"/>
              <a:t>– </a:t>
            </a:r>
            <a:r>
              <a:rPr lang="cs-CZ" dirty="0" smtClean="0"/>
              <a:t>jsou </a:t>
            </a:r>
            <a:r>
              <a:rPr lang="cs-CZ" b="1" dirty="0" smtClean="0"/>
              <a:t>vrozené</a:t>
            </a:r>
          </a:p>
          <a:p>
            <a:r>
              <a:rPr lang="cs-CZ" dirty="0" smtClean="0"/>
              <a:t>jsou stálé a neměnné</a:t>
            </a:r>
          </a:p>
          <a:p>
            <a:r>
              <a:rPr lang="cs-CZ" dirty="0" smtClean="0"/>
              <a:t>např. reflex polykací, dýchací, sací, obranné </a:t>
            </a:r>
            <a:r>
              <a:rPr lang="cs-CZ" dirty="0" smtClean="0"/>
              <a:t>– </a:t>
            </a:r>
            <a:r>
              <a:rPr lang="cs-CZ" dirty="0" smtClean="0"/>
              <a:t>mrkání, kýchání, kašlání</a:t>
            </a:r>
          </a:p>
          <a:p>
            <a:r>
              <a:rPr lang="cs-CZ" b="1" dirty="0" smtClean="0"/>
              <a:t>reflexy míšní </a:t>
            </a:r>
            <a:r>
              <a:rPr lang="cs-CZ" b="1" dirty="0" smtClean="0"/>
              <a:t>–</a:t>
            </a:r>
            <a:r>
              <a:rPr lang="cs-CZ" dirty="0" smtClean="0"/>
              <a:t> </a:t>
            </a:r>
            <a:r>
              <a:rPr lang="cs-CZ" dirty="0" smtClean="0"/>
              <a:t>signál se přenáší nervovou drahou z čidla přes míchu k výkonnému orgánu </a:t>
            </a:r>
            <a:r>
              <a:rPr lang="cs-CZ" dirty="0" smtClean="0"/>
              <a:t>– </a:t>
            </a:r>
            <a:r>
              <a:rPr lang="cs-CZ" dirty="0" smtClean="0"/>
              <a:t>např. </a:t>
            </a:r>
            <a:r>
              <a:rPr lang="cs-CZ" b="1" dirty="0" smtClean="0"/>
              <a:t>čéškový reflex</a:t>
            </a:r>
          </a:p>
          <a:p>
            <a:pPr marL="0" indent="0">
              <a:buNone/>
            </a:pPr>
            <a:r>
              <a:rPr lang="cs-CZ" sz="2400" i="1" dirty="0" smtClean="0"/>
              <a:t>Pozoruj čéškový reflex ve videoukázce z interaktivní učebnice nakladatelství Fraus.</a:t>
            </a:r>
            <a:endParaRPr lang="cs-CZ" sz="2400" i="1" dirty="0"/>
          </a:p>
          <a:p>
            <a:pPr marL="0" indent="0">
              <a:buNone/>
            </a:pP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2070022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Podmíněné reflexy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vytvářejí se </a:t>
            </a:r>
            <a:r>
              <a:rPr lang="cs-CZ" b="1" dirty="0" smtClean="0"/>
              <a:t>v průběhu života</a:t>
            </a:r>
          </a:p>
          <a:p>
            <a:r>
              <a:rPr lang="cs-CZ" dirty="0" smtClean="0"/>
              <a:t>jsou reakcemi na opakující se podněty, které mají biologický význam</a:t>
            </a:r>
          </a:p>
          <a:p>
            <a:r>
              <a:rPr lang="cs-CZ" dirty="0" smtClean="0"/>
              <a:t>jestliže organismus přestane podněty dostávat </a:t>
            </a:r>
            <a:r>
              <a:rPr lang="cs-CZ" dirty="0" smtClean="0"/>
              <a:t>– </a:t>
            </a:r>
            <a:r>
              <a:rPr lang="cs-CZ" dirty="0" smtClean="0"/>
              <a:t>reflex </a:t>
            </a:r>
            <a:r>
              <a:rPr lang="cs-CZ" b="1" dirty="0" smtClean="0"/>
              <a:t>vyhasne</a:t>
            </a:r>
          </a:p>
          <a:p>
            <a:r>
              <a:rPr lang="cs-CZ" dirty="0" smtClean="0"/>
              <a:t>studiem podmíněných reflexů se zabýval </a:t>
            </a:r>
            <a:r>
              <a:rPr lang="cs-CZ" b="1" dirty="0" smtClean="0"/>
              <a:t>Ivan Petrovič Pavlov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16696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6172" y="1052736"/>
            <a:ext cx="4608512" cy="1143000"/>
          </a:xfrm>
        </p:spPr>
        <p:txBody>
          <a:bodyPr>
            <a:normAutofit/>
          </a:bodyPr>
          <a:lstStyle/>
          <a:p>
            <a:pPr algn="l"/>
            <a:r>
              <a:rPr lang="cs-CZ" sz="4000" b="1" dirty="0" smtClean="0"/>
              <a:t>Ivan Petrovič Pavlov</a:t>
            </a:r>
            <a:endParaRPr lang="cs-CZ" sz="4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60648"/>
            <a:ext cx="3632860" cy="43976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49" y="4941168"/>
            <a:ext cx="8906024" cy="1658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2582" y="2204864"/>
            <a:ext cx="45365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V interaktivní učebnici nakladatelství Fraus pozoruj schéma podmíněného reflexu, který zkoumal I. P. Pavlov u psů.</a:t>
            </a:r>
            <a:endParaRPr lang="cs-CZ" sz="2400" i="1" dirty="0"/>
          </a:p>
        </p:txBody>
      </p:sp>
      <p:sp>
        <p:nvSpPr>
          <p:cNvPr id="3" name="Obdélník 2"/>
          <p:cNvSpPr/>
          <p:nvPr/>
        </p:nvSpPr>
        <p:spPr>
          <a:xfrm>
            <a:off x="7924021" y="4571836"/>
            <a:ext cx="7128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280464" y="6471187"/>
            <a:ext cx="7128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7113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3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3140968"/>
            <a:ext cx="828092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Tato práce je šířena pod licencí CC BY-SA 3.0. Odkazy a citace jsou platné k datu vytvoření této práce.</a:t>
            </a:r>
          </a:p>
          <a:p>
            <a:r>
              <a:rPr lang="cs-CZ" dirty="0"/>
              <a:t>Texty a obrázek </a:t>
            </a:r>
            <a:r>
              <a:rPr lang="cs-CZ" dirty="0" smtClean="0"/>
              <a:t> č. 1 jsou </a:t>
            </a:r>
            <a:r>
              <a:rPr lang="cs-CZ" dirty="0"/>
              <a:t>vlastní originální tvorbou autora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Obr. 2, 3 a 4 použité </a:t>
            </a:r>
            <a:r>
              <a:rPr lang="cs-CZ" dirty="0"/>
              <a:t>k vytvoření tohoto materiálu jsou součástí softwaru Microsoft® Office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Obr. 5 a 6:</a:t>
            </a:r>
          </a:p>
          <a:p>
            <a:r>
              <a:rPr lang="cs-CZ" dirty="0"/>
              <a:t>Ivan Petrovič Pavlov. In: </a:t>
            </a:r>
            <a:r>
              <a:rPr lang="cs-CZ" i="1" dirty="0" err="1"/>
              <a:t>Datakabinet</a:t>
            </a:r>
            <a:r>
              <a:rPr lang="cs-CZ" dirty="0"/>
              <a:t> [online]. [cit. </a:t>
            </a:r>
            <a:r>
              <a:rPr lang="cs-CZ" dirty="0" smtClean="0"/>
              <a:t>2013-03-06]. </a:t>
            </a:r>
            <a:r>
              <a:rPr lang="cs-CZ" dirty="0"/>
              <a:t>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www.datakabinet.cz/cs/Vyukove-materialy-a-data/Clovek-a-priroda/Portrety-osobnosti/Ivan-Petrovic-Pavlov.html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208" y="476672"/>
            <a:ext cx="80648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Zdroj: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VANĚČKOVÁ, Ivana. </a:t>
            </a:r>
            <a:r>
              <a:rPr lang="cs-CZ" i="1" dirty="0"/>
              <a:t>Přírodopis 8: učebnice pro základní školy a víceletá gymnázia</a:t>
            </a:r>
            <a:r>
              <a:rPr lang="cs-CZ" dirty="0"/>
              <a:t>. 1.vyd. Plzeň: Fraus, 2006, 128 s. ISBN 80-723-8428-7.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ČERNÍK, Vladimír, Vítězslav BIČÍK a Zdeněk MARTINEC. </a:t>
            </a:r>
            <a:r>
              <a:rPr lang="cs-CZ" i="1" dirty="0"/>
              <a:t>Přírodopis 3: Biologie člověka se základy etologie a genetiky</a:t>
            </a:r>
            <a:r>
              <a:rPr lang="cs-CZ" dirty="0"/>
              <a:t>. 1.vyd. Praha: SPN, 1998, 128 s. ISBN 85-85937-97-2.</a:t>
            </a:r>
          </a:p>
        </p:txBody>
      </p:sp>
    </p:spTree>
    <p:extLst>
      <p:ext uri="{BB962C8B-B14F-4D97-AF65-F5344CB8AC3E}">
        <p14:creationId xmlns:p14="http://schemas.microsoft.com/office/powerpoint/2010/main" val="1048237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Škola: Základní škola Trávníky Otrokovice, příspěvková organizace</a:t>
            </a:r>
          </a:p>
          <a:p>
            <a:r>
              <a:rPr lang="cs-CZ" dirty="0"/>
              <a:t>Číslo projektu: CZ.1.07/1.4.00/21.2637</a:t>
            </a:r>
          </a:p>
          <a:p>
            <a:r>
              <a:rPr lang="cs-CZ" dirty="0"/>
              <a:t>Název výukového materiálu: </a:t>
            </a:r>
            <a:r>
              <a:rPr lang="cs-CZ" dirty="0" smtClean="0"/>
              <a:t>Neurony, reflexy</a:t>
            </a:r>
            <a:endParaRPr lang="cs-CZ" dirty="0"/>
          </a:p>
          <a:p>
            <a:r>
              <a:rPr lang="cs-CZ" dirty="0"/>
              <a:t>Autor: Mgr. Miroslava Málková</a:t>
            </a:r>
          </a:p>
          <a:p>
            <a:r>
              <a:rPr lang="cs-CZ" dirty="0"/>
              <a:t>Vytvořeno: 6</a:t>
            </a:r>
            <a:r>
              <a:rPr lang="cs-CZ" dirty="0" smtClean="0"/>
              <a:t>. března </a:t>
            </a:r>
            <a:r>
              <a:rPr lang="cs-CZ" dirty="0"/>
              <a:t>2013</a:t>
            </a:r>
          </a:p>
          <a:p>
            <a:r>
              <a:rPr lang="cs-CZ" dirty="0"/>
              <a:t>Ročník: </a:t>
            </a:r>
            <a:r>
              <a:rPr lang="cs-CZ" dirty="0" smtClean="0"/>
              <a:t>8. </a:t>
            </a:r>
            <a:endParaRPr lang="cs-CZ" dirty="0"/>
          </a:p>
          <a:p>
            <a:r>
              <a:rPr lang="cs-CZ" dirty="0"/>
              <a:t>Vzdělávací oblast: Člověk a příroda</a:t>
            </a:r>
          </a:p>
          <a:p>
            <a:r>
              <a:rPr lang="cs-CZ" dirty="0"/>
              <a:t>Vzdělávací obor: Přírodopis</a:t>
            </a:r>
          </a:p>
          <a:p>
            <a:r>
              <a:rPr lang="cs-CZ" dirty="0"/>
              <a:t>Tematický okruh: Biologie </a:t>
            </a:r>
            <a:r>
              <a:rPr lang="cs-CZ" dirty="0" smtClean="0"/>
              <a:t>člověka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Neuron</a:t>
            </a:r>
            <a:endParaRPr lang="cs-CZ" dirty="0"/>
          </a:p>
          <a:p>
            <a:r>
              <a:rPr lang="cs-CZ" dirty="0"/>
              <a:t>Pomůcky: dataprojektor, notebook, sešit, psací </a:t>
            </a:r>
            <a:r>
              <a:rPr lang="cs-CZ" dirty="0" smtClean="0"/>
              <a:t>potřeby, interaktivní učebnice nakladatelství  FRAUS, výukové materiály </a:t>
            </a:r>
            <a:r>
              <a:rPr lang="cs-CZ" dirty="0" err="1" smtClean="0"/>
              <a:t>Datakabinetu</a:t>
            </a:r>
            <a:endParaRPr lang="cs-CZ" dirty="0"/>
          </a:p>
          <a:p>
            <a:r>
              <a:rPr lang="cs-CZ" dirty="0"/>
              <a:t>Anotace: Vzdělávací materiál je určen jako pomůcka k výkladu učiva o </a:t>
            </a:r>
            <a:r>
              <a:rPr lang="cs-CZ" dirty="0" smtClean="0"/>
              <a:t>neuronech a reflexech. Lze jej použít i jako podklad k zápisu do sešitu.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9064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284</TotalTime>
  <Words>433</Words>
  <Application>Microsoft Office PowerPoint</Application>
  <PresentationFormat>Předvádění na obrazovce (4:3)</PresentationFormat>
  <Paragraphs>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NEURONY, REFLEXY</vt:lpstr>
      <vt:lpstr>Neuron = nervová buňka</vt:lpstr>
      <vt:lpstr>Neuron = nervová buňka</vt:lpstr>
      <vt:lpstr>Synapse = zápoj</vt:lpstr>
      <vt:lpstr>Reflex</vt:lpstr>
      <vt:lpstr>Nepodmíněné reflexy</vt:lpstr>
      <vt:lpstr>Podmíněné reflexy</vt:lpstr>
      <vt:lpstr>Ivan Petrovič Pavlov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NEURONY, REFLEXY</dc:title>
  <dc:creator>malkova</dc:creator>
  <cp:lastModifiedBy>hornakova</cp:lastModifiedBy>
  <cp:revision>22</cp:revision>
  <dcterms:created xsi:type="dcterms:W3CDTF">2013-03-29T19:00:51Z</dcterms:created>
  <dcterms:modified xsi:type="dcterms:W3CDTF">2013-05-12T19:45:13Z</dcterms:modified>
</cp:coreProperties>
</file>