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084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688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263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090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213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3263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721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758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366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944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942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PencilGrayscale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702C7-6B5F-4201-AB8F-C41C78EFA9DC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4C5A0-10A5-4B1B-A501-B8E1BDD926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1195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ÚSTROJÍ ZRAKU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8840" y="-2945"/>
            <a:ext cx="5781675" cy="14478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886042" y="5517232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VY_32_INOVACE_18_23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94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19256" cy="1143000"/>
          </a:xfrm>
        </p:spPr>
        <p:txBody>
          <a:bodyPr>
            <a:normAutofit/>
          </a:bodyPr>
          <a:lstStyle/>
          <a:p>
            <a:pPr algn="l"/>
            <a:r>
              <a:rPr lang="cs-CZ" sz="5400" b="1" dirty="0" smtClean="0"/>
              <a:t>Zrak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r>
              <a:rPr lang="cs-CZ" dirty="0" smtClean="0"/>
              <a:t>nejdůležitější lidský smysl</a:t>
            </a:r>
          </a:p>
          <a:p>
            <a:r>
              <a:rPr lang="cs-CZ" dirty="0" smtClean="0"/>
              <a:t>pomocí zraku získáváme asi </a:t>
            </a:r>
            <a:r>
              <a:rPr lang="cs-CZ" b="1" dirty="0" smtClean="0"/>
              <a:t>80 % </a:t>
            </a:r>
            <a:r>
              <a:rPr lang="cs-CZ" b="1" dirty="0" smtClean="0"/>
              <a:t>informací</a:t>
            </a:r>
          </a:p>
          <a:p>
            <a:endParaRPr lang="cs-CZ" b="1" dirty="0"/>
          </a:p>
        </p:txBody>
      </p:sp>
      <p:pic>
        <p:nvPicPr>
          <p:cNvPr id="1029" name="Picture 5" descr="C:\Users\malkova\AppData\Local\Microsoft\Windows\Temporary Internet Files\Content.IE5\KSGHE4XS\MP9004096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140968"/>
            <a:ext cx="4498210" cy="30011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39752" y="6173467"/>
            <a:ext cx="969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95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 smtClean="0"/>
              <a:t>Orgán zraku </a:t>
            </a:r>
            <a:r>
              <a:rPr lang="cs-CZ" sz="5400" b="1" dirty="0" smtClean="0"/>
              <a:t>– </a:t>
            </a:r>
            <a:r>
              <a:rPr lang="cs-CZ" sz="5400" b="1" dirty="0" smtClean="0"/>
              <a:t>oko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712968" cy="54006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uloženo v očnici</a:t>
            </a:r>
          </a:p>
          <a:p>
            <a:pPr marL="0" indent="0">
              <a:buNone/>
            </a:pPr>
            <a:r>
              <a:rPr lang="cs-CZ" sz="3600" dirty="0" smtClean="0"/>
              <a:t>Ochrana očí: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nadočnicový oblouk </a:t>
            </a:r>
            <a:r>
              <a:rPr lang="cs-CZ" b="1" dirty="0" smtClean="0"/>
              <a:t>–</a:t>
            </a:r>
            <a:r>
              <a:rPr lang="cs-CZ" dirty="0" smtClean="0"/>
              <a:t> </a:t>
            </a:r>
            <a:r>
              <a:rPr lang="cs-CZ" dirty="0" smtClean="0"/>
              <a:t>jeho kůže porostlá </a:t>
            </a:r>
            <a:r>
              <a:rPr lang="cs-CZ" b="1" dirty="0" smtClean="0"/>
              <a:t>obočím </a:t>
            </a:r>
            <a:r>
              <a:rPr lang="cs-CZ" sz="2400" i="1" dirty="0" smtClean="0"/>
              <a:t>(chrání před stékajícím potem a shora dopadajícími paprsky)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řasy + víčka </a:t>
            </a:r>
            <a:r>
              <a:rPr lang="cs-CZ" b="1" dirty="0" smtClean="0"/>
              <a:t>–</a:t>
            </a:r>
            <a:r>
              <a:rPr lang="cs-CZ" dirty="0" smtClean="0"/>
              <a:t> </a:t>
            </a:r>
            <a:r>
              <a:rPr lang="cs-CZ" dirty="0" smtClean="0"/>
              <a:t>jejich vnitřní plochu pokrývá </a:t>
            </a:r>
            <a:r>
              <a:rPr lang="cs-CZ" b="1" dirty="0" smtClean="0"/>
              <a:t>spojivka</a:t>
            </a:r>
          </a:p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slzní žláza </a:t>
            </a:r>
            <a:r>
              <a:rPr lang="cs-CZ" b="1" dirty="0" smtClean="0"/>
              <a:t>–</a:t>
            </a:r>
            <a:r>
              <a:rPr lang="cs-CZ" dirty="0" smtClean="0"/>
              <a:t> </a:t>
            </a:r>
            <a:r>
              <a:rPr lang="cs-CZ" dirty="0" smtClean="0"/>
              <a:t>do oka ústí ve vnějším koutku </a:t>
            </a:r>
            <a:r>
              <a:rPr lang="cs-CZ" sz="2400" i="1" dirty="0" smtClean="0"/>
              <a:t>(chrání před vysycháním, zmírňuje tření víček, ničí mikroby)</a:t>
            </a:r>
          </a:p>
          <a:p>
            <a:pPr marL="0" indent="0">
              <a:buNone/>
            </a:pPr>
            <a:r>
              <a:rPr lang="cs-CZ" dirty="0" smtClean="0"/>
              <a:t>Vnitřní koutek </a:t>
            </a:r>
            <a:r>
              <a:rPr lang="cs-CZ" dirty="0" smtClean="0"/>
              <a:t>– </a:t>
            </a:r>
            <a:r>
              <a:rPr lang="cs-CZ" dirty="0" smtClean="0"/>
              <a:t>slzní kanálek </a:t>
            </a:r>
            <a:r>
              <a:rPr lang="cs-CZ" dirty="0" smtClean="0"/>
              <a:t>– </a:t>
            </a:r>
            <a:r>
              <a:rPr lang="cs-CZ" dirty="0" smtClean="0"/>
              <a:t>odvádí slzy do dutiny nosní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 descr="C:\Users\malkova\AppData\Local\Microsoft\Windows\Temporary Internet Files\Content.IE5\11KSZDA9\MP9004093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0"/>
            <a:ext cx="2492896" cy="24928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050565" y="2308230"/>
            <a:ext cx="71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 </a:t>
            </a:r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595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6366" y="144003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5400" b="1" dirty="0" smtClean="0"/>
              <a:t>Stavba oka</a:t>
            </a:r>
            <a:endParaRPr lang="cs-CZ" sz="5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96752"/>
            <a:ext cx="5245100" cy="5151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1547664" y="4293096"/>
            <a:ext cx="954160" cy="0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67664" y="4110471"/>
            <a:ext cx="1080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rohovka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1547664" y="2564904"/>
            <a:ext cx="1224136" cy="720080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39664" y="2269321"/>
            <a:ext cx="1008000" cy="1015663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přední komora oční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1835696" y="3734256"/>
            <a:ext cx="1080120" cy="0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863696" y="3501008"/>
            <a:ext cx="972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zornice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2007462" y="4110471"/>
            <a:ext cx="963080" cy="902706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889715" y="4813122"/>
            <a:ext cx="1116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duhovka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31" name="Přímá spojnice se šipkou 30"/>
          <p:cNvCxnSpPr/>
          <p:nvPr/>
        </p:nvCxnSpPr>
        <p:spPr>
          <a:xfrm>
            <a:off x="2005715" y="1844824"/>
            <a:ext cx="1198133" cy="1080120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TextovéPole 2047"/>
          <p:cNvSpPr txBox="1"/>
          <p:nvPr/>
        </p:nvSpPr>
        <p:spPr>
          <a:xfrm>
            <a:off x="313715" y="1718270"/>
            <a:ext cx="1692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řasnaté těleso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051" name="Přímá spojnice se šipkou 2050"/>
          <p:cNvCxnSpPr/>
          <p:nvPr/>
        </p:nvCxnSpPr>
        <p:spPr>
          <a:xfrm flipV="1">
            <a:off x="2489002" y="3901118"/>
            <a:ext cx="714846" cy="1760130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TextovéPole 2051"/>
          <p:cNvSpPr txBox="1"/>
          <p:nvPr/>
        </p:nvSpPr>
        <p:spPr>
          <a:xfrm>
            <a:off x="1979756" y="5677217"/>
            <a:ext cx="792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čočka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56" name="TextovéPole 2055"/>
          <p:cNvSpPr txBox="1"/>
          <p:nvPr/>
        </p:nvSpPr>
        <p:spPr>
          <a:xfrm>
            <a:off x="1260068" y="1177469"/>
            <a:ext cx="1836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okohybné svaly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058" name="Přímá spojnice se šipkou 2057"/>
          <p:cNvCxnSpPr/>
          <p:nvPr/>
        </p:nvCxnSpPr>
        <p:spPr>
          <a:xfrm>
            <a:off x="3096068" y="1377524"/>
            <a:ext cx="899868" cy="340746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2" name="Přímá spojnice se šipkou 2061"/>
          <p:cNvCxnSpPr/>
          <p:nvPr/>
        </p:nvCxnSpPr>
        <p:spPr>
          <a:xfrm flipH="1">
            <a:off x="4499992" y="980728"/>
            <a:ext cx="576064" cy="2088232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3" name="TextovéPole 2062"/>
          <p:cNvSpPr txBox="1"/>
          <p:nvPr/>
        </p:nvSpPr>
        <p:spPr>
          <a:xfrm>
            <a:off x="4674270" y="580618"/>
            <a:ext cx="900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sklivec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64" name="TextovéPole 2063"/>
          <p:cNvSpPr txBox="1"/>
          <p:nvPr/>
        </p:nvSpPr>
        <p:spPr>
          <a:xfrm>
            <a:off x="5724128" y="977414"/>
            <a:ext cx="900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sítnice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066" name="Přímá spojnice se šipkou 2065"/>
          <p:cNvCxnSpPr/>
          <p:nvPr/>
        </p:nvCxnSpPr>
        <p:spPr>
          <a:xfrm flipH="1">
            <a:off x="5220072" y="1377524"/>
            <a:ext cx="792088" cy="740856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8" name="Přímá spojnice se šipkou 2067"/>
          <p:cNvCxnSpPr/>
          <p:nvPr/>
        </p:nvCxnSpPr>
        <p:spPr>
          <a:xfrm flipH="1">
            <a:off x="6084168" y="2924944"/>
            <a:ext cx="1212652" cy="432048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5" name="TextovéPole 2074"/>
          <p:cNvSpPr txBox="1"/>
          <p:nvPr/>
        </p:nvSpPr>
        <p:spPr>
          <a:xfrm>
            <a:off x="7296820" y="2622408"/>
            <a:ext cx="1476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žlutá skvrna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077" name="Přímá spojnice se šipkou 2076"/>
          <p:cNvCxnSpPr/>
          <p:nvPr/>
        </p:nvCxnSpPr>
        <p:spPr>
          <a:xfrm flipH="1">
            <a:off x="6174128" y="3501008"/>
            <a:ext cx="1206184" cy="400110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8" name="TextovéPole 2077"/>
          <p:cNvSpPr txBox="1"/>
          <p:nvPr/>
        </p:nvSpPr>
        <p:spPr>
          <a:xfrm>
            <a:off x="7353664" y="3284984"/>
            <a:ext cx="1512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slepá skvrna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082" name="Přímá spojnice se šipkou 2081"/>
          <p:cNvCxnSpPr/>
          <p:nvPr/>
        </p:nvCxnSpPr>
        <p:spPr>
          <a:xfrm flipH="1">
            <a:off x="6634649" y="4110472"/>
            <a:ext cx="864096" cy="1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4" name="TextovéPole 2083"/>
          <p:cNvSpPr txBox="1"/>
          <p:nvPr/>
        </p:nvSpPr>
        <p:spPr>
          <a:xfrm>
            <a:off x="7498745" y="3877197"/>
            <a:ext cx="1548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zrakový nerv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086" name="Přímá spojnice se šipkou 2085"/>
          <p:cNvCxnSpPr/>
          <p:nvPr/>
        </p:nvCxnSpPr>
        <p:spPr>
          <a:xfrm flipH="1" flipV="1">
            <a:off x="5796137" y="4781184"/>
            <a:ext cx="1500683" cy="432048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7" name="TextovéPole 2086"/>
          <p:cNvSpPr txBox="1"/>
          <p:nvPr/>
        </p:nvSpPr>
        <p:spPr>
          <a:xfrm>
            <a:off x="7296820" y="4994635"/>
            <a:ext cx="1152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cévnatka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2090" name="Přímá spojnice se šipkou 2089"/>
          <p:cNvCxnSpPr/>
          <p:nvPr/>
        </p:nvCxnSpPr>
        <p:spPr>
          <a:xfrm flipH="1" flipV="1">
            <a:off x="5436096" y="5213233"/>
            <a:ext cx="1341124" cy="664039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2" name="TextovéPole 2091"/>
          <p:cNvSpPr txBox="1"/>
          <p:nvPr/>
        </p:nvSpPr>
        <p:spPr>
          <a:xfrm>
            <a:off x="6777220" y="5612839"/>
            <a:ext cx="936000" cy="400110"/>
          </a:xfrm>
          <a:prstGeom prst="rect">
            <a:avLst/>
          </a:prstGeom>
          <a:noFill/>
          <a:ln>
            <a:solidFill>
              <a:srgbClr val="D60093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bělima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532333" y="6348189"/>
            <a:ext cx="71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 </a:t>
            </a:r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02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2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6" grpId="0" animBg="1"/>
      <p:bldP spid="21" grpId="0" animBg="1"/>
      <p:bldP spid="29" grpId="0" animBg="1"/>
      <p:bldP spid="2048" grpId="0" animBg="1"/>
      <p:bldP spid="2052" grpId="0" animBg="1"/>
      <p:bldP spid="2056" grpId="0" animBg="1"/>
      <p:bldP spid="2063" grpId="0" animBg="1"/>
      <p:bldP spid="2064" grpId="0" animBg="1"/>
      <p:bldP spid="2075" grpId="0" animBg="1"/>
      <p:bldP spid="2078" grpId="0" animBg="1"/>
      <p:bldP spid="2084" grpId="0" animBg="1"/>
      <p:bldP spid="2087" grpId="0" animBg="1"/>
      <p:bldP spid="2092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 smtClean="0"/>
              <a:t>Stavba oka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4785395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Duhovka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obsahuje pigment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jeho množství určuje barvu očí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Zornice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uprostřed duhovky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velikost zornice řídí množství světla dopadajícího do oka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Čočka </a:t>
            </a:r>
            <a:r>
              <a:rPr lang="cs-CZ" b="1" dirty="0" smtClean="0"/>
              <a:t>–</a:t>
            </a:r>
            <a:r>
              <a:rPr lang="cs-CZ" dirty="0" smtClean="0"/>
              <a:t> </a:t>
            </a:r>
            <a:r>
              <a:rPr lang="cs-CZ" dirty="0" smtClean="0"/>
              <a:t>je zavěšena na řasnatém tělese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</a:t>
            </a:r>
            <a:r>
              <a:rPr lang="cs-CZ" b="1" dirty="0" smtClean="0"/>
              <a:t>akomodace čočky</a:t>
            </a:r>
            <a:r>
              <a:rPr lang="cs-CZ" dirty="0" smtClean="0"/>
              <a:t> = změna tvaru čočky </a:t>
            </a:r>
            <a:r>
              <a:rPr lang="cs-CZ" dirty="0" smtClean="0">
                <a:sym typeface="Wingdings 3"/>
              </a:rPr>
              <a:t> zaostřování při pohledu do dálky nebo nablízko</a:t>
            </a:r>
          </a:p>
          <a:p>
            <a:pPr marL="0" indent="0">
              <a:buNone/>
            </a:pPr>
            <a:r>
              <a:rPr lang="cs-CZ" dirty="0" smtClean="0">
                <a:sym typeface="Wingdings 3"/>
              </a:rPr>
              <a:t>   - čočka ve fyzice </a:t>
            </a:r>
            <a:r>
              <a:rPr lang="cs-CZ" dirty="0" smtClean="0">
                <a:sym typeface="Wingdings 3"/>
              </a:rPr>
              <a:t>– </a:t>
            </a:r>
            <a:r>
              <a:rPr lang="cs-CZ" i="1" dirty="0" smtClean="0">
                <a:sym typeface="Wingdings 3"/>
              </a:rPr>
              <a:t>viz Interaktivní učebnice nakladatelství Fraus </a:t>
            </a:r>
            <a:r>
              <a:rPr lang="cs-CZ" i="1" dirty="0" smtClean="0">
                <a:sym typeface="Wingdings 3"/>
              </a:rPr>
              <a:t>– </a:t>
            </a:r>
            <a:r>
              <a:rPr lang="cs-CZ" i="1" dirty="0" smtClean="0">
                <a:sym typeface="Wingdings 3"/>
              </a:rPr>
              <a:t>fyzikální vlastnosti čočky</a:t>
            </a:r>
            <a:endParaRPr lang="cs-CZ" i="1" dirty="0" smtClean="0"/>
          </a:p>
        </p:txBody>
      </p:sp>
      <p:pic>
        <p:nvPicPr>
          <p:cNvPr id="4098" name="Picture 2" descr="C:\Users\malkova\AppData\Local\Microsoft\Windows\Temporary Internet Files\Content.IE5\KSGHE4XS\MP9004067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6672"/>
            <a:ext cx="3024336" cy="2015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alkova\AppData\Local\Microsoft\Windows\Temporary Internet Files\Content.IE5\KSGHE4XS\MP90040521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120" y="5301208"/>
            <a:ext cx="2480320" cy="14173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812360" y="2492108"/>
            <a:ext cx="71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 </a:t>
            </a:r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619553" y="6533868"/>
            <a:ext cx="71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 </a:t>
            </a:r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44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 smtClean="0"/>
              <a:t>Stavba oka </a:t>
            </a:r>
            <a:r>
              <a:rPr lang="cs-CZ" sz="5400" b="1" dirty="0" smtClean="0"/>
              <a:t>– </a:t>
            </a:r>
            <a:r>
              <a:rPr lang="cs-CZ" sz="5400" b="1" dirty="0" smtClean="0"/>
              <a:t>sítnice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obsahuje světločivné buňky: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dirty="0" smtClean="0"/>
              <a:t>tyčinky </a:t>
            </a:r>
            <a:r>
              <a:rPr lang="cs-CZ" b="1" dirty="0" smtClean="0"/>
              <a:t>–</a:t>
            </a:r>
            <a:r>
              <a:rPr lang="cs-CZ" dirty="0" smtClean="0"/>
              <a:t> </a:t>
            </a:r>
            <a:r>
              <a:rPr lang="cs-CZ" dirty="0" smtClean="0"/>
              <a:t>černobílé vidění</a:t>
            </a:r>
          </a:p>
          <a:p>
            <a:pPr marL="514350" indent="-514350">
              <a:buFont typeface="+mj-lt"/>
              <a:buAutoNum type="alphaLcParenR"/>
            </a:pPr>
            <a:r>
              <a:rPr lang="cs-CZ" b="1" dirty="0" smtClean="0"/>
              <a:t>čípky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barevné vidění  </a:t>
            </a:r>
            <a:r>
              <a:rPr lang="cs-CZ" dirty="0" smtClean="0"/>
              <a:t>– </a:t>
            </a:r>
            <a:r>
              <a:rPr lang="cs-CZ" dirty="0" smtClean="0"/>
              <a:t>potřebují dostatečné množství světla</a:t>
            </a:r>
          </a:p>
          <a:p>
            <a:pPr marL="0" indent="0">
              <a:buNone/>
            </a:pPr>
            <a:r>
              <a:rPr lang="cs-CZ" b="1" dirty="0" smtClean="0"/>
              <a:t>Žlutá skvrna </a:t>
            </a:r>
            <a:r>
              <a:rPr lang="cs-CZ" dirty="0" smtClean="0"/>
              <a:t>– </a:t>
            </a:r>
            <a:r>
              <a:rPr lang="cs-CZ" dirty="0" smtClean="0"/>
              <a:t>místo nejostřejšího vidění </a:t>
            </a:r>
            <a:r>
              <a:rPr lang="cs-CZ" dirty="0" smtClean="0"/>
              <a:t>– </a:t>
            </a:r>
            <a:r>
              <a:rPr lang="cs-CZ" dirty="0" smtClean="0"/>
              <a:t>nejvíce světločivných buněk </a:t>
            </a:r>
            <a:r>
              <a:rPr lang="cs-CZ" dirty="0" smtClean="0"/>
              <a:t>– </a:t>
            </a:r>
            <a:r>
              <a:rPr lang="cs-CZ" dirty="0" smtClean="0"/>
              <a:t>naproti čočce</a:t>
            </a:r>
          </a:p>
          <a:p>
            <a:pPr marL="0" indent="0">
              <a:buNone/>
            </a:pPr>
            <a:r>
              <a:rPr lang="cs-CZ" b="1" dirty="0" smtClean="0"/>
              <a:t>Slepá skvrna </a:t>
            </a:r>
            <a:r>
              <a:rPr lang="cs-CZ" dirty="0" smtClean="0"/>
              <a:t>– </a:t>
            </a:r>
            <a:r>
              <a:rPr lang="cs-CZ" dirty="0" smtClean="0"/>
              <a:t>místo, kde vychází zrakový nerv </a:t>
            </a:r>
            <a:r>
              <a:rPr lang="cs-CZ" dirty="0" smtClean="0"/>
              <a:t>– </a:t>
            </a:r>
            <a:r>
              <a:rPr lang="cs-CZ" dirty="0" smtClean="0"/>
              <a:t>nejsou zde tyčinky a čípky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50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Oční vady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44004"/>
            <a:ext cx="860414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b="1" dirty="0" smtClean="0"/>
              <a:t>Krátkozrakost</a:t>
            </a:r>
            <a:r>
              <a:rPr lang="cs-CZ" dirty="0" smtClean="0"/>
              <a:t> = předměty nablízko dobře viditelné, </a:t>
            </a:r>
            <a:r>
              <a:rPr lang="cs-CZ" b="1" dirty="0" smtClean="0"/>
              <a:t>vzdálené jsou nejasné </a:t>
            </a:r>
            <a:r>
              <a:rPr lang="cs-CZ" dirty="0" smtClean="0">
                <a:sym typeface="Wingdings"/>
              </a:rPr>
              <a:t> </a:t>
            </a:r>
            <a:r>
              <a:rPr lang="cs-CZ" b="1" dirty="0" smtClean="0">
                <a:sym typeface="Wingdings"/>
              </a:rPr>
              <a:t>obraz</a:t>
            </a:r>
            <a:r>
              <a:rPr lang="cs-CZ" dirty="0" smtClean="0">
                <a:sym typeface="Wingdings"/>
              </a:rPr>
              <a:t> se tvoří </a:t>
            </a:r>
            <a:r>
              <a:rPr lang="cs-CZ" b="1" dirty="0" smtClean="0">
                <a:sym typeface="Wingdings"/>
              </a:rPr>
              <a:t>před sítnicí </a:t>
            </a:r>
            <a:r>
              <a:rPr lang="cs-CZ" dirty="0" smtClean="0">
                <a:sym typeface="Wingdings"/>
              </a:rPr>
              <a:t>– </a:t>
            </a:r>
            <a:r>
              <a:rPr lang="cs-CZ" dirty="0" smtClean="0">
                <a:sym typeface="Wingdings"/>
              </a:rPr>
              <a:t>náprava: </a:t>
            </a:r>
            <a:r>
              <a:rPr lang="cs-CZ" b="1" dirty="0" smtClean="0">
                <a:sym typeface="Wingdings"/>
              </a:rPr>
              <a:t>rozptylky</a:t>
            </a:r>
          </a:p>
          <a:p>
            <a:pPr marL="0" indent="0">
              <a:buNone/>
            </a:pPr>
            <a:endParaRPr lang="cs-CZ" b="1" dirty="0" smtClean="0">
              <a:sym typeface="Wingdings"/>
            </a:endParaRPr>
          </a:p>
          <a:p>
            <a:pPr marL="514350" indent="-514350">
              <a:buFont typeface="+mj-lt"/>
              <a:buAutoNum type="arabicParenR" startAt="2"/>
            </a:pPr>
            <a:r>
              <a:rPr lang="cs-CZ" b="1" dirty="0" smtClean="0">
                <a:sym typeface="Wingdings"/>
              </a:rPr>
              <a:t>Dalekozrakost</a:t>
            </a:r>
            <a:r>
              <a:rPr lang="cs-CZ" dirty="0" smtClean="0">
                <a:sym typeface="Wingdings"/>
              </a:rPr>
              <a:t> = vzdálené předměty dobře viditelné, </a:t>
            </a:r>
            <a:r>
              <a:rPr lang="cs-CZ" b="1" dirty="0" smtClean="0">
                <a:sym typeface="Wingdings"/>
              </a:rPr>
              <a:t>předměty nablízko nejasné </a:t>
            </a:r>
            <a:r>
              <a:rPr lang="cs-CZ" dirty="0" smtClean="0">
                <a:sym typeface="Wingdings"/>
              </a:rPr>
              <a:t> </a:t>
            </a:r>
            <a:r>
              <a:rPr lang="cs-CZ" b="1" dirty="0" smtClean="0">
                <a:sym typeface="Wingdings"/>
              </a:rPr>
              <a:t>obraz</a:t>
            </a:r>
            <a:r>
              <a:rPr lang="cs-CZ" dirty="0" smtClean="0">
                <a:sym typeface="Wingdings"/>
              </a:rPr>
              <a:t> se tvoří </a:t>
            </a:r>
            <a:r>
              <a:rPr lang="cs-CZ" b="1" dirty="0" smtClean="0">
                <a:sym typeface="Wingdings"/>
              </a:rPr>
              <a:t>za sítnicí </a:t>
            </a:r>
            <a:r>
              <a:rPr lang="cs-CZ" dirty="0" smtClean="0">
                <a:sym typeface="Wingdings"/>
              </a:rPr>
              <a:t>– </a:t>
            </a:r>
            <a:r>
              <a:rPr lang="cs-CZ" dirty="0" smtClean="0">
                <a:sym typeface="Wingdings"/>
              </a:rPr>
              <a:t>náprava: </a:t>
            </a:r>
            <a:r>
              <a:rPr lang="cs-CZ" b="1" dirty="0" smtClean="0">
                <a:sym typeface="Wingdings"/>
              </a:rPr>
              <a:t>spojky</a:t>
            </a:r>
          </a:p>
          <a:p>
            <a:pPr marL="0" indent="0">
              <a:buNone/>
            </a:pPr>
            <a:r>
              <a:rPr lang="cs-CZ" sz="2800" i="1" dirty="0" smtClean="0">
                <a:sym typeface="Wingdings"/>
              </a:rPr>
              <a:t>Viz Interaktivní učebnice nakladatelství Fraus </a:t>
            </a:r>
            <a:r>
              <a:rPr lang="cs-CZ" sz="2800" i="1" dirty="0" smtClean="0">
                <a:sym typeface="Wingdings"/>
              </a:rPr>
              <a:t>– </a:t>
            </a:r>
            <a:r>
              <a:rPr lang="cs-CZ" sz="2800" i="1" dirty="0" smtClean="0">
                <a:sym typeface="Wingdings"/>
              </a:rPr>
              <a:t>světelné jevy</a:t>
            </a:r>
            <a:endParaRPr lang="cs-CZ" sz="2800" i="1" dirty="0"/>
          </a:p>
        </p:txBody>
      </p:sp>
      <p:pic>
        <p:nvPicPr>
          <p:cNvPr id="3075" name="Picture 3" descr="C:\Users\malkova\AppData\Local\Microsoft\Windows\Temporary Internet Files\Content.IE5\KSGHE4XS\MP9002899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9774"/>
            <a:ext cx="2220793" cy="1484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lkova\AppData\Local\Microsoft\Windows\Temporary Internet Files\Content.IE5\J2XR94U8\MP9004422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398" y="88928"/>
            <a:ext cx="2339445" cy="15596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59426" y="1359338"/>
            <a:ext cx="71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 </a:t>
            </a:r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190995" y="1544004"/>
            <a:ext cx="9666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obr. 7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0476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5400" b="1" dirty="0" smtClean="0"/>
              <a:t>Další oční vady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4"/>
          </a:xfrm>
        </p:spPr>
        <p:txBody>
          <a:bodyPr/>
          <a:lstStyle/>
          <a:p>
            <a:r>
              <a:rPr lang="cs-CZ" b="1" dirty="0" smtClean="0"/>
              <a:t>Šilhavost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špatná souhra okohybných svalů</a:t>
            </a:r>
          </a:p>
          <a:p>
            <a:r>
              <a:rPr lang="cs-CZ" b="1" dirty="0" smtClean="0"/>
              <a:t>Barvoslepost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špatná činnost čípků</a:t>
            </a:r>
          </a:p>
          <a:p>
            <a:r>
              <a:rPr lang="cs-CZ" b="1" dirty="0" smtClean="0"/>
              <a:t>Šeroslepost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špatná činnost tyčinek</a:t>
            </a:r>
          </a:p>
          <a:p>
            <a:r>
              <a:rPr lang="cs-CZ" b="1" dirty="0" smtClean="0"/>
              <a:t>Astigmatismus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/>
              <a:t>špatné zakřivení rohovky</a:t>
            </a:r>
            <a:endParaRPr lang="cs-CZ" dirty="0"/>
          </a:p>
        </p:txBody>
      </p:sp>
      <p:pic>
        <p:nvPicPr>
          <p:cNvPr id="4" name="Picture 5" descr="C:\Users\malkova\AppData\Local\Microsoft\Windows\Temporary Internet Files\Content.IE5\0225UW69\MP9004487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77071"/>
            <a:ext cx="3150935" cy="2339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843808" y="6416758"/>
            <a:ext cx="71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obr. </a:t>
            </a:r>
            <a:r>
              <a:rPr lang="cs-CZ" dirty="0" smtClean="0"/>
              <a:t>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79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5400" b="1" dirty="0" smtClean="0"/>
              <a:t>Poškození zraku může způsobit: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/>
          <a:lstStyle/>
          <a:p>
            <a:r>
              <a:rPr lang="cs-CZ" dirty="0" smtClean="0"/>
              <a:t>Prach nebo cizí tělísko, které vnikne do oka (zánět spojivek)</a:t>
            </a:r>
          </a:p>
          <a:p>
            <a:r>
              <a:rPr lang="cs-CZ" dirty="0" smtClean="0"/>
              <a:t>Dlouhodobé sledování televize, monitoru PC, světelné efekty</a:t>
            </a:r>
          </a:p>
          <a:p>
            <a:r>
              <a:rPr lang="cs-CZ" dirty="0" smtClean="0"/>
              <a:t>Slunce</a:t>
            </a:r>
          </a:p>
          <a:p>
            <a:r>
              <a:rPr lang="cs-CZ" dirty="0" smtClean="0"/>
              <a:t>Úraz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123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3573016"/>
            <a:ext cx="83529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Tato práce je šířena pod licencí CC BY-SA 3.0. Odkazy a citace jsou platné k datu vytvoření této práce</a:t>
            </a:r>
            <a:r>
              <a:rPr lang="cs-CZ" dirty="0" smtClean="0"/>
              <a:t>.</a:t>
            </a:r>
          </a:p>
          <a:p>
            <a:r>
              <a:rPr lang="cs-CZ" dirty="0" smtClean="0"/>
              <a:t>Texty a obr. 3  </a:t>
            </a:r>
            <a:r>
              <a:rPr lang="cs-CZ" dirty="0"/>
              <a:t>jsou vlastní originální tvorbou autora.</a:t>
            </a:r>
          </a:p>
          <a:p>
            <a:r>
              <a:rPr lang="cs-CZ" dirty="0"/>
              <a:t>Obr. </a:t>
            </a:r>
            <a:r>
              <a:rPr lang="cs-CZ" dirty="0" smtClean="0"/>
              <a:t>1, 2, 4 - 8 </a:t>
            </a:r>
            <a:r>
              <a:rPr lang="cs-CZ" dirty="0"/>
              <a:t>použité k vytvoření tohoto materiálu jsou součástí softwaru Microsoft® Office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76672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Zdroj: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VANĚČKOVÁ, Ivana. </a:t>
            </a:r>
            <a:r>
              <a:rPr lang="cs-CZ" i="1" dirty="0"/>
              <a:t>Přírodopis 8: učebnice pro základní školy a víceletá gymnázia</a:t>
            </a:r>
            <a:r>
              <a:rPr lang="cs-CZ" dirty="0"/>
              <a:t>. 1.vyd. Plzeň: Fraus, 2006, 128 s. ISBN 80-723-8428-7.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ČERNÍK, Vladimír, Vítězslav BIČÍK a Zdeněk MARTINEC. </a:t>
            </a:r>
            <a:r>
              <a:rPr lang="cs-CZ" i="1" dirty="0"/>
              <a:t>Přírodopis 3: Biologie člověka se základy etologie a genetiky</a:t>
            </a:r>
            <a:r>
              <a:rPr lang="cs-CZ" dirty="0"/>
              <a:t>. 1.vyd. Praha: SPN, 1998, 128 s. ISBN 85-85937-97-2.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608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Škola: Základní škola Trávníky Otrokovice, příspěvková organizace</a:t>
            </a:r>
          </a:p>
          <a:p>
            <a:r>
              <a:rPr lang="cs-CZ" dirty="0"/>
              <a:t>Číslo projektu: CZ.1.07/1.4.00/21.2637</a:t>
            </a:r>
          </a:p>
          <a:p>
            <a:r>
              <a:rPr lang="cs-CZ" dirty="0"/>
              <a:t>Název výukového materiálu: </a:t>
            </a:r>
            <a:r>
              <a:rPr lang="cs-CZ" dirty="0" smtClean="0"/>
              <a:t>Ústrojí zraku</a:t>
            </a:r>
            <a:endParaRPr lang="cs-CZ" dirty="0"/>
          </a:p>
          <a:p>
            <a:r>
              <a:rPr lang="cs-CZ" dirty="0"/>
              <a:t>Autor: Mgr. Miroslava Málková</a:t>
            </a:r>
          </a:p>
          <a:p>
            <a:r>
              <a:rPr lang="cs-CZ" dirty="0"/>
              <a:t>Vytvořeno: </a:t>
            </a:r>
            <a:r>
              <a:rPr lang="cs-CZ" dirty="0" smtClean="0"/>
              <a:t>7. března </a:t>
            </a:r>
            <a:r>
              <a:rPr lang="cs-CZ" dirty="0"/>
              <a:t>2013</a:t>
            </a:r>
          </a:p>
          <a:p>
            <a:r>
              <a:rPr lang="cs-CZ" dirty="0"/>
              <a:t>Ročník: 8.</a:t>
            </a:r>
          </a:p>
          <a:p>
            <a:r>
              <a:rPr lang="cs-CZ" dirty="0"/>
              <a:t>Vzdělávací oblast: Člověk a příroda</a:t>
            </a:r>
          </a:p>
          <a:p>
            <a:r>
              <a:rPr lang="cs-CZ" dirty="0"/>
              <a:t>Vzdělávací obor: Přírodopis</a:t>
            </a:r>
          </a:p>
          <a:p>
            <a:r>
              <a:rPr lang="cs-CZ" dirty="0"/>
              <a:t>Tematický okruh: Biologie člověka</a:t>
            </a:r>
          </a:p>
          <a:p>
            <a:r>
              <a:rPr lang="cs-CZ" dirty="0"/>
              <a:t>Téma: </a:t>
            </a:r>
            <a:r>
              <a:rPr lang="cs-CZ" dirty="0" smtClean="0"/>
              <a:t>Ústrojí zraku</a:t>
            </a:r>
            <a:endParaRPr lang="cs-CZ" dirty="0"/>
          </a:p>
          <a:p>
            <a:r>
              <a:rPr lang="cs-CZ" dirty="0"/>
              <a:t>Pomůcky: dataprojektor, notebook, </a:t>
            </a:r>
            <a:r>
              <a:rPr lang="cs-CZ" dirty="0" smtClean="0"/>
              <a:t>sešit</a:t>
            </a:r>
            <a:r>
              <a:rPr lang="cs-CZ" dirty="0"/>
              <a:t>, psací </a:t>
            </a:r>
            <a:r>
              <a:rPr lang="cs-CZ" dirty="0" smtClean="0"/>
              <a:t>potřeby, interaktivní učebnice nakladatelství FRAUS </a:t>
            </a:r>
            <a:endParaRPr lang="cs-CZ" dirty="0"/>
          </a:p>
          <a:p>
            <a:r>
              <a:rPr lang="cs-CZ" dirty="0"/>
              <a:t>Anotace: Vzdělávací materiál je určen k výkladu učiva o </a:t>
            </a:r>
            <a:r>
              <a:rPr lang="cs-CZ" dirty="0" smtClean="0"/>
              <a:t>ústrojí zraku. Lze </a:t>
            </a:r>
            <a:r>
              <a:rPr lang="cs-CZ" dirty="0"/>
              <a:t>jej použít i jako podklad k zápisu do sešitu.</a:t>
            </a:r>
          </a:p>
        </p:txBody>
      </p:sp>
    </p:spTree>
    <p:extLst>
      <p:ext uri="{BB962C8B-B14F-4D97-AF65-F5344CB8AC3E}">
        <p14:creationId xmlns:p14="http://schemas.microsoft.com/office/powerpoint/2010/main" val="72857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461</Words>
  <Application>Microsoft Office PowerPoint</Application>
  <PresentationFormat>Předvádění na obrazovce (4:3)</PresentationFormat>
  <Paragraphs>86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ÚSTROJÍ ZRAKU</vt:lpstr>
      <vt:lpstr>Zrak</vt:lpstr>
      <vt:lpstr>Orgán zraku – oko</vt:lpstr>
      <vt:lpstr>Stavba oka</vt:lpstr>
      <vt:lpstr>Stavba oka</vt:lpstr>
      <vt:lpstr>Stavba oka – sítnice</vt:lpstr>
      <vt:lpstr>Oční vady</vt:lpstr>
      <vt:lpstr>Další oční vady</vt:lpstr>
      <vt:lpstr>Poškození zraku může způsobit: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ÚSTROJÍ ZRAKU</dc:title>
  <dc:creator>malkova</dc:creator>
  <cp:lastModifiedBy>hornakova</cp:lastModifiedBy>
  <cp:revision>28</cp:revision>
  <dcterms:created xsi:type="dcterms:W3CDTF">2013-04-01T16:29:50Z</dcterms:created>
  <dcterms:modified xsi:type="dcterms:W3CDTF">2013-05-12T19:55:02Z</dcterms:modified>
</cp:coreProperties>
</file>