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58" r:id="rId5"/>
    <p:sldId id="260" r:id="rId6"/>
    <p:sldId id="261" r:id="rId7"/>
    <p:sldId id="262" r:id="rId8"/>
    <p:sldId id="263" r:id="rId9"/>
    <p:sldId id="264" r:id="rId10"/>
    <p:sldId id="266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B7FFE7"/>
    <a:srgbClr val="37D9FF"/>
    <a:srgbClr val="66FFCC"/>
    <a:srgbClr val="00FFFF"/>
    <a:srgbClr val="00FFCC"/>
    <a:srgbClr val="00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18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5CD96B-71B6-4401-918E-C0F1B4E47B7C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8B883-3BF3-41E2-B18D-778ABD6CA8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52849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5CD96B-71B6-4401-918E-C0F1B4E47B7C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8B883-3BF3-41E2-B18D-778ABD6CA8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61965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5CD96B-71B6-4401-918E-C0F1B4E47B7C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8B883-3BF3-41E2-B18D-778ABD6CA8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53182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5CD96B-71B6-4401-918E-C0F1B4E47B7C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8B883-3BF3-41E2-B18D-778ABD6CA8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3022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5CD96B-71B6-4401-918E-C0F1B4E47B7C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8B883-3BF3-41E2-B18D-778ABD6CA8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49399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5CD96B-71B6-4401-918E-C0F1B4E47B7C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8B883-3BF3-41E2-B18D-778ABD6CA8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0783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5CD96B-71B6-4401-918E-C0F1B4E47B7C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8B883-3BF3-41E2-B18D-778ABD6CA8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54845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5CD96B-71B6-4401-918E-C0F1B4E47B7C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8B883-3BF3-41E2-B18D-778ABD6CA8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72758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5CD96B-71B6-4401-918E-C0F1B4E47B7C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8B883-3BF3-41E2-B18D-778ABD6CA8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10615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5CD96B-71B6-4401-918E-C0F1B4E47B7C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8B883-3BF3-41E2-B18D-778ABD6CA8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27652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5CD96B-71B6-4401-918E-C0F1B4E47B7C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8B883-3BF3-41E2-B18D-778ABD6CA8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6515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37D9FF"/>
            </a:gs>
            <a:gs pos="50000">
              <a:srgbClr val="00FFFF"/>
            </a:gs>
            <a:gs pos="100000">
              <a:srgbClr val="B7FFE7"/>
            </a:gs>
          </a:gsLst>
          <a:path path="circle">
            <a:fillToRect l="100000" b="100000"/>
          </a:path>
          <a:tileRect t="-100000" r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5CD96B-71B6-4401-918E-C0F1B4E47B7C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B8B883-3BF3-41E2-B18D-778ABD6CA8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61230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KORÝŠI</a:t>
            </a:r>
            <a:endParaRPr lang="cs-CZ" sz="8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Picture 2" descr="Y: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88840" y="-2945"/>
            <a:ext cx="5781675" cy="1447800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395536" y="5949280"/>
            <a:ext cx="243598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VY_32_INOVACE_19_23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1247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KORÝŠI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5192" y="1268760"/>
            <a:ext cx="8229600" cy="4525963"/>
          </a:xfrm>
        </p:spPr>
        <p:txBody>
          <a:bodyPr/>
          <a:lstStyle/>
          <a:p>
            <a:r>
              <a:rPr lang="cs-CZ" dirty="0" smtClean="0"/>
              <a:t>patří mezi členovce</a:t>
            </a:r>
          </a:p>
          <a:p>
            <a:r>
              <a:rPr lang="cs-CZ" dirty="0" smtClean="0"/>
              <a:t>tělo rozčleněné na </a:t>
            </a:r>
            <a:r>
              <a:rPr lang="cs-CZ" b="1" dirty="0" smtClean="0"/>
              <a:t>hlavohruď a zadeček</a:t>
            </a:r>
          </a:p>
          <a:p>
            <a:r>
              <a:rPr lang="cs-CZ" dirty="0" smtClean="0"/>
              <a:t>chráněné </a:t>
            </a:r>
            <a:r>
              <a:rPr lang="cs-CZ" b="1" dirty="0" smtClean="0"/>
              <a:t>krunýřem</a:t>
            </a:r>
          </a:p>
          <a:p>
            <a:r>
              <a:rPr lang="cs-CZ" dirty="0" smtClean="0"/>
              <a:t>1. pár končetin </a:t>
            </a:r>
            <a:r>
              <a:rPr lang="cs-CZ" dirty="0" smtClean="0"/>
              <a:t>–</a:t>
            </a:r>
            <a:r>
              <a:rPr lang="cs-CZ" b="1" dirty="0" smtClean="0"/>
              <a:t> </a:t>
            </a:r>
            <a:r>
              <a:rPr lang="cs-CZ" b="1" dirty="0" smtClean="0"/>
              <a:t>klepeta</a:t>
            </a:r>
            <a:endParaRPr lang="cs-CZ" b="1" dirty="0"/>
          </a:p>
        </p:txBody>
      </p:sp>
      <p:pic>
        <p:nvPicPr>
          <p:cNvPr id="1029" name="Picture 5" descr="C:\Users\malkova\AppData\Local\Microsoft\Windows\Temporary Internet Files\Content.IE5\0225UW69\MC9002092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3813530"/>
            <a:ext cx="1881368" cy="279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malkova\AppData\Local\Microsoft\Windows\Temporary Internet Files\Content.IE5\11KSZDA9\MC90020911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4050691"/>
            <a:ext cx="2592930" cy="25611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256944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Korýši – </a:t>
            </a:r>
            <a:r>
              <a:rPr lang="cs-CZ" b="1" dirty="0" smtClean="0"/>
              <a:t>stavba těla</a:t>
            </a:r>
            <a:endParaRPr lang="cs-CZ" b="1" dirty="0"/>
          </a:p>
        </p:txBody>
      </p:sp>
      <p:pic>
        <p:nvPicPr>
          <p:cNvPr id="3077" name="Picture 5" descr="C:\Users\malkova\AppData\Local\Microsoft\Windows\Temporary Internet Files\Content.IE5\TMUAP5A4\MC9002092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1303" y="1484784"/>
            <a:ext cx="3418833" cy="5085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>
            <a:off x="1835696" y="2852936"/>
            <a:ext cx="2520280" cy="432048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251520" y="2636912"/>
            <a:ext cx="1584176" cy="461665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hlavohruď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51520" y="5157192"/>
            <a:ext cx="1296144" cy="461665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zadeček</a:t>
            </a:r>
            <a:endParaRPr lang="cs-CZ" sz="2400" dirty="0"/>
          </a:p>
        </p:txBody>
      </p:sp>
      <p:cxnSp>
        <p:nvCxnSpPr>
          <p:cNvPr id="10" name="Přímá spojnice se šipkou 9"/>
          <p:cNvCxnSpPr>
            <a:stCxn id="8" idx="3"/>
          </p:cNvCxnSpPr>
          <p:nvPr/>
        </p:nvCxnSpPr>
        <p:spPr>
          <a:xfrm flipV="1">
            <a:off x="1547664" y="5157193"/>
            <a:ext cx="2664296" cy="230832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251520" y="1844824"/>
            <a:ext cx="2664296" cy="461665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kratší tykadla </a:t>
            </a:r>
            <a:r>
              <a:rPr lang="cs-CZ" sz="2400" dirty="0" smtClean="0"/>
              <a:t>– </a:t>
            </a:r>
            <a:r>
              <a:rPr lang="cs-CZ" sz="2400" dirty="0" smtClean="0"/>
              <a:t>čich</a:t>
            </a:r>
            <a:endParaRPr lang="cs-CZ" sz="2400" dirty="0"/>
          </a:p>
        </p:txBody>
      </p:sp>
      <p:cxnSp>
        <p:nvCxnSpPr>
          <p:cNvPr id="13" name="Přímá spojnice se šipkou 12"/>
          <p:cNvCxnSpPr/>
          <p:nvPr/>
        </p:nvCxnSpPr>
        <p:spPr>
          <a:xfrm>
            <a:off x="2915816" y="2075656"/>
            <a:ext cx="2016224" cy="41724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251520" y="3486199"/>
            <a:ext cx="2700008" cy="461665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delší tykadla </a:t>
            </a:r>
            <a:r>
              <a:rPr lang="cs-CZ" sz="2400" dirty="0" smtClean="0"/>
              <a:t>– </a:t>
            </a:r>
            <a:r>
              <a:rPr lang="cs-CZ" sz="2400" dirty="0" smtClean="0"/>
              <a:t>hmat</a:t>
            </a:r>
            <a:endParaRPr lang="cs-CZ" sz="2400" dirty="0"/>
          </a:p>
        </p:txBody>
      </p:sp>
      <p:cxnSp>
        <p:nvCxnSpPr>
          <p:cNvPr id="16" name="Přímá spojnice se šipkou 15"/>
          <p:cNvCxnSpPr>
            <a:stCxn id="14" idx="3"/>
          </p:cNvCxnSpPr>
          <p:nvPr/>
        </p:nvCxnSpPr>
        <p:spPr>
          <a:xfrm>
            <a:off x="2951528" y="3717032"/>
            <a:ext cx="1188424" cy="310344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>
            <a:off x="6606128" y="1684237"/>
            <a:ext cx="2304000" cy="86400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1. pár končetin </a:t>
            </a:r>
            <a:r>
              <a:rPr lang="cs-CZ" sz="2400" dirty="0" smtClean="0"/>
              <a:t>– </a:t>
            </a:r>
            <a:r>
              <a:rPr lang="cs-CZ" sz="2400" dirty="0" smtClean="0"/>
              <a:t>klepeta</a:t>
            </a:r>
            <a:endParaRPr lang="cs-CZ" sz="2400" dirty="0"/>
          </a:p>
        </p:txBody>
      </p:sp>
      <p:cxnSp>
        <p:nvCxnSpPr>
          <p:cNvPr id="29" name="Přímá spojnice se šipkou 28"/>
          <p:cNvCxnSpPr>
            <a:stCxn id="27" idx="1"/>
          </p:cNvCxnSpPr>
          <p:nvPr/>
        </p:nvCxnSpPr>
        <p:spPr>
          <a:xfrm flipH="1">
            <a:off x="5580112" y="2116237"/>
            <a:ext cx="1026016" cy="952723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6732128" y="3613376"/>
            <a:ext cx="2196000" cy="82800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 páry kráčivých končetin</a:t>
            </a:r>
            <a:endParaRPr lang="cs-CZ" sz="2400" dirty="0"/>
          </a:p>
        </p:txBody>
      </p:sp>
      <p:cxnSp>
        <p:nvCxnSpPr>
          <p:cNvPr id="3072" name="Přímá spojnice se šipkou 3071"/>
          <p:cNvCxnSpPr>
            <a:stCxn id="30" idx="1"/>
          </p:cNvCxnSpPr>
          <p:nvPr/>
        </p:nvCxnSpPr>
        <p:spPr>
          <a:xfrm flipH="1">
            <a:off x="5220072" y="4027376"/>
            <a:ext cx="1512056" cy="121704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73" name="TextovéPole 3072"/>
          <p:cNvSpPr txBox="1"/>
          <p:nvPr/>
        </p:nvSpPr>
        <p:spPr>
          <a:xfrm>
            <a:off x="6588128" y="5388025"/>
            <a:ext cx="2340000" cy="50400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ocasní ploutvička</a:t>
            </a:r>
            <a:endParaRPr lang="cs-CZ" sz="2400" dirty="0"/>
          </a:p>
        </p:txBody>
      </p:sp>
      <p:cxnSp>
        <p:nvCxnSpPr>
          <p:cNvPr id="3079" name="Přímá spojnice se šipkou 3078"/>
          <p:cNvCxnSpPr>
            <a:stCxn id="3073" idx="1"/>
          </p:cNvCxnSpPr>
          <p:nvPr/>
        </p:nvCxnSpPr>
        <p:spPr>
          <a:xfrm flipH="1">
            <a:off x="4355976" y="5640025"/>
            <a:ext cx="2232152" cy="25200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47807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30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00"/>
                                        <p:tgtEl>
                                          <p:spTgt spid="30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 animBg="1"/>
      <p:bldP spid="8" grpId="0" animBg="1"/>
      <p:bldP spid="11" grpId="0" animBg="1"/>
      <p:bldP spid="14" grpId="0" animBg="1"/>
      <p:bldP spid="27" grpId="0" animBg="1"/>
      <p:bldP spid="30" grpId="0" animBg="1"/>
      <p:bldP spid="307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Rak říční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600200"/>
            <a:ext cx="6912768" cy="4525963"/>
          </a:xfrm>
        </p:spPr>
        <p:txBody>
          <a:bodyPr/>
          <a:lstStyle/>
          <a:p>
            <a:r>
              <a:rPr lang="cs-CZ" dirty="0" smtClean="0"/>
              <a:t>výskyt: čistá voda</a:t>
            </a:r>
          </a:p>
          <a:p>
            <a:r>
              <a:rPr lang="cs-CZ" dirty="0" smtClean="0"/>
              <a:t>tělo chráněno </a:t>
            </a:r>
            <a:r>
              <a:rPr lang="cs-CZ" b="1" dirty="0" smtClean="0"/>
              <a:t>krunýřem</a:t>
            </a:r>
            <a:r>
              <a:rPr lang="cs-CZ" dirty="0" smtClean="0"/>
              <a:t> </a:t>
            </a:r>
            <a:r>
              <a:rPr lang="cs-CZ" i="1" dirty="0" smtClean="0"/>
              <a:t>(obsahuje chitin a vápenaté látky)</a:t>
            </a:r>
            <a:r>
              <a:rPr lang="cs-CZ" dirty="0" smtClean="0"/>
              <a:t> </a:t>
            </a:r>
            <a:r>
              <a:rPr lang="cs-CZ" dirty="0" smtClean="0"/>
              <a:t>– </a:t>
            </a:r>
            <a:r>
              <a:rPr lang="cs-CZ" dirty="0" smtClean="0"/>
              <a:t>s rakem neroste </a:t>
            </a:r>
            <a:r>
              <a:rPr lang="cs-CZ" dirty="0" smtClean="0">
                <a:sym typeface="Wingdings 3"/>
              </a:rPr>
              <a:t> </a:t>
            </a:r>
            <a:r>
              <a:rPr lang="cs-CZ" b="1" dirty="0" smtClean="0">
                <a:sym typeface="Wingdings 3"/>
              </a:rPr>
              <a:t>svlékání</a:t>
            </a:r>
          </a:p>
          <a:p>
            <a:endParaRPr lang="cs-CZ" b="1" dirty="0" smtClean="0"/>
          </a:p>
        </p:txBody>
      </p:sp>
      <p:pic>
        <p:nvPicPr>
          <p:cNvPr id="2050" name="Picture 2" descr="C:\Users\malkova\AppData\Local\Microsoft\Windows\Temporary Internet Files\Content.IE5\XVVYCBJJ\MC90034892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0006" y="3861048"/>
            <a:ext cx="3816424" cy="25442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8904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Rak říční </a:t>
            </a:r>
            <a:r>
              <a:rPr lang="cs-CZ" b="1" dirty="0"/>
              <a:t>–</a:t>
            </a:r>
            <a:r>
              <a:rPr lang="cs-CZ" b="1" dirty="0" smtClean="0"/>
              <a:t> </a:t>
            </a:r>
            <a:r>
              <a:rPr lang="cs-CZ" b="1" dirty="0" smtClean="0"/>
              <a:t>stavba těla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Hlavohruď</a:t>
            </a:r>
          </a:p>
          <a:p>
            <a:r>
              <a:rPr lang="cs-CZ" b="1" dirty="0" smtClean="0"/>
              <a:t>2 páry tykadel </a:t>
            </a:r>
            <a:r>
              <a:rPr lang="cs-CZ" dirty="0" smtClean="0"/>
              <a:t>- kratší </a:t>
            </a:r>
            <a:r>
              <a:rPr lang="cs-CZ" dirty="0" smtClean="0"/>
              <a:t>– </a:t>
            </a:r>
            <a:r>
              <a:rPr lang="cs-CZ" dirty="0" smtClean="0"/>
              <a:t>čich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- delší </a:t>
            </a:r>
            <a:r>
              <a:rPr lang="cs-CZ" dirty="0" smtClean="0"/>
              <a:t>– </a:t>
            </a:r>
            <a:r>
              <a:rPr lang="cs-CZ" dirty="0" smtClean="0"/>
              <a:t>hmat</a:t>
            </a:r>
          </a:p>
          <a:p>
            <a:r>
              <a:rPr lang="cs-CZ" b="1" dirty="0" smtClean="0"/>
              <a:t>článkované končetiny </a:t>
            </a:r>
            <a:r>
              <a:rPr lang="cs-CZ" b="1" dirty="0" smtClean="0"/>
              <a:t>–</a:t>
            </a:r>
            <a:r>
              <a:rPr lang="cs-CZ" dirty="0" smtClean="0"/>
              <a:t> </a:t>
            </a:r>
            <a:r>
              <a:rPr lang="cs-CZ" dirty="0" smtClean="0"/>
              <a:t>různě přeměněny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- kusadla, čelisti, 3 páry čelistních nožek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- 5 párů kráčivých končetin - 1. pár </a:t>
            </a:r>
            <a:r>
              <a:rPr lang="cs-CZ" dirty="0" smtClean="0"/>
              <a:t>– </a:t>
            </a:r>
            <a:r>
              <a:rPr lang="cs-CZ" dirty="0" smtClean="0"/>
              <a:t>klepeta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- 2. </a:t>
            </a:r>
            <a:r>
              <a:rPr lang="cs-CZ" dirty="0" smtClean="0"/>
              <a:t>– </a:t>
            </a:r>
            <a:r>
              <a:rPr lang="cs-CZ" dirty="0" smtClean="0"/>
              <a:t>5. pár </a:t>
            </a:r>
            <a:r>
              <a:rPr lang="cs-CZ" dirty="0" smtClean="0"/>
              <a:t>– </a:t>
            </a:r>
            <a:r>
              <a:rPr lang="cs-CZ" dirty="0" smtClean="0"/>
              <a:t>pohyb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393474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Rak říční </a:t>
            </a:r>
            <a:r>
              <a:rPr lang="cs-CZ" b="1" dirty="0" smtClean="0"/>
              <a:t>– </a:t>
            </a:r>
            <a:r>
              <a:rPr lang="cs-CZ" b="1" dirty="0" smtClean="0"/>
              <a:t>stavba těla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u="sng" dirty="0" smtClean="0"/>
              <a:t>Zadeček</a:t>
            </a:r>
          </a:p>
          <a:p>
            <a:r>
              <a:rPr lang="cs-CZ" dirty="0" smtClean="0"/>
              <a:t>6 článků + ocasní ploutvička</a:t>
            </a:r>
          </a:p>
          <a:p>
            <a:r>
              <a:rPr lang="cs-CZ" dirty="0" smtClean="0"/>
              <a:t>6 párů končetin </a:t>
            </a:r>
            <a:r>
              <a:rPr lang="cs-CZ" dirty="0" smtClean="0"/>
              <a:t>– </a:t>
            </a:r>
            <a:r>
              <a:rPr lang="cs-CZ" i="1" dirty="0" smtClean="0"/>
              <a:t>samičky jimi přidržují vajíčka a vylíhlá mláďata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823664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Rak říční </a:t>
            </a:r>
            <a:r>
              <a:rPr lang="cs-CZ" b="1" dirty="0" smtClean="0"/>
              <a:t>– </a:t>
            </a:r>
            <a:r>
              <a:rPr lang="cs-CZ" b="1" dirty="0" smtClean="0"/>
              <a:t>orgánové soustavy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4925144"/>
          </a:xfrm>
        </p:spPr>
        <p:txBody>
          <a:bodyPr>
            <a:normAutofit fontScale="92500" lnSpcReduction="10000"/>
          </a:bodyPr>
          <a:lstStyle/>
          <a:p>
            <a:r>
              <a:rPr lang="cs-CZ" b="1" dirty="0" smtClean="0"/>
              <a:t>trávící soustava</a:t>
            </a:r>
            <a:r>
              <a:rPr lang="cs-CZ" dirty="0" smtClean="0"/>
              <a:t> </a:t>
            </a:r>
            <a:r>
              <a:rPr lang="cs-CZ" dirty="0" smtClean="0"/>
              <a:t>– </a:t>
            </a:r>
            <a:r>
              <a:rPr lang="cs-CZ" dirty="0" smtClean="0"/>
              <a:t>ústní otvor, jícen, žaludek, střevo do něhož ústí </a:t>
            </a:r>
            <a:r>
              <a:rPr lang="cs-CZ" dirty="0" err="1" smtClean="0"/>
              <a:t>slinivkojaterní</a:t>
            </a:r>
            <a:r>
              <a:rPr lang="cs-CZ" dirty="0" smtClean="0"/>
              <a:t> žláza, řitní otvor</a:t>
            </a:r>
            <a:endParaRPr lang="cs-CZ" b="1" dirty="0" smtClean="0"/>
          </a:p>
          <a:p>
            <a:r>
              <a:rPr lang="cs-CZ" b="1" dirty="0" smtClean="0"/>
              <a:t>cévní soustava</a:t>
            </a:r>
            <a:r>
              <a:rPr lang="cs-CZ" dirty="0" smtClean="0"/>
              <a:t> </a:t>
            </a:r>
            <a:r>
              <a:rPr lang="cs-CZ" dirty="0" smtClean="0"/>
              <a:t>– </a:t>
            </a:r>
            <a:r>
              <a:rPr lang="cs-CZ" dirty="0" smtClean="0"/>
              <a:t>srdce, otevřená</a:t>
            </a:r>
          </a:p>
          <a:p>
            <a:r>
              <a:rPr lang="cs-CZ" b="1" dirty="0" smtClean="0"/>
              <a:t>dýchání</a:t>
            </a:r>
            <a:r>
              <a:rPr lang="cs-CZ" dirty="0" smtClean="0"/>
              <a:t> </a:t>
            </a:r>
            <a:r>
              <a:rPr lang="cs-CZ" dirty="0" smtClean="0"/>
              <a:t>– </a:t>
            </a:r>
            <a:r>
              <a:rPr lang="cs-CZ" dirty="0" smtClean="0"/>
              <a:t>žábra </a:t>
            </a:r>
            <a:r>
              <a:rPr lang="cs-CZ" dirty="0" smtClean="0"/>
              <a:t>– </a:t>
            </a:r>
            <a:r>
              <a:rPr lang="cs-CZ" dirty="0" smtClean="0"/>
              <a:t>neustále omývána vodou, kterou uvádějí v pohyb čelistní nožky</a:t>
            </a:r>
          </a:p>
          <a:p>
            <a:r>
              <a:rPr lang="cs-CZ" b="1" dirty="0" smtClean="0"/>
              <a:t>vylučování </a:t>
            </a:r>
            <a:r>
              <a:rPr lang="cs-CZ" dirty="0" smtClean="0"/>
              <a:t>– </a:t>
            </a:r>
            <a:r>
              <a:rPr lang="cs-CZ" dirty="0" smtClean="0"/>
              <a:t>tykadlové žlázy na delších tykadlech</a:t>
            </a:r>
          </a:p>
          <a:p>
            <a:r>
              <a:rPr lang="cs-CZ" b="1" dirty="0" smtClean="0"/>
              <a:t>nervová soustava</a:t>
            </a:r>
            <a:r>
              <a:rPr lang="cs-CZ" dirty="0" smtClean="0"/>
              <a:t> </a:t>
            </a:r>
            <a:r>
              <a:rPr lang="cs-CZ" dirty="0" smtClean="0"/>
              <a:t>– </a:t>
            </a:r>
            <a:r>
              <a:rPr lang="cs-CZ" dirty="0" smtClean="0"/>
              <a:t>žebříčkovitá</a:t>
            </a:r>
          </a:p>
          <a:p>
            <a:r>
              <a:rPr lang="cs-CZ" b="1" dirty="0" smtClean="0"/>
              <a:t>smysly</a:t>
            </a:r>
            <a:r>
              <a:rPr lang="cs-CZ" dirty="0" smtClean="0"/>
              <a:t> </a:t>
            </a:r>
            <a:r>
              <a:rPr lang="cs-CZ" dirty="0" smtClean="0"/>
              <a:t>– </a:t>
            </a:r>
            <a:r>
              <a:rPr lang="cs-CZ" dirty="0" smtClean="0"/>
              <a:t>hmat, čich, zrak</a:t>
            </a:r>
          </a:p>
          <a:p>
            <a:r>
              <a:rPr lang="cs-CZ" b="1" dirty="0" smtClean="0"/>
              <a:t>rozmnožování</a:t>
            </a:r>
            <a:r>
              <a:rPr lang="cs-CZ" dirty="0" smtClean="0"/>
              <a:t> </a:t>
            </a:r>
            <a:r>
              <a:rPr lang="cs-CZ" dirty="0"/>
              <a:t>–</a:t>
            </a:r>
            <a:r>
              <a:rPr lang="cs-CZ" dirty="0" smtClean="0"/>
              <a:t> </a:t>
            </a:r>
            <a:r>
              <a:rPr lang="cs-CZ" dirty="0" smtClean="0"/>
              <a:t>odděleného pohlaví, přímý vývin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906296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Sladkovodní korýši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1"/>
            <a:ext cx="8229600" cy="1944215"/>
          </a:xfrm>
        </p:spPr>
        <p:txBody>
          <a:bodyPr/>
          <a:lstStyle/>
          <a:p>
            <a:r>
              <a:rPr lang="cs-CZ" b="1" dirty="0" smtClean="0"/>
              <a:t>rak bahenní </a:t>
            </a:r>
            <a:r>
              <a:rPr lang="cs-CZ" b="1" dirty="0" smtClean="0"/>
              <a:t>–</a:t>
            </a:r>
            <a:r>
              <a:rPr lang="cs-CZ" dirty="0" smtClean="0"/>
              <a:t> </a:t>
            </a:r>
            <a:r>
              <a:rPr lang="cs-CZ" dirty="0" smtClean="0"/>
              <a:t>hojnější než rak říční a má užší klepeta</a:t>
            </a:r>
          </a:p>
          <a:p>
            <a:r>
              <a:rPr lang="cs-CZ" b="1" dirty="0" smtClean="0"/>
              <a:t>rak kamenáč </a:t>
            </a:r>
            <a:r>
              <a:rPr lang="cs-CZ" b="1" dirty="0" smtClean="0"/>
              <a:t>–</a:t>
            </a:r>
            <a:r>
              <a:rPr lang="cs-CZ" dirty="0" smtClean="0"/>
              <a:t> </a:t>
            </a:r>
            <a:r>
              <a:rPr lang="cs-CZ" dirty="0" smtClean="0"/>
              <a:t>pouze v čistých vodách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sz="4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419" y="2996952"/>
            <a:ext cx="432048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Plankton</a:t>
            </a:r>
            <a:endParaRPr lang="cs-CZ" sz="4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21679" y="3802499"/>
            <a:ext cx="853244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3200" dirty="0" smtClean="0"/>
              <a:t>perloočky </a:t>
            </a:r>
            <a:r>
              <a:rPr lang="cs-CZ" sz="3200" dirty="0" smtClean="0"/>
              <a:t>– </a:t>
            </a:r>
            <a:r>
              <a:rPr lang="cs-CZ" sz="3200" dirty="0" smtClean="0"/>
              <a:t>např. hrotnatka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200" dirty="0" smtClean="0"/>
              <a:t>buchanky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419" y="5229200"/>
            <a:ext cx="84186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V interaktivní učebnici nakladatelství FRAUS si prohlédni obrázky našich raků a videoukázku životních projevů planktonních korýšů.</a:t>
            </a:r>
          </a:p>
          <a:p>
            <a:endParaRPr lang="cs-CZ" sz="2400" dirty="0"/>
          </a:p>
        </p:txBody>
      </p:sp>
      <p:pic>
        <p:nvPicPr>
          <p:cNvPr id="5122" name="Picture 2" descr="C:\Users\malkova\AppData\Local\Microsoft\Windows\Temporary Internet Files\Content.IE5\J2XR94U8\MC90033580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70081">
            <a:off x="6767199" y="2484214"/>
            <a:ext cx="1537550" cy="27991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313993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  <p:bldP spid="5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Mořští korýši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8"/>
            <a:ext cx="8352928" cy="4525963"/>
          </a:xfrm>
        </p:spPr>
        <p:txBody>
          <a:bodyPr/>
          <a:lstStyle/>
          <a:p>
            <a:r>
              <a:rPr lang="cs-CZ" dirty="0" smtClean="0"/>
              <a:t>humr evropský </a:t>
            </a:r>
            <a:r>
              <a:rPr lang="cs-CZ" dirty="0" smtClean="0"/>
              <a:t>– </a:t>
            </a:r>
            <a:r>
              <a:rPr lang="cs-CZ" dirty="0" smtClean="0"/>
              <a:t>mohutná klepeta</a:t>
            </a:r>
          </a:p>
          <a:p>
            <a:r>
              <a:rPr lang="cs-CZ" dirty="0" smtClean="0"/>
              <a:t>langusta  obecná </a:t>
            </a:r>
            <a:r>
              <a:rPr lang="cs-CZ" dirty="0" smtClean="0"/>
              <a:t>– </a:t>
            </a:r>
            <a:r>
              <a:rPr lang="cs-CZ" dirty="0" smtClean="0"/>
              <a:t>bez klepet</a:t>
            </a:r>
          </a:p>
          <a:p>
            <a:r>
              <a:rPr lang="cs-CZ" dirty="0" smtClean="0"/>
              <a:t>krab obecný </a:t>
            </a:r>
            <a:r>
              <a:rPr lang="cs-CZ" dirty="0" smtClean="0"/>
              <a:t>– </a:t>
            </a:r>
            <a:r>
              <a:rPr lang="cs-CZ" dirty="0" smtClean="0"/>
              <a:t>zadeček zahnutý pod hlavohrudí</a:t>
            </a:r>
          </a:p>
          <a:p>
            <a:r>
              <a:rPr lang="cs-CZ" dirty="0" smtClean="0"/>
              <a:t>krevety</a:t>
            </a:r>
          </a:p>
          <a:p>
            <a:endParaRPr lang="cs-CZ" dirty="0" smtClean="0"/>
          </a:p>
        </p:txBody>
      </p:sp>
      <p:pic>
        <p:nvPicPr>
          <p:cNvPr id="4101" name="Picture 5" descr="C:\Users\malkova\AppData\Local\Microsoft\Windows\Temporary Internet Files\Content.IE5\0225UW69\MP90040056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78659" y="3538265"/>
            <a:ext cx="2101514" cy="26275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C:\Users\malkova\AppData\Local\Microsoft\Windows\Temporary Internet Files\Content.IE5\3RVZP667\MP90028945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3933056"/>
            <a:ext cx="2784776" cy="1837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C:\Users\malkova\AppData\Local\Microsoft\Windows\Temporary Internet Files\Content.IE5\EQ5CR13M\MC900438048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1963" y="4716"/>
            <a:ext cx="2383160" cy="2383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514552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4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4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996953"/>
            <a:ext cx="8229600" cy="2520280"/>
          </a:xfrm>
        </p:spPr>
        <p:txBody>
          <a:bodyPr/>
          <a:lstStyle/>
          <a:p>
            <a:pPr marL="0" indent="0">
              <a:buNone/>
            </a:pPr>
            <a:r>
              <a:rPr lang="cs-CZ" sz="2000" dirty="0" smtClean="0"/>
              <a:t>Tato práce je šířena pod licencí CC BY-SA 3.0. Odkazy a citace jsou platné k datu vytvoření této práce.</a:t>
            </a:r>
          </a:p>
          <a:p>
            <a:pPr marL="0" indent="0">
              <a:buNone/>
            </a:pPr>
            <a:r>
              <a:rPr lang="cs-CZ" sz="2000" dirty="0" smtClean="0"/>
              <a:t>Texty jsou vlastní originální tvorbou autora.</a:t>
            </a:r>
          </a:p>
          <a:p>
            <a:pPr marL="0" indent="0">
              <a:buNone/>
            </a:pPr>
            <a:r>
              <a:rPr lang="cs-CZ" sz="2000" dirty="0" smtClean="0"/>
              <a:t>Všechny objekty použité k vytvoření tohoto materiálu jsou součástí softwaru Microsoft® Office.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413543"/>
            <a:ext cx="8424936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Zdroj: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/>
              <a:t>ČABRADOVÁ, Věra, František HASCH, Jaroslav SEJPKA a Ivana VANĚČKOVÁ. </a:t>
            </a:r>
            <a:r>
              <a:rPr lang="cs-CZ" sz="2000" i="1" dirty="0"/>
              <a:t>Přírodopis pro 6. ročník základní školy a primu víceletého gymnázia</a:t>
            </a:r>
            <a:r>
              <a:rPr lang="cs-CZ" sz="2000" dirty="0"/>
              <a:t>. 1. vyd. Plzeň: Fraus, 2003, 120 s. ISBN 80-723-8211-X</a:t>
            </a:r>
            <a:r>
              <a:rPr lang="cs-CZ" sz="2000" dirty="0" smtClean="0"/>
              <a:t>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/>
              <a:t>ČERNÍK, Vladimír, Vítězslav BIČÍK a Zdeněk MARTINEC. </a:t>
            </a:r>
            <a:r>
              <a:rPr lang="cs-CZ" sz="2000" i="1" dirty="0"/>
              <a:t>Přírodopis pro 6. ročník základní školy a nižší ročníky víceletých gymnázií</a:t>
            </a:r>
            <a:r>
              <a:rPr lang="cs-CZ" sz="2000" dirty="0"/>
              <a:t>. 1., </a:t>
            </a:r>
            <a:r>
              <a:rPr lang="cs-CZ" sz="2000" dirty="0" err="1"/>
              <a:t>přeprac</a:t>
            </a:r>
            <a:r>
              <a:rPr lang="cs-CZ" sz="2000" dirty="0"/>
              <a:t>. vyd. Praha: SPN - pedagogické nakladatelství, c1999, 103 s. ISBN 80-723-5068-4.</a:t>
            </a:r>
          </a:p>
        </p:txBody>
      </p:sp>
    </p:spTree>
    <p:extLst>
      <p:ext uri="{BB962C8B-B14F-4D97-AF65-F5344CB8AC3E}">
        <p14:creationId xmlns:p14="http://schemas.microsoft.com/office/powerpoint/2010/main" val="8990461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20688"/>
            <a:ext cx="8229600" cy="5793507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Škola: Základní škola Trávníky Otrokovice, příspěvková organizace</a:t>
            </a:r>
          </a:p>
          <a:p>
            <a:r>
              <a:rPr lang="cs-CZ" dirty="0" smtClean="0"/>
              <a:t>Číslo projektu: CZ.1.07/1.4.00/21.2637</a:t>
            </a:r>
          </a:p>
          <a:p>
            <a:r>
              <a:rPr lang="cs-CZ" dirty="0" smtClean="0"/>
              <a:t>Název výukového materiálu: Korýši</a:t>
            </a:r>
          </a:p>
          <a:p>
            <a:r>
              <a:rPr lang="cs-CZ" dirty="0" smtClean="0"/>
              <a:t>Autor: Mgr. Miroslava Málková</a:t>
            </a:r>
          </a:p>
          <a:p>
            <a:r>
              <a:rPr lang="cs-CZ" dirty="0" smtClean="0"/>
              <a:t>Vytvořeno: 1. dubna 2013</a:t>
            </a:r>
          </a:p>
          <a:p>
            <a:r>
              <a:rPr lang="cs-CZ" dirty="0" smtClean="0"/>
              <a:t>Ročník: 6.</a:t>
            </a:r>
          </a:p>
          <a:p>
            <a:r>
              <a:rPr lang="cs-CZ" dirty="0" smtClean="0"/>
              <a:t>Vzdělávací oblast: Člověk a příroda</a:t>
            </a:r>
          </a:p>
          <a:p>
            <a:r>
              <a:rPr lang="cs-CZ" dirty="0" smtClean="0"/>
              <a:t>Vzdělávací obor: Přírodopis</a:t>
            </a:r>
          </a:p>
          <a:p>
            <a:r>
              <a:rPr lang="cs-CZ" dirty="0" smtClean="0"/>
              <a:t>Tematický okruh: Biologie živočichů</a:t>
            </a:r>
          </a:p>
          <a:p>
            <a:r>
              <a:rPr lang="cs-CZ" dirty="0" smtClean="0"/>
              <a:t>Téma: Korýši</a:t>
            </a:r>
          </a:p>
          <a:p>
            <a:r>
              <a:rPr lang="cs-CZ" dirty="0" smtClean="0"/>
              <a:t>Pomůcky: dataprojektor, notebook, sešit, psací potřeby, interaktivní učebnice nakladatelství FRAUS </a:t>
            </a:r>
          </a:p>
          <a:p>
            <a:r>
              <a:rPr lang="cs-CZ" dirty="0" smtClean="0"/>
              <a:t>Anotace: Vzdělávací materiál je určen k výkladu učiva o korýších. Lze jej použít i jako podklad k zápisu do sešitu.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231586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125</TotalTime>
  <Words>399</Words>
  <Application>Microsoft Office PowerPoint</Application>
  <PresentationFormat>Předvádění na obrazovce (4:3)</PresentationFormat>
  <Paragraphs>68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KORÝŠI</vt:lpstr>
      <vt:lpstr>KORÝŠI</vt:lpstr>
      <vt:lpstr>Korýši – stavba těla</vt:lpstr>
      <vt:lpstr>Rak říční</vt:lpstr>
      <vt:lpstr>Rak říční – stavba těla</vt:lpstr>
      <vt:lpstr>Rak říční – stavba těla</vt:lpstr>
      <vt:lpstr>Rak říční – orgánové soustavy</vt:lpstr>
      <vt:lpstr>Sladkovodní korýši</vt:lpstr>
      <vt:lpstr>Mořští korýši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KORÝŠI</dc:title>
  <dc:creator>malkova</dc:creator>
  <cp:lastModifiedBy>hornakova</cp:lastModifiedBy>
  <cp:revision>16</cp:revision>
  <dcterms:created xsi:type="dcterms:W3CDTF">2013-04-27T17:33:01Z</dcterms:created>
  <dcterms:modified xsi:type="dcterms:W3CDTF">2013-05-12T19:50:09Z</dcterms:modified>
</cp:coreProperties>
</file>