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789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231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453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063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107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3238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47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147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778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877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332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0000"/>
            <a:duotone>
              <a:schemeClr val="accent2">
                <a:shade val="45000"/>
                <a:satMod val="135000"/>
              </a:schemeClr>
              <a:prstClr val="white"/>
            </a:duotone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PastelsSmooth/>
                    </a14:imgEffect>
                    <a14:imgEffect>
                      <a14:colorTemperature colorTemp="47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78F2F-20E7-4B04-B6A0-CA1F21D0240B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38BE7-8F05-4609-8A20-7664421D1C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292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36912"/>
            <a:ext cx="7772400" cy="1470025"/>
          </a:xfrm>
        </p:spPr>
        <p:txBody>
          <a:bodyPr>
            <a:norm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DVOUKŘÍDLÍ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8840" y="-2945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0846" y="5949280"/>
            <a:ext cx="24359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VY_32_INOVACE_20_23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353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Dvoukřídlí </a:t>
            </a:r>
            <a:r>
              <a:rPr lang="cs-CZ" b="1" dirty="0" smtClean="0"/>
              <a:t>– </a:t>
            </a:r>
            <a:r>
              <a:rPr lang="cs-CZ" b="1" dirty="0" smtClean="0"/>
              <a:t>zařazení do systému: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/>
          <a:lstStyle/>
          <a:p>
            <a:r>
              <a:rPr lang="cs-CZ" dirty="0" smtClean="0"/>
              <a:t>řád: </a:t>
            </a:r>
            <a:r>
              <a:rPr lang="cs-CZ" b="1" dirty="0" smtClean="0"/>
              <a:t>dvoukřídlí </a:t>
            </a:r>
          </a:p>
          <a:p>
            <a:r>
              <a:rPr lang="cs-CZ" dirty="0" smtClean="0"/>
              <a:t>třída: </a:t>
            </a:r>
            <a:r>
              <a:rPr lang="cs-CZ" b="1" dirty="0" smtClean="0"/>
              <a:t>hmyz</a:t>
            </a:r>
          </a:p>
          <a:p>
            <a:r>
              <a:rPr lang="cs-CZ" dirty="0" smtClean="0"/>
              <a:t>podkmen: </a:t>
            </a:r>
            <a:r>
              <a:rPr lang="cs-CZ" b="1" dirty="0" err="1" smtClean="0"/>
              <a:t>vzdušnicovci</a:t>
            </a:r>
            <a:endParaRPr lang="cs-CZ" b="1" dirty="0" smtClean="0"/>
          </a:p>
          <a:p>
            <a:r>
              <a:rPr lang="cs-CZ" dirty="0" smtClean="0"/>
              <a:t>kmen: </a:t>
            </a:r>
            <a:r>
              <a:rPr lang="cs-CZ" b="1" dirty="0" smtClean="0"/>
              <a:t>členovci</a:t>
            </a:r>
            <a:endParaRPr lang="cs-CZ" b="1" dirty="0"/>
          </a:p>
        </p:txBody>
      </p:sp>
      <p:pic>
        <p:nvPicPr>
          <p:cNvPr id="1028" name="Picture 4" descr="C:\Users\malkova\AppData\Local\Microsoft\Windows\Temporary Internet Files\Content.IE5\0225UW69\MC900346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09032"/>
            <a:ext cx="2668073" cy="160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lkova\AppData\Local\Microsoft\Windows\Temporary Internet Files\Content.IE5\TMUAP5A4\MC9003469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509032"/>
            <a:ext cx="3071582" cy="1605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7176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Dvoukřídlí </a:t>
            </a:r>
            <a:r>
              <a:rPr lang="cs-CZ" b="1" dirty="0" smtClean="0"/>
              <a:t>– </a:t>
            </a:r>
            <a:r>
              <a:rPr lang="cs-CZ" b="1" dirty="0" smtClean="0"/>
              <a:t>charakteristické znaky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40097"/>
            <a:ext cx="8229600" cy="446449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jen 1 pár křídel</a:t>
            </a:r>
          </a:p>
          <a:p>
            <a:r>
              <a:rPr lang="cs-CZ" dirty="0" smtClean="0"/>
              <a:t>2. pár křídel přeměněn v </a:t>
            </a:r>
            <a:r>
              <a:rPr lang="cs-CZ" b="1" dirty="0" smtClean="0"/>
              <a:t>kyvadélka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manévrování při letu</a:t>
            </a:r>
          </a:p>
          <a:p>
            <a:r>
              <a:rPr lang="cs-CZ" dirty="0" smtClean="0"/>
              <a:t>ústní ústrojí </a:t>
            </a:r>
            <a:r>
              <a:rPr lang="cs-CZ" dirty="0" smtClean="0"/>
              <a:t>– </a:t>
            </a:r>
            <a:r>
              <a:rPr lang="cs-CZ" dirty="0" err="1" smtClean="0"/>
              <a:t>lízavě</a:t>
            </a:r>
            <a:r>
              <a:rPr lang="cs-CZ" dirty="0" smtClean="0"/>
              <a:t> sací nebo bodavě sací</a:t>
            </a:r>
          </a:p>
          <a:p>
            <a:r>
              <a:rPr lang="cs-CZ" b="1" dirty="0" smtClean="0"/>
              <a:t>beznohé larvy</a:t>
            </a:r>
          </a:p>
          <a:p>
            <a:r>
              <a:rPr lang="cs-CZ" dirty="0" smtClean="0"/>
              <a:t>některé druhy jsou parazitické a </a:t>
            </a:r>
            <a:r>
              <a:rPr lang="cs-CZ" b="1" dirty="0" smtClean="0"/>
              <a:t>přenášejí nemoci</a:t>
            </a:r>
          </a:p>
          <a:p>
            <a:r>
              <a:rPr lang="cs-CZ" dirty="0" smtClean="0"/>
              <a:t>proměna dokonalá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77272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V interaktivní učebnici nakladatelství FRAUS si prohlédni ústní ústrojí dvoukřídlého hmyzu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4182224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Moucha domácí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629000"/>
          </a:xfrm>
        </p:spPr>
        <p:txBody>
          <a:bodyPr/>
          <a:lstStyle/>
          <a:p>
            <a:r>
              <a:rPr lang="cs-CZ" dirty="0" smtClean="0"/>
              <a:t>hlava: </a:t>
            </a:r>
            <a:r>
              <a:rPr lang="cs-CZ" b="1" dirty="0" smtClean="0"/>
              <a:t>velké složené oči</a:t>
            </a:r>
            <a:r>
              <a:rPr lang="cs-CZ" dirty="0" smtClean="0"/>
              <a:t>, krátká tykadla, </a:t>
            </a:r>
            <a:r>
              <a:rPr lang="cs-CZ" b="1" dirty="0" err="1" smtClean="0"/>
              <a:t>lízavě</a:t>
            </a:r>
            <a:r>
              <a:rPr lang="cs-CZ" b="1" dirty="0" smtClean="0"/>
              <a:t> sací</a:t>
            </a:r>
            <a:r>
              <a:rPr lang="cs-CZ" dirty="0" smtClean="0"/>
              <a:t> ústní ústrojí</a:t>
            </a:r>
          </a:p>
          <a:p>
            <a:r>
              <a:rPr lang="cs-CZ" dirty="0" smtClean="0"/>
              <a:t>končetiny: drápky + </a:t>
            </a:r>
            <a:r>
              <a:rPr lang="cs-CZ" b="1" dirty="0" smtClean="0"/>
              <a:t>přísavné polštářky</a:t>
            </a:r>
          </a:p>
          <a:p>
            <a:r>
              <a:rPr lang="cs-CZ" dirty="0" smtClean="0"/>
              <a:t>samička klade </a:t>
            </a:r>
            <a:r>
              <a:rPr lang="cs-CZ" b="1" dirty="0" smtClean="0"/>
              <a:t>vajíčka do zapáchajících látek </a:t>
            </a:r>
          </a:p>
          <a:p>
            <a:r>
              <a:rPr lang="cs-CZ" dirty="0" smtClean="0"/>
              <a:t>přenašeč různých nemocí</a:t>
            </a:r>
          </a:p>
          <a:p>
            <a:r>
              <a:rPr lang="cs-CZ" dirty="0" smtClean="0"/>
              <a:t>potrava pro hmyzožravé ptáky</a:t>
            </a:r>
            <a:endParaRPr lang="cs-CZ" dirty="0"/>
          </a:p>
        </p:txBody>
      </p:sp>
      <p:pic>
        <p:nvPicPr>
          <p:cNvPr id="2050" name="Picture 2" descr="C:\Users\malkova\AppData\Local\Microsoft\Windows\Temporary Internet Files\Content.IE5\R89TAV2Z\MC9001973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49080"/>
            <a:ext cx="3049667" cy="2420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430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8059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/>
              <a:t>Komáři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435280" cy="580526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ústní ústrojí </a:t>
            </a:r>
            <a:r>
              <a:rPr lang="cs-CZ" dirty="0" smtClean="0"/>
              <a:t>Ѿ </a:t>
            </a:r>
            <a:r>
              <a:rPr lang="cs-CZ" b="1" dirty="0" smtClean="0"/>
              <a:t>bodavě sací</a:t>
            </a:r>
          </a:p>
          <a:p>
            <a:r>
              <a:rPr lang="cs-CZ" dirty="0" smtClean="0"/>
              <a:t>tenké tělo, dlouhé tenké nohy, dlouhá tykadla</a:t>
            </a:r>
          </a:p>
          <a:p>
            <a:r>
              <a:rPr lang="cs-CZ" dirty="0" smtClean="0"/>
              <a:t>samičky se živí </a:t>
            </a:r>
            <a:r>
              <a:rPr lang="cs-CZ" b="1" dirty="0" smtClean="0"/>
              <a:t>krví</a:t>
            </a:r>
            <a:r>
              <a:rPr lang="cs-CZ" dirty="0" smtClean="0"/>
              <a:t> teplokrevných živočichů</a:t>
            </a:r>
          </a:p>
          <a:p>
            <a:r>
              <a:rPr lang="cs-CZ" dirty="0" smtClean="0"/>
              <a:t>samečci se živí nektarem z květů</a:t>
            </a:r>
          </a:p>
          <a:p>
            <a:r>
              <a:rPr lang="cs-CZ" b="1" dirty="0" smtClean="0"/>
              <a:t>larvy a kukly </a:t>
            </a:r>
            <a:r>
              <a:rPr lang="cs-CZ" dirty="0" smtClean="0"/>
              <a:t>se vyvíjí </a:t>
            </a:r>
            <a:r>
              <a:rPr lang="cs-CZ" b="1" dirty="0" smtClean="0"/>
              <a:t>ve vodě</a:t>
            </a:r>
          </a:p>
          <a:p>
            <a:pPr marL="0" indent="0">
              <a:buNone/>
            </a:pPr>
            <a:endParaRPr lang="cs-CZ" u="sng" dirty="0" smtClean="0"/>
          </a:p>
          <a:p>
            <a:pPr marL="0" indent="0">
              <a:buNone/>
            </a:pPr>
            <a:r>
              <a:rPr lang="cs-CZ" u="sng" dirty="0" smtClean="0"/>
              <a:t>Druhy komárů:</a:t>
            </a:r>
          </a:p>
          <a:p>
            <a:pPr marL="0" indent="0">
              <a:buNone/>
            </a:pPr>
            <a:r>
              <a:rPr lang="cs-CZ" i="1" dirty="0" smtClean="0"/>
              <a:t>u nás </a:t>
            </a:r>
            <a:r>
              <a:rPr lang="cs-CZ" i="1" dirty="0" smtClean="0"/>
              <a:t>–</a:t>
            </a:r>
            <a:r>
              <a:rPr lang="cs-CZ" dirty="0" smtClean="0"/>
              <a:t> </a:t>
            </a:r>
            <a:r>
              <a:rPr lang="cs-CZ" b="1" dirty="0" smtClean="0"/>
              <a:t>komár pisklavý, komár útočný</a:t>
            </a:r>
          </a:p>
          <a:p>
            <a:pPr marL="0" indent="0">
              <a:buNone/>
            </a:pPr>
            <a:r>
              <a:rPr lang="cs-CZ" i="1" dirty="0" smtClean="0"/>
              <a:t>v tropech </a:t>
            </a:r>
            <a:r>
              <a:rPr lang="cs-CZ" i="1" dirty="0" smtClean="0"/>
              <a:t>–</a:t>
            </a:r>
            <a:r>
              <a:rPr lang="cs-CZ" dirty="0" smtClean="0"/>
              <a:t> </a:t>
            </a:r>
            <a:r>
              <a:rPr lang="cs-CZ" b="1" dirty="0" err="1" smtClean="0"/>
              <a:t>anofeles</a:t>
            </a:r>
            <a:r>
              <a:rPr lang="cs-CZ" b="1" dirty="0" smtClean="0"/>
              <a:t> čtyřskvrnný </a:t>
            </a:r>
            <a:r>
              <a:rPr lang="cs-CZ" dirty="0" smtClean="0"/>
              <a:t>– </a:t>
            </a:r>
            <a:r>
              <a:rPr lang="cs-CZ" dirty="0" smtClean="0"/>
              <a:t>přenašeč zimničky </a:t>
            </a:r>
            <a:r>
              <a:rPr lang="cs-CZ" dirty="0" smtClean="0"/>
              <a:t>– </a:t>
            </a:r>
            <a:r>
              <a:rPr lang="cs-CZ" dirty="0" smtClean="0"/>
              <a:t>malárie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3000" i="1" dirty="0" smtClean="0"/>
              <a:t>V interaktivní učebnici nakladatelství FRAUS pozoruj ve videoukázce životní projevy komárů</a:t>
            </a:r>
            <a:r>
              <a:rPr lang="cs-CZ" sz="3100" i="1" dirty="0" smtClean="0"/>
              <a:t>.</a:t>
            </a:r>
            <a:endParaRPr lang="cs-CZ" sz="3100" i="1" dirty="0"/>
          </a:p>
        </p:txBody>
      </p:sp>
      <p:pic>
        <p:nvPicPr>
          <p:cNvPr id="3075" name="Picture 3" descr="C:\Users\malkova\AppData\Local\Microsoft\Windows\Temporary Internet Files\Content.IE5\M9N1FTQV\MC900438036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1615" y="1772816"/>
            <a:ext cx="3247256" cy="3247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0492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prstClr val="black"/>
                </a:solidFill>
              </a:rPr>
              <a:t>Další zástupci dvoukřídlého hmyzu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bodalka stájová</a:t>
            </a:r>
            <a:r>
              <a:rPr lang="cs-CZ" b="1" i="1" dirty="0" smtClean="0"/>
              <a:t> </a:t>
            </a:r>
            <a:r>
              <a:rPr lang="cs-CZ" i="1" dirty="0" smtClean="0"/>
              <a:t>– </a:t>
            </a:r>
            <a:r>
              <a:rPr lang="cs-CZ" i="1" dirty="0" smtClean="0"/>
              <a:t>bodavě sací ústní ústrojí</a:t>
            </a:r>
            <a:endParaRPr lang="cs-CZ" dirty="0" smtClean="0"/>
          </a:p>
          <a:p>
            <a:r>
              <a:rPr lang="cs-CZ" b="1" dirty="0" smtClean="0"/>
              <a:t>masařka obecná </a:t>
            </a:r>
            <a:r>
              <a:rPr lang="cs-CZ" dirty="0" smtClean="0"/>
              <a:t>– </a:t>
            </a:r>
            <a:r>
              <a:rPr lang="cs-CZ" i="1" dirty="0" smtClean="0"/>
              <a:t>na zadečku kostkovaná kresba, larvy v zahnívajícím mase</a:t>
            </a:r>
            <a:endParaRPr lang="cs-CZ" dirty="0" smtClean="0"/>
          </a:p>
          <a:p>
            <a:r>
              <a:rPr lang="cs-CZ" b="1" dirty="0" smtClean="0"/>
              <a:t>bzučivky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i="1" dirty="0" smtClean="0"/>
              <a:t>kovově lesklý modrý nebo zelený zadeček</a:t>
            </a:r>
            <a:endParaRPr lang="cs-CZ" dirty="0" smtClean="0"/>
          </a:p>
          <a:p>
            <a:r>
              <a:rPr lang="cs-CZ" b="1" dirty="0" smtClean="0"/>
              <a:t>střečci</a:t>
            </a:r>
            <a:r>
              <a:rPr lang="cs-CZ" dirty="0" smtClean="0"/>
              <a:t> </a:t>
            </a:r>
            <a:r>
              <a:rPr lang="cs-CZ" dirty="0"/>
              <a:t>–</a:t>
            </a:r>
            <a:r>
              <a:rPr lang="cs-CZ" dirty="0" smtClean="0"/>
              <a:t> </a:t>
            </a:r>
            <a:r>
              <a:rPr lang="cs-CZ" i="1" dirty="0" smtClean="0"/>
              <a:t>jejich larvy žijí pod kůží hostitele </a:t>
            </a:r>
            <a:r>
              <a:rPr lang="cs-CZ" i="1" dirty="0" smtClean="0"/>
              <a:t>– </a:t>
            </a:r>
            <a:r>
              <a:rPr lang="cs-CZ" i="1" dirty="0" smtClean="0"/>
              <a:t>krávy, jeleni, koně, …</a:t>
            </a:r>
            <a:endParaRPr lang="cs-CZ" dirty="0" smtClean="0"/>
          </a:p>
          <a:p>
            <a:r>
              <a:rPr lang="cs-CZ" b="1" dirty="0" smtClean="0"/>
              <a:t>ovádi</a:t>
            </a:r>
            <a:r>
              <a:rPr lang="cs-CZ" dirty="0" smtClean="0"/>
              <a:t> </a:t>
            </a:r>
            <a:r>
              <a:rPr lang="cs-CZ" dirty="0" smtClean="0"/>
              <a:t>–</a:t>
            </a:r>
            <a:r>
              <a:rPr lang="cs-CZ" i="1" dirty="0" smtClean="0"/>
              <a:t> </a:t>
            </a:r>
            <a:r>
              <a:rPr lang="cs-CZ" i="1" dirty="0" smtClean="0"/>
              <a:t>žijí v blízkosti vod, bolestivé bodnutí</a:t>
            </a:r>
          </a:p>
          <a:p>
            <a:r>
              <a:rPr lang="cs-CZ" b="1" dirty="0" smtClean="0"/>
              <a:t>pakomáři</a:t>
            </a:r>
            <a:r>
              <a:rPr lang="cs-CZ" dirty="0" smtClean="0"/>
              <a:t> </a:t>
            </a:r>
            <a:r>
              <a:rPr lang="cs-CZ" dirty="0" smtClean="0"/>
              <a:t>–</a:t>
            </a:r>
            <a:r>
              <a:rPr lang="cs-CZ" i="1" dirty="0" smtClean="0"/>
              <a:t> </a:t>
            </a:r>
            <a:r>
              <a:rPr lang="cs-CZ" i="1" dirty="0" smtClean="0"/>
              <a:t>krvavě červené larvy žijí na dně rybníků </a:t>
            </a:r>
            <a:r>
              <a:rPr lang="cs-CZ" i="1" dirty="0" smtClean="0"/>
              <a:t>– </a:t>
            </a:r>
            <a:r>
              <a:rPr lang="cs-CZ" i="1" dirty="0" smtClean="0"/>
              <a:t>patentky </a:t>
            </a:r>
            <a:r>
              <a:rPr lang="cs-CZ" i="1" dirty="0" smtClean="0"/>
              <a:t>– </a:t>
            </a:r>
            <a:r>
              <a:rPr lang="cs-CZ" i="1" dirty="0" smtClean="0"/>
              <a:t>krmivo pro akvarijní ryby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82182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prstClr val="black"/>
                </a:solidFill>
              </a:rPr>
              <a:t>Další zástupci dvoukřídlého hmyzu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pestřenky</a:t>
            </a:r>
            <a:r>
              <a:rPr lang="cs-CZ" dirty="0" smtClean="0"/>
              <a:t> </a:t>
            </a:r>
            <a:r>
              <a:rPr lang="cs-CZ" dirty="0" smtClean="0"/>
              <a:t>–</a:t>
            </a:r>
            <a:r>
              <a:rPr lang="cs-CZ" i="1" dirty="0" smtClean="0"/>
              <a:t> </a:t>
            </a:r>
            <a:r>
              <a:rPr lang="cs-CZ" i="1" dirty="0" smtClean="0"/>
              <a:t>zadeček žlutočerně pruhovaný </a:t>
            </a:r>
            <a:r>
              <a:rPr lang="cs-CZ" i="1" dirty="0" smtClean="0"/>
              <a:t>– </a:t>
            </a:r>
            <a:r>
              <a:rPr lang="cs-CZ" i="1" dirty="0" smtClean="0"/>
              <a:t>připomínají zástupce blanokřídlého hmyzu </a:t>
            </a:r>
            <a:r>
              <a:rPr lang="cs-CZ" i="1" dirty="0" smtClean="0"/>
              <a:t>– </a:t>
            </a:r>
            <a:r>
              <a:rPr lang="cs-CZ" i="1" dirty="0" smtClean="0"/>
              <a:t>vosy, včely, sršně, …</a:t>
            </a:r>
            <a:endParaRPr lang="cs-CZ" dirty="0" smtClean="0"/>
          </a:p>
          <a:p>
            <a:r>
              <a:rPr lang="cs-CZ" b="1" dirty="0" smtClean="0"/>
              <a:t>vrtule třešňová </a:t>
            </a:r>
            <a:r>
              <a:rPr lang="cs-CZ" dirty="0" smtClean="0"/>
              <a:t>–</a:t>
            </a:r>
            <a:r>
              <a:rPr lang="cs-CZ" i="1" dirty="0" smtClean="0"/>
              <a:t> </a:t>
            </a:r>
            <a:r>
              <a:rPr lang="cs-CZ" i="1" dirty="0" smtClean="0"/>
              <a:t>larvy způsobují červivost třešní</a:t>
            </a:r>
            <a:endParaRPr lang="cs-CZ" dirty="0" smtClean="0"/>
          </a:p>
          <a:p>
            <a:r>
              <a:rPr lang="cs-CZ" b="1" dirty="0" smtClean="0"/>
              <a:t>octomilky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i="1" dirty="0" smtClean="0"/>
              <a:t>vyskytují se tam, kde probíhá kvašení zkaženého ovoce</a:t>
            </a:r>
          </a:p>
          <a:p>
            <a:r>
              <a:rPr lang="cs-CZ" b="1" dirty="0" smtClean="0"/>
              <a:t>moucha tse-tse </a:t>
            </a:r>
            <a:r>
              <a:rPr lang="cs-CZ" dirty="0" smtClean="0"/>
              <a:t>–</a:t>
            </a:r>
            <a:r>
              <a:rPr lang="cs-CZ" i="1" dirty="0" smtClean="0"/>
              <a:t> </a:t>
            </a:r>
            <a:r>
              <a:rPr lang="cs-CZ" i="1" dirty="0" smtClean="0"/>
              <a:t>přenáší trypanozomu </a:t>
            </a:r>
            <a:r>
              <a:rPr lang="cs-CZ" i="1" dirty="0" err="1" smtClean="0"/>
              <a:t>spavičnou</a:t>
            </a:r>
            <a:r>
              <a:rPr lang="cs-CZ" i="1" dirty="0" smtClean="0"/>
              <a:t> </a:t>
            </a:r>
            <a:r>
              <a:rPr lang="cs-CZ" i="1" dirty="0" smtClean="0"/>
              <a:t>– </a:t>
            </a:r>
            <a:r>
              <a:rPr lang="cs-CZ" i="1" dirty="0" smtClean="0"/>
              <a:t>spavá nemoc</a:t>
            </a:r>
          </a:p>
          <a:p>
            <a:r>
              <a:rPr lang="cs-CZ" b="1" dirty="0" smtClean="0"/>
              <a:t>tiplice</a:t>
            </a:r>
            <a:r>
              <a:rPr lang="cs-CZ" dirty="0" smtClean="0"/>
              <a:t> </a:t>
            </a:r>
            <a:r>
              <a:rPr lang="cs-CZ" dirty="0" smtClean="0"/>
              <a:t>–</a:t>
            </a:r>
            <a:r>
              <a:rPr lang="cs-CZ" i="1" dirty="0" smtClean="0"/>
              <a:t> </a:t>
            </a:r>
            <a:r>
              <a:rPr lang="cs-CZ" i="1" dirty="0" smtClean="0"/>
              <a:t>stejně jako sekáči dokáže odlomit dlouhou nohu</a:t>
            </a:r>
          </a:p>
          <a:p>
            <a:endParaRPr lang="cs-CZ" i="1" dirty="0"/>
          </a:p>
          <a:p>
            <a:pPr marL="0" indent="0">
              <a:buNone/>
            </a:pPr>
            <a:r>
              <a:rPr lang="cs-CZ" sz="2800" i="1" dirty="0" smtClean="0"/>
              <a:t>Fotografie uvedených druhů dvoukřídlého hmyzu si prohlédni v interaktivní učebnici nakladatelství FRAUS.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6316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476671"/>
            <a:ext cx="835292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Zdroj: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ČABRADOVÁ, Věra, František HASCH, Jaroslav SEJPKA a Ivana VANĚČKOVÁ. </a:t>
            </a:r>
            <a:r>
              <a:rPr lang="cs-CZ" sz="2000" i="1" dirty="0">
                <a:solidFill>
                  <a:prstClr val="black"/>
                </a:solidFill>
              </a:rPr>
              <a:t>Přírodopis pro 6. ročník základní školy a primu víceletého gymnázia</a:t>
            </a:r>
            <a:r>
              <a:rPr lang="cs-CZ" sz="2000" dirty="0">
                <a:solidFill>
                  <a:prstClr val="black"/>
                </a:solidFill>
              </a:rPr>
              <a:t>. 1. vyd. Plzeň: Fraus, 2003, 120 s. ISBN 80-723-8211-X.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</a:rPr>
              <a:t>ČERNÍK, Vladimír, Vítězslav BIČÍK a Zdeněk MARTINEC. </a:t>
            </a:r>
            <a:r>
              <a:rPr lang="cs-CZ" sz="2000" i="1" dirty="0">
                <a:solidFill>
                  <a:prstClr val="black"/>
                </a:solidFill>
              </a:rPr>
              <a:t>Přírodopis pro 6. ročník základní školy a nižší ročníky víceletých gymnázií</a:t>
            </a:r>
            <a:r>
              <a:rPr lang="cs-CZ" sz="2000" dirty="0">
                <a:solidFill>
                  <a:prstClr val="black"/>
                </a:solidFill>
              </a:rPr>
              <a:t>. 1., </a:t>
            </a:r>
            <a:r>
              <a:rPr lang="cs-CZ" sz="2000" dirty="0" err="1">
                <a:solidFill>
                  <a:prstClr val="black"/>
                </a:solidFill>
              </a:rPr>
              <a:t>přeprac</a:t>
            </a:r>
            <a:r>
              <a:rPr lang="cs-CZ" sz="2000" dirty="0">
                <a:solidFill>
                  <a:prstClr val="black"/>
                </a:solidFill>
              </a:rPr>
              <a:t>. vyd. Praha: SPN - pedagogické nakladatelství, c1999, 103 s. ISBN 80-723-5068-4.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09390" y="3068960"/>
            <a:ext cx="833907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Tato práce je šířena pod licencí CC BY-SA 3.0. Odkazy a citace jsou platné k datu vytvoření této práce.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Texty jsou vlastní originální tvorbou autora.</a:t>
            </a:r>
          </a:p>
          <a:p>
            <a:pPr lvl="0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Všechny objekty použité k vytvoření tohoto materiálu jsou součástí softwaru Microsoft® Office.</a:t>
            </a:r>
          </a:p>
        </p:txBody>
      </p:sp>
    </p:spTree>
    <p:extLst>
      <p:ext uri="{BB962C8B-B14F-4D97-AF65-F5344CB8AC3E}">
        <p14:creationId xmlns:p14="http://schemas.microsoft.com/office/powerpoint/2010/main" val="351136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4867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Škola: Základní škola Trávníky Otrokovice, příspěvková organizace</a:t>
            </a:r>
          </a:p>
          <a:p>
            <a:r>
              <a:rPr lang="cs-CZ" dirty="0" smtClean="0"/>
              <a:t>Číslo projektu: CZ.1.07/1.4.00/21.2637</a:t>
            </a:r>
          </a:p>
          <a:p>
            <a:r>
              <a:rPr lang="cs-CZ" dirty="0" smtClean="0"/>
              <a:t>Název výukového materiálu: Dvoukřídlí</a:t>
            </a:r>
          </a:p>
          <a:p>
            <a:r>
              <a:rPr lang="cs-CZ" dirty="0" smtClean="0"/>
              <a:t>Autor: Mgr. Miroslava Málková</a:t>
            </a:r>
          </a:p>
          <a:p>
            <a:r>
              <a:rPr lang="cs-CZ" dirty="0" smtClean="0"/>
              <a:t>Vytvořeno: 2. dubna 2013</a:t>
            </a:r>
          </a:p>
          <a:p>
            <a:r>
              <a:rPr lang="cs-CZ" dirty="0" smtClean="0"/>
              <a:t>Ročník: 6.</a:t>
            </a:r>
          </a:p>
          <a:p>
            <a:r>
              <a:rPr lang="cs-CZ" dirty="0" smtClean="0"/>
              <a:t>Vzdělávací oblast: Člověk a příroda</a:t>
            </a:r>
          </a:p>
          <a:p>
            <a:r>
              <a:rPr lang="cs-CZ" dirty="0" smtClean="0"/>
              <a:t>Vzdělávací obor: Přírodopis</a:t>
            </a:r>
          </a:p>
          <a:p>
            <a:r>
              <a:rPr lang="cs-CZ" dirty="0" smtClean="0"/>
              <a:t>Tematický okruh: Biologie živočichů</a:t>
            </a:r>
          </a:p>
          <a:p>
            <a:r>
              <a:rPr lang="cs-CZ" dirty="0" smtClean="0"/>
              <a:t>Téma: Dvoukřídlí</a:t>
            </a:r>
          </a:p>
          <a:p>
            <a:r>
              <a:rPr lang="cs-CZ" dirty="0" smtClean="0"/>
              <a:t>Pomůcky: dataprojektor, notebook, sešit, psací potřeby, interaktivní učebnice nakladatelství FRAUS </a:t>
            </a:r>
          </a:p>
          <a:p>
            <a:r>
              <a:rPr lang="cs-CZ" dirty="0" smtClean="0"/>
              <a:t>Anotace: Vzdělávací materiál je určen k výkladu učiva o dvoukřídlém hmyzu. Lze jej použít i jako podklad k zápisu do sešitu.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20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435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DVOUKŘÍDLÍ</vt:lpstr>
      <vt:lpstr>Dvoukřídlí – zařazení do systému:</vt:lpstr>
      <vt:lpstr>Dvoukřídlí – charakteristické znaky</vt:lpstr>
      <vt:lpstr>Moucha domácí</vt:lpstr>
      <vt:lpstr>Komáři</vt:lpstr>
      <vt:lpstr>Další zástupci dvoukřídlého hmyzu</vt:lpstr>
      <vt:lpstr>Další zástupci dvoukřídlého hmyzu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DVOUKŘÍDLÍ</dc:title>
  <dc:creator>malkova</dc:creator>
  <cp:lastModifiedBy>hornakova</cp:lastModifiedBy>
  <cp:revision>19</cp:revision>
  <dcterms:created xsi:type="dcterms:W3CDTF">2013-05-02T15:21:19Z</dcterms:created>
  <dcterms:modified xsi:type="dcterms:W3CDTF">2013-05-12T19:59:27Z</dcterms:modified>
</cp:coreProperties>
</file>