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64" r:id="rId4"/>
    <p:sldId id="265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VY_32_INOVACE_01_M-Krychle, kvádr-opakování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</a:t>
          </a:r>
          <a:r>
            <a:rPr lang="cs-CZ" sz="2000" smtClean="0"/>
            <a:t>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CB417D3-21CC-4461-825D-9124CB53A64B}">
      <dgm:prSet custT="1"/>
      <dgm:spPr/>
      <dgm:t>
        <a:bodyPr/>
        <a:lstStyle/>
        <a:p>
          <a:pPr algn="l" rtl="0"/>
          <a:r>
            <a:rPr lang="cs-CZ" sz="2000" smtClean="0"/>
            <a:t>TEMA</a:t>
          </a:r>
          <a:r>
            <a:rPr lang="cs-CZ" sz="2000" dirty="0" smtClean="0"/>
            <a:t>:</a:t>
          </a:r>
          <a:endParaRPr lang="cs-CZ" sz="2000" dirty="0"/>
        </a:p>
      </dgm:t>
    </dgm:pt>
    <dgm:pt modelId="{F1548749-B72E-4216-97BD-B1F0043CA013}" type="parTrans" cxnId="{BE594D61-C89C-41FE-BF5F-EA44210A65DD}">
      <dgm:prSet/>
      <dgm:spPr/>
    </dgm:pt>
    <dgm:pt modelId="{55544E2D-2661-45CA-B4CD-21DD709BB0C4}" type="sibTrans" cxnId="{BE594D61-C89C-41FE-BF5F-EA44210A65DD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20E0DC54-6843-4628-98BE-EF7FB431364D}" type="pres">
      <dgm:prSet presAssocID="{DCB417D3-21CC-4461-825D-9124CB53A64B}" presName="vertSpace4" presStyleLbl="node1" presStyleIdx="2" presStyleCnt="5"/>
      <dgm:spPr/>
    </dgm:pt>
    <dgm:pt modelId="{0AA5279B-A72F-455A-B363-75436A66E268}" type="pres">
      <dgm:prSet presAssocID="{DCB417D3-21CC-4461-825D-9124CB53A64B}" presName="circle4" presStyleLbl="node1" presStyleIdx="3" presStyleCnt="5"/>
      <dgm:spPr/>
    </dgm:pt>
    <dgm:pt modelId="{9997C6AB-B689-4FB4-B205-E3C777C96D63}" type="pres">
      <dgm:prSet presAssocID="{DCB417D3-21CC-4461-825D-9124CB53A64B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41261E-9BE0-4E40-887D-9E35A9F0C255}" type="pres">
      <dgm:prSet presAssocID="{DCB417D3-21CC-4461-825D-9124CB53A64B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C718D7FB-8B3D-469B-A8E3-65CDB17432B2}" type="presOf" srcId="{DCB417D3-21CC-4461-825D-9124CB53A64B}" destId="{9997C6AB-B689-4FB4-B205-E3C777C96D6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F356C00-206D-45BC-BB09-7EE0C3171D38}" type="presOf" srcId="{4C35D32F-0EAB-4CD7-82EE-45574DC2A586}" destId="{890E4F0B-2866-4A3F-A3C7-2A14B1797930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BE594D61-C89C-41FE-BF5F-EA44210A65DD}" srcId="{757F3AB3-0718-4624-B441-E567A8F0AB56}" destId="{DCB417D3-21CC-4461-825D-9124CB53A64B}" srcOrd="3" destOrd="0" parTransId="{F1548749-B72E-4216-97BD-B1F0043CA013}" sibTransId="{55544E2D-2661-45CA-B4CD-21DD709BB0C4}"/>
    <dgm:cxn modelId="{0DF07BC0-90E0-4BC6-93A8-FFE4F98B487F}" type="presOf" srcId="{4C35D32F-0EAB-4CD7-82EE-45574DC2A586}" destId="{8BEBB6EC-1DAA-4CAC-8A25-BC0FCBD5DBD5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288F6DAD-E05D-4059-AE9A-21F2EB1EECEC}" type="presOf" srcId="{DCB417D3-21CC-4461-825D-9124CB53A64B}" destId="{3D41261E-9BE0-4E40-887D-9E35A9F0C255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26BF8DED-903C-4653-A894-42EA471DB9FE}" type="presParOf" srcId="{333A1088-737F-45CB-B68E-254E46348037}" destId="{20E0DC54-6843-4628-98BE-EF7FB431364D}" srcOrd="9" destOrd="0" presId="urn:microsoft.com/office/officeart/2005/8/layout/target3"/>
    <dgm:cxn modelId="{F58BF9AF-A151-46E8-A33E-B8F4FC133E7F}" type="presParOf" srcId="{333A1088-737F-45CB-B68E-254E46348037}" destId="{0AA5279B-A72F-455A-B363-75436A66E268}" srcOrd="10" destOrd="0" presId="urn:microsoft.com/office/officeart/2005/8/layout/target3"/>
    <dgm:cxn modelId="{6838A70A-2545-4E7B-8D91-115D824485ED}" type="presParOf" srcId="{333A1088-737F-45CB-B68E-254E46348037}" destId="{9997C6AB-B689-4FB4-B205-E3C777C96D63}" srcOrd="11" destOrd="0" presId="urn:microsoft.com/office/officeart/2005/8/layout/target3"/>
    <dgm:cxn modelId="{0352F635-63E2-4135-994E-C413042C0797}" type="presParOf" srcId="{333A1088-737F-45CB-B68E-254E46348037}" destId="{76644BE8-9D7C-4C09-B250-3D10AF48CBB7}" srcOrd="12" destOrd="0" presId="urn:microsoft.com/office/officeart/2005/8/layout/target3"/>
    <dgm:cxn modelId="{81E3A5BF-D84A-4024-B35C-111DCEB54CD4}" type="presParOf" srcId="{333A1088-737F-45CB-B68E-254E46348037}" destId="{EE85B701-7295-41C0-BA7A-34D3756A2AE6}" srcOrd="13" destOrd="0" presId="urn:microsoft.com/office/officeart/2005/8/layout/target3"/>
    <dgm:cxn modelId="{B217A5FB-22B1-4B25-B452-590ED8422769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22EA51FF-4765-4F12-867F-0EDD18698717}" type="presParOf" srcId="{333A1088-737F-45CB-B68E-254E46348037}" destId="{3D41261E-9BE0-4E40-887D-9E35A9F0C255}" srcOrd="18" destOrd="0" presId="urn:microsoft.com/office/officeart/2005/8/layout/target3"/>
    <dgm:cxn modelId="{3177AEE9-4F67-4DD6-AF96-575A9B2FF45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</a:t>
          </a:r>
          <a:r>
            <a:rPr lang="cs-CZ" sz="2000" kern="1200" smtClean="0"/>
            <a:t>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VY_32_INOVACE_01_M-Krychle, kvádr-opakování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0AA5279B-A72F-455A-B363-75436A66E268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7C6AB-B689-4FB4-B205-E3C777C96D63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</a:t>
          </a:r>
          <a:r>
            <a:rPr lang="cs-CZ" sz="2000" kern="1200" dirty="0" smtClean="0"/>
            <a:t>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977834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/>
              <a:t>M</a:t>
            </a:r>
            <a:r>
              <a:rPr lang="cs-CZ" dirty="0" smtClean="0"/>
              <a:t>atematiky – geometrie</a:t>
            </a:r>
          </a:p>
          <a:p>
            <a:r>
              <a:rPr lang="cs-CZ" dirty="0" smtClean="0"/>
              <a:t>Krychle, kvádr</a:t>
            </a:r>
          </a:p>
          <a:p>
            <a:r>
              <a:rPr lang="cs-CZ" dirty="0" smtClean="0"/>
              <a:t>Pro 3.-5. ročník  ZŠ</a:t>
            </a:r>
          </a:p>
          <a:p>
            <a:r>
              <a:rPr lang="cs-CZ" dirty="0"/>
              <a:t>T</a:t>
            </a:r>
            <a:r>
              <a:rPr lang="cs-CZ" dirty="0" smtClean="0"/>
              <a:t>ělesa krychle, kvádr-opakování učiva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9750" y="333375"/>
            <a:ext cx="8229600" cy="1143000"/>
          </a:xfrm>
          <a:solidFill>
            <a:srgbClr val="FFFF00"/>
          </a:solidFill>
        </p:spPr>
        <p:txBody>
          <a:bodyPr/>
          <a:lstStyle/>
          <a:p>
            <a:pPr eaLnBrk="1" hangingPunct="1"/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Porovnej a doplň počet:</a:t>
            </a:r>
          </a:p>
        </p:txBody>
      </p:sp>
      <p:sp>
        <p:nvSpPr>
          <p:cNvPr id="8195" name="Rectangle 9"/>
          <p:cNvSpPr>
            <a:spLocks noChangeArrowheads="1"/>
          </p:cNvSpPr>
          <p:nvPr/>
        </p:nvSpPr>
        <p:spPr bwMode="auto">
          <a:xfrm>
            <a:off x="323850" y="4005263"/>
            <a:ext cx="7631113" cy="277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Stěn:</a:t>
            </a:r>
          </a:p>
          <a:p>
            <a:pPr>
              <a:spcBef>
                <a:spcPct val="50000"/>
              </a:spcBef>
            </a:pPr>
            <a:r>
              <a:rPr lang="cs-CZ" sz="3200" b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Hran:</a:t>
            </a:r>
          </a:p>
          <a:p>
            <a:pPr>
              <a:spcBef>
                <a:spcPct val="50000"/>
              </a:spcBef>
            </a:pPr>
            <a:r>
              <a:rPr lang="cs-CZ" sz="3200" b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Vrcholů:</a:t>
            </a:r>
          </a:p>
          <a:p>
            <a:pPr>
              <a:spcBef>
                <a:spcPct val="50000"/>
              </a:spcBef>
            </a:pPr>
            <a:endParaRPr lang="cs-CZ" sz="3200" b="1" dirty="0"/>
          </a:p>
        </p:txBody>
      </p:sp>
      <p:sp>
        <p:nvSpPr>
          <p:cNvPr id="5161" name="Text Box 41"/>
          <p:cNvSpPr txBox="1">
            <a:spLocks noChangeArrowheads="1"/>
          </p:cNvSpPr>
          <p:nvPr/>
        </p:nvSpPr>
        <p:spPr bwMode="auto">
          <a:xfrm>
            <a:off x="2546993" y="4005263"/>
            <a:ext cx="12446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šest</a:t>
            </a:r>
          </a:p>
        </p:txBody>
      </p:sp>
      <p:sp>
        <p:nvSpPr>
          <p:cNvPr id="28688" name="Rectangle 16"/>
          <p:cNvSpPr>
            <a:spLocks noChangeArrowheads="1"/>
          </p:cNvSpPr>
          <p:nvPr/>
        </p:nvSpPr>
        <p:spPr bwMode="auto">
          <a:xfrm>
            <a:off x="5724525" y="4070350"/>
            <a:ext cx="100806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šest</a:t>
            </a:r>
          </a:p>
        </p:txBody>
      </p:sp>
      <p:sp>
        <p:nvSpPr>
          <p:cNvPr id="28689" name="Rectangle 17"/>
          <p:cNvSpPr>
            <a:spLocks noChangeArrowheads="1"/>
          </p:cNvSpPr>
          <p:nvPr/>
        </p:nvSpPr>
        <p:spPr bwMode="auto">
          <a:xfrm>
            <a:off x="2161230" y="4729162"/>
            <a:ext cx="20161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/>
              <a:t> </a:t>
            </a:r>
            <a:r>
              <a:rPr lang="cs-CZ" sz="32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dvanáct</a:t>
            </a:r>
          </a:p>
        </p:txBody>
      </p:sp>
      <p:sp>
        <p:nvSpPr>
          <p:cNvPr id="8201" name="Rectangle 18"/>
          <p:cNvSpPr>
            <a:spLocks noChangeArrowheads="1"/>
          </p:cNvSpPr>
          <p:nvPr/>
        </p:nvSpPr>
        <p:spPr bwMode="auto">
          <a:xfrm>
            <a:off x="5867400" y="4941888"/>
            <a:ext cx="2190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 </a:t>
            </a:r>
          </a:p>
        </p:txBody>
      </p:sp>
      <p:sp>
        <p:nvSpPr>
          <p:cNvPr id="28691" name="Rectangle 19"/>
          <p:cNvSpPr>
            <a:spLocks noChangeArrowheads="1"/>
          </p:cNvSpPr>
          <p:nvPr/>
        </p:nvSpPr>
        <p:spPr bwMode="auto">
          <a:xfrm>
            <a:off x="5435600" y="4721225"/>
            <a:ext cx="1728788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dvanáct</a:t>
            </a:r>
          </a:p>
        </p:txBody>
      </p:sp>
      <p:sp>
        <p:nvSpPr>
          <p:cNvPr id="28692" name="Rectangle 20"/>
          <p:cNvSpPr>
            <a:spLocks noChangeArrowheads="1"/>
          </p:cNvSpPr>
          <p:nvPr/>
        </p:nvSpPr>
        <p:spPr bwMode="auto">
          <a:xfrm>
            <a:off x="2582604" y="5583238"/>
            <a:ext cx="12969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  </a:t>
            </a:r>
            <a:r>
              <a:rPr lang="cs-CZ" sz="3200" b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osm</a:t>
            </a:r>
          </a:p>
        </p:txBody>
      </p:sp>
      <p:sp>
        <p:nvSpPr>
          <p:cNvPr id="28693" name="Rectangle 21"/>
          <p:cNvSpPr>
            <a:spLocks noChangeArrowheads="1"/>
          </p:cNvSpPr>
          <p:nvPr/>
        </p:nvSpPr>
        <p:spPr bwMode="auto">
          <a:xfrm>
            <a:off x="5724525" y="5583238"/>
            <a:ext cx="11525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osm</a:t>
            </a:r>
          </a:p>
        </p:txBody>
      </p:sp>
      <p:sp>
        <p:nvSpPr>
          <p:cNvPr id="13" name="Krychle 12"/>
          <p:cNvSpPr/>
          <p:nvPr/>
        </p:nvSpPr>
        <p:spPr>
          <a:xfrm>
            <a:off x="2200954" y="1484784"/>
            <a:ext cx="1504184" cy="151216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5340134" y="1526149"/>
            <a:ext cx="2232248" cy="1216152"/>
          </a:xfrm>
          <a:prstGeom prst="cube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 descr="C:\Users\Miky\AppData\Local\Microsoft\Windows\Temporary Internet Files\Content.IE5\WYLMYC5X\MM900354409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5589240"/>
            <a:ext cx="916057" cy="88391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5576" y="6473155"/>
            <a:ext cx="4060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Pojmenuj tělesa ,doplň a proveď kontrolu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50325" y="3244334"/>
            <a:ext cx="1627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42573" y="3164700"/>
            <a:ext cx="1627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86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86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86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86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8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8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86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86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8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86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92" grpId="0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19113" y="274638"/>
            <a:ext cx="8229600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eaLnBrk="1" hangingPunct="1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Najdeš rozdíl mezi krychlí </a:t>
            </a:r>
            <a:br>
              <a:rPr lang="cs-CZ" sz="4000" b="1" dirty="0" smtClean="0">
                <a:latin typeface="Arial" pitchFamily="34" charset="0"/>
                <a:cs typeface="Arial" pitchFamily="34" charset="0"/>
              </a:rPr>
            </a:br>
            <a:r>
              <a:rPr lang="cs-CZ" sz="4000" b="1" dirty="0" smtClean="0">
                <a:latin typeface="Arial" pitchFamily="34" charset="0"/>
                <a:cs typeface="Arial" pitchFamily="34" charset="0"/>
              </a:rPr>
              <a:t>a kvádrem ?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388938" y="1628775"/>
            <a:ext cx="4038600" cy="45259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endParaRPr lang="cs-CZ" sz="2400" b="1" dirty="0" smtClean="0"/>
          </a:p>
          <a:p>
            <a:pPr algn="ctr" eaLnBrk="1" hangingPunct="1">
              <a:buFontTx/>
              <a:buNone/>
            </a:pPr>
            <a:endParaRPr lang="cs-CZ" sz="2800" b="1" dirty="0" smtClean="0"/>
          </a:p>
          <a:p>
            <a:pPr algn="ctr" eaLnBrk="1" hangingPunct="1">
              <a:buFontTx/>
              <a:buNone/>
            </a:pPr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má všechny </a:t>
            </a:r>
          </a:p>
          <a:p>
            <a:pPr algn="ctr" eaLnBrk="1" hangingPunct="1">
              <a:buFontTx/>
              <a:buNone/>
            </a:pPr>
            <a:r>
              <a:rPr lang="cs-CZ" sz="28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Arial" pitchFamily="34" charset="0"/>
                <a:cs typeface="Arial" pitchFamily="34" charset="0"/>
              </a:rPr>
              <a:t>stěny ve tvaru </a:t>
            </a:r>
          </a:p>
          <a:p>
            <a:pPr eaLnBrk="1" hangingPunct="1">
              <a:buFontTx/>
              <a:buNone/>
            </a:pPr>
            <a:endParaRPr lang="cs-CZ" sz="2800" b="1" dirty="0" smtClean="0"/>
          </a:p>
        </p:txBody>
      </p:sp>
      <p:sp>
        <p:nvSpPr>
          <p:cNvPr id="50187" name="Rectangle 11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284663" y="1628775"/>
            <a:ext cx="4038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 eaLnBrk="1" hangingPunct="1">
              <a:buFontTx/>
              <a:buNone/>
            </a:pPr>
            <a:endParaRPr lang="cs-CZ" sz="2800" b="1" dirty="0" smtClean="0"/>
          </a:p>
          <a:p>
            <a:pPr algn="ctr" eaLnBrk="1" hangingPunct="1">
              <a:buFontTx/>
              <a:buNone/>
            </a:pPr>
            <a:endParaRPr lang="cs-CZ" sz="2800" b="1" dirty="0" smtClean="0"/>
          </a:p>
          <a:p>
            <a:pPr algn="ctr" eaLnBrk="1" hangingPunct="1">
              <a:buFontTx/>
              <a:buNone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má všechny</a:t>
            </a:r>
          </a:p>
          <a:p>
            <a:pPr algn="ctr" eaLnBrk="1" hangingPunct="1">
              <a:buFontTx/>
              <a:buNone/>
            </a:pPr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stěny ve tvaru </a:t>
            </a:r>
          </a:p>
          <a:p>
            <a:pPr marL="0" indent="0" eaLnBrk="1" hangingPunct="1">
              <a:buNone/>
            </a:pPr>
            <a:endParaRPr lang="cs-CZ" sz="2800" dirty="0" smtClean="0"/>
          </a:p>
        </p:txBody>
      </p:sp>
      <p:pic>
        <p:nvPicPr>
          <p:cNvPr id="50182" name="Picture 6" descr="krych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4221163"/>
            <a:ext cx="2447925" cy="13239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0184" name="Rectangle 8"/>
          <p:cNvSpPr>
            <a:spLocks noChangeArrowheads="1"/>
          </p:cNvSpPr>
          <p:nvPr/>
        </p:nvSpPr>
        <p:spPr bwMode="auto">
          <a:xfrm>
            <a:off x="5148263" y="4581525"/>
            <a:ext cx="1727200" cy="9350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pic>
        <p:nvPicPr>
          <p:cNvPr id="50185" name="Picture 9" descr="krych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2275" y="4221163"/>
            <a:ext cx="1268413" cy="129698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0186" name="Rectangle 10"/>
          <p:cNvSpPr>
            <a:spLocks noChangeArrowheads="1"/>
          </p:cNvSpPr>
          <p:nvPr/>
        </p:nvSpPr>
        <p:spPr bwMode="auto">
          <a:xfrm>
            <a:off x="1692275" y="4581525"/>
            <a:ext cx="935038" cy="9366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9225" name="Text Box 41"/>
          <p:cNvSpPr txBox="1">
            <a:spLocks noChangeArrowheads="1"/>
          </p:cNvSpPr>
          <p:nvPr/>
        </p:nvSpPr>
        <p:spPr bwMode="auto">
          <a:xfrm>
            <a:off x="1331640" y="1772816"/>
            <a:ext cx="2376487" cy="5794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KRYCHLE</a:t>
            </a:r>
          </a:p>
        </p:txBody>
      </p:sp>
      <p:sp>
        <p:nvSpPr>
          <p:cNvPr id="9226" name="Text Box 41"/>
          <p:cNvSpPr txBox="1">
            <a:spLocks noChangeArrowheads="1"/>
          </p:cNvSpPr>
          <p:nvPr/>
        </p:nvSpPr>
        <p:spPr bwMode="auto">
          <a:xfrm>
            <a:off x="5075238" y="1844675"/>
            <a:ext cx="2376487" cy="5794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dirty="0">
                <a:latin typeface="Arial" pitchFamily="34" charset="0"/>
                <a:cs typeface="Arial" pitchFamily="34" charset="0"/>
              </a:rPr>
              <a:t>KVÁDR</a:t>
            </a:r>
          </a:p>
        </p:txBody>
      </p:sp>
      <p:pic>
        <p:nvPicPr>
          <p:cNvPr id="2" name="Picture 2" descr="C:\Users\Miky\AppData\Local\Microsoft\Windows\Temporary Internet Files\Content.IE5\94057IS2\MC9002906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260648"/>
            <a:ext cx="1302190" cy="139876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388492" y="3677857"/>
            <a:ext cx="1829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86113" y="3722142"/>
            <a:ext cx="1829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………………………….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0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0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0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0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0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0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0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0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0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50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50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4" grpId="0" animBg="1"/>
      <p:bldP spid="5018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96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Porovnej a doplň počet:</vt:lpstr>
      <vt:lpstr>Najdeš rozdíl mezi krychlí  a kvádrem 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31</cp:revision>
  <dcterms:created xsi:type="dcterms:W3CDTF">2011-06-20T10:40:08Z</dcterms:created>
  <dcterms:modified xsi:type="dcterms:W3CDTF">2013-03-12T15:43:32Z</dcterms:modified>
</cp:coreProperties>
</file>