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63" r:id="rId4"/>
    <p:sldId id="266" r:id="rId5"/>
    <p:sldId id="268" r:id="rId6"/>
    <p:sldId id="26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VY_32_INOVACE_03_M-Čtverec-obvod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VY_32_INOVACE_03_M-Čtverec-obvod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7266051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určený k použití na interaktivní tabuli</a:t>
            </a:r>
          </a:p>
          <a:p>
            <a:r>
              <a:rPr lang="cs-CZ" dirty="0" smtClean="0"/>
              <a:t>Matematika-geometrie</a:t>
            </a:r>
          </a:p>
          <a:p>
            <a:r>
              <a:rPr lang="cs-CZ" dirty="0" smtClean="0"/>
              <a:t>Čtverec-obvod</a:t>
            </a:r>
          </a:p>
          <a:p>
            <a:r>
              <a:rPr lang="cs-CZ" dirty="0" smtClean="0"/>
              <a:t>Pro 4.a 5. ročník  ZŠ</a:t>
            </a:r>
          </a:p>
          <a:p>
            <a:r>
              <a:rPr lang="cs-CZ" dirty="0" smtClean="0"/>
              <a:t>Seznámení s pojmem </a:t>
            </a:r>
            <a:r>
              <a:rPr lang="cs-CZ" dirty="0" err="1" smtClean="0"/>
              <a:t>obvod,názorné</a:t>
            </a:r>
            <a:r>
              <a:rPr lang="cs-CZ" dirty="0" smtClean="0"/>
              <a:t> </a:t>
            </a:r>
            <a:r>
              <a:rPr lang="cs-CZ" dirty="0" err="1" smtClean="0"/>
              <a:t>vysvětlení,procvičení</a:t>
            </a:r>
            <a:r>
              <a:rPr lang="cs-CZ" dirty="0" smtClean="0"/>
              <a:t> učiva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pPr eaLnBrk="1" hangingPunct="1"/>
            <a:r>
              <a:rPr lang="cs-CZ" dirty="0" smtClean="0">
                <a:latin typeface="Arial" pitchFamily="34" charset="0"/>
                <a:cs typeface="Arial" pitchFamily="34" charset="0"/>
              </a:rPr>
              <a:t>Obvod čtverce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>
          <a:xfrm>
            <a:off x="500063" y="1571625"/>
            <a:ext cx="8229600" cy="4714875"/>
          </a:xfr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>
              <a:buClr>
                <a:srgbClr val="FF0000"/>
              </a:buClr>
              <a:buNone/>
            </a:pPr>
            <a:r>
              <a:rPr lang="cs-CZ" dirty="0" smtClean="0"/>
              <a:t>mm, cm, dm, m, km.</a:t>
            </a:r>
          </a:p>
          <a:p>
            <a:pPr>
              <a:buClr>
                <a:srgbClr val="FF0000"/>
              </a:buClr>
              <a:buNone/>
            </a:pPr>
            <a:endParaRPr lang="cs-CZ" dirty="0" smtClean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>
            <a:spLocks/>
          </p:cNvSpPr>
          <p:nvPr/>
        </p:nvSpPr>
        <p:spPr>
          <a:xfrm>
            <a:off x="1143000" y="3071813"/>
            <a:ext cx="2700338" cy="270033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16389" name="TextovéPole 5"/>
          <p:cNvSpPr txBox="1">
            <a:spLocks noChangeArrowheads="1"/>
          </p:cNvSpPr>
          <p:nvPr/>
        </p:nvSpPr>
        <p:spPr bwMode="auto">
          <a:xfrm>
            <a:off x="857250" y="5786438"/>
            <a:ext cx="4286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16390" name="TextovéPole 6"/>
          <p:cNvSpPr txBox="1">
            <a:spLocks noChangeArrowheads="1"/>
          </p:cNvSpPr>
          <p:nvPr/>
        </p:nvSpPr>
        <p:spPr bwMode="auto">
          <a:xfrm>
            <a:off x="3714750" y="5786438"/>
            <a:ext cx="4286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B</a:t>
            </a:r>
          </a:p>
        </p:txBody>
      </p:sp>
      <p:sp>
        <p:nvSpPr>
          <p:cNvPr id="16391" name="TextovéPole 7"/>
          <p:cNvSpPr txBox="1">
            <a:spLocks noChangeArrowheads="1"/>
          </p:cNvSpPr>
          <p:nvPr/>
        </p:nvSpPr>
        <p:spPr bwMode="auto">
          <a:xfrm>
            <a:off x="3786188" y="2571750"/>
            <a:ext cx="4286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C</a:t>
            </a:r>
          </a:p>
        </p:txBody>
      </p:sp>
      <p:sp>
        <p:nvSpPr>
          <p:cNvPr id="16392" name="TextovéPole 8"/>
          <p:cNvSpPr txBox="1">
            <a:spLocks noChangeArrowheads="1"/>
          </p:cNvSpPr>
          <p:nvPr/>
        </p:nvSpPr>
        <p:spPr bwMode="auto">
          <a:xfrm>
            <a:off x="899592" y="2564904"/>
            <a:ext cx="4286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D</a:t>
            </a: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4249879" y="2191394"/>
            <a:ext cx="4214813" cy="1538287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4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4000" b="1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o = a + a + a + a </a:t>
            </a:r>
          </a:p>
          <a:p>
            <a:pPr>
              <a:defRPr/>
            </a:pPr>
            <a:r>
              <a:rPr lang="cs-CZ" sz="4000" b="1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5400" b="1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O</a:t>
            </a:r>
            <a:r>
              <a:rPr lang="cs-CZ" sz="5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5400" b="1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= 4 . a 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1143000" y="5749925"/>
            <a:ext cx="2700338" cy="36513"/>
          </a:xfrm>
          <a:prstGeom prst="rect">
            <a:avLst/>
          </a:prstGeom>
          <a:solidFill>
            <a:srgbClr val="FF0000"/>
          </a:solidFill>
          <a:ln w="57150">
            <a:solidFill>
              <a:srgbClr val="FFFF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 rot="5400000">
            <a:off x="-188912" y="4403725"/>
            <a:ext cx="2700337" cy="36513"/>
          </a:xfrm>
          <a:prstGeom prst="rect">
            <a:avLst/>
          </a:prstGeom>
          <a:solidFill>
            <a:srgbClr val="FF0000"/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4367474" y="3747641"/>
            <a:ext cx="3714750" cy="10772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1000" dirty="0"/>
          </a:p>
          <a:p>
            <a:endParaRPr lang="cs-CZ" dirty="0"/>
          </a:p>
          <a:p>
            <a:endParaRPr lang="cs-CZ" dirty="0"/>
          </a:p>
          <a:p>
            <a:pPr>
              <a:buFont typeface="Arial" charset="0"/>
              <a:buChar char="•"/>
            </a:pP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357438" y="5857875"/>
            <a:ext cx="285750" cy="4000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785813" y="4286250"/>
            <a:ext cx="285750" cy="4000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2357438" y="2643188"/>
            <a:ext cx="285750" cy="4000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3857625" y="4143375"/>
            <a:ext cx="285750" cy="4000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a</a:t>
            </a:r>
          </a:p>
        </p:txBody>
      </p:sp>
      <p:pic>
        <p:nvPicPr>
          <p:cNvPr id="6146" name="Picture 2" descr="C:\Users\Miky\AppData\Local\Microsoft\Windows\Temporary Internet Files\Content.IE5\WYLMYC5X\MC90042968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4149080"/>
            <a:ext cx="1793875" cy="18383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cxnSp>
        <p:nvCxnSpPr>
          <p:cNvPr id="9" name="Přímá spojnice 8"/>
          <p:cNvCxnSpPr>
            <a:stCxn id="31" idx="1"/>
          </p:cNvCxnSpPr>
          <p:nvPr/>
        </p:nvCxnSpPr>
        <p:spPr>
          <a:xfrm>
            <a:off x="1161256" y="3071813"/>
            <a:ext cx="2678906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>
            <a:endCxn id="26" idx="3"/>
          </p:cNvCxnSpPr>
          <p:nvPr/>
        </p:nvCxnSpPr>
        <p:spPr>
          <a:xfrm>
            <a:off x="3840162" y="3095625"/>
            <a:ext cx="3176" cy="2672557"/>
          </a:xfrm>
          <a:prstGeom prst="line">
            <a:avLst/>
          </a:prstGeom>
          <a:ln w="762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63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63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63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63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6389" grpId="0"/>
      <p:bldP spid="16390" grpId="0"/>
      <p:bldP spid="16391" grpId="0"/>
      <p:bldP spid="16392" grpId="0"/>
      <p:bldP spid="26" grpId="0" animBg="1"/>
      <p:bldP spid="31" grpId="0" animBg="1"/>
      <p:bldP spid="16" grpId="0"/>
      <p:bldP spid="17" grpId="0"/>
      <p:bldP spid="18" grpId="0"/>
      <p:bldP spid="2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Opakujeme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76056" y="1772816"/>
            <a:ext cx="3276859" cy="36009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Co je čtverec? 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Jak se liší od obdélníku?</a:t>
            </a:r>
          </a:p>
          <a:p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Vrcholy čtverce – označ je !</a:t>
            </a:r>
          </a:p>
          <a:p>
            <a:r>
              <a:rPr lang="cs-CZ" sz="1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Označ protější strany – červeně</a:t>
            </a:r>
          </a:p>
          <a:p>
            <a:r>
              <a:rPr lang="cs-CZ" sz="1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Označ sousední strany – černě</a:t>
            </a:r>
          </a:p>
          <a:p>
            <a:endParaRPr lang="cs-CZ" dirty="0" smtClean="0"/>
          </a:p>
          <a:p>
            <a:endParaRPr lang="cs-CZ" b="1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endParaRPr lang="cs-CZ" b="1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endParaRPr lang="cs-CZ" b="1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Obvod zjistíme ………………</a:t>
            </a:r>
          </a:p>
          <a:p>
            <a:endParaRPr lang="cs-CZ" dirty="0"/>
          </a:p>
        </p:txBody>
      </p:sp>
      <p:pic>
        <p:nvPicPr>
          <p:cNvPr id="8197" name="Picture 5" descr="C:\Users\Miky\AppData\Local\Microsoft\Windows\Temporary Internet Files\Content.IE5\GA2D9YLR\MC90007102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264" y="0"/>
            <a:ext cx="1782439" cy="1793250"/>
          </a:xfrm>
          <a:prstGeom prst="rect">
            <a:avLst/>
          </a:prstGeom>
          <a:noFill/>
        </p:spPr>
      </p:pic>
      <p:pic>
        <p:nvPicPr>
          <p:cNvPr id="8198" name="Picture 6" descr="C:\Users\Miky\AppData\Local\Microsoft\Windows\Temporary Internet Files\Content.IE5\94057IS2\MC90008967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5085184"/>
            <a:ext cx="939988" cy="1341876"/>
          </a:xfrm>
          <a:prstGeom prst="rect">
            <a:avLst/>
          </a:prstGeom>
          <a:noFill/>
        </p:spPr>
      </p:pic>
      <p:pic>
        <p:nvPicPr>
          <p:cNvPr id="8199" name="Picture 7" descr="C:\Users\Miky\AppData\Local\Microsoft\Windows\Temporary Internet Files\Content.IE5\94057IS2\MC90023443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V="1">
            <a:off x="6084168" y="5517232"/>
            <a:ext cx="1233705" cy="839800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775933" y="2852936"/>
            <a:ext cx="2736304" cy="2664296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4638"/>
            <a:ext cx="8363272" cy="178621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Je třeba oplotit pozemek, který má tvar čtverce.</a:t>
            </a:r>
            <a:br>
              <a:rPr lang="cs-CZ" dirty="0" smtClean="0"/>
            </a:br>
            <a:r>
              <a:rPr lang="cs-CZ" dirty="0" smtClean="0"/>
              <a:t>Kolik metrů pletiva koupíš? 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2204864"/>
            <a:ext cx="3168352" cy="3528392"/>
          </a:xfrm>
        </p:spPr>
      </p:pic>
      <p:sp>
        <p:nvSpPr>
          <p:cNvPr id="15" name="Obdélník 14"/>
          <p:cNvSpPr/>
          <p:nvPr/>
        </p:nvSpPr>
        <p:spPr>
          <a:xfrm>
            <a:off x="5148064" y="3386568"/>
            <a:ext cx="2808312" cy="2664296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2348880"/>
            <a:ext cx="1260140" cy="1008112"/>
          </a:xfrm>
          <a:prstGeom prst="rect">
            <a:avLst/>
          </a:prstGeom>
        </p:spPr>
      </p:pic>
      <p:sp>
        <p:nvSpPr>
          <p:cNvPr id="20" name="TextovéPole 19"/>
          <p:cNvSpPr txBox="1"/>
          <p:nvPr/>
        </p:nvSpPr>
        <p:spPr>
          <a:xfrm>
            <a:off x="6224244" y="3460968"/>
            <a:ext cx="6559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30 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1337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CCCCFF"/>
                </a:solidFill>
                <a:latin typeface="Trebuchet MS" pitchFamily="32" charset="0"/>
                <a:cs typeface="Arial Unicode MS" charset="0"/>
                <a:hlinkClick r:id="rId2"/>
              </a:rPr>
              <a:t>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0104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265</TotalTime>
  <Words>120</Words>
  <Application>Microsoft Office PowerPoint</Application>
  <PresentationFormat>Předvádění na obrazovce (4:3)</PresentationFormat>
  <Paragraphs>42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Obvod čtverce</vt:lpstr>
      <vt:lpstr>Opakujeme</vt:lpstr>
      <vt:lpstr>Je třeba oplotit pozemek, který má tvar čtverce. Kolik metrů pletiva koupíš? 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42</cp:revision>
  <dcterms:created xsi:type="dcterms:W3CDTF">2011-06-20T10:40:08Z</dcterms:created>
  <dcterms:modified xsi:type="dcterms:W3CDTF">2013-03-12T15:44:02Z</dcterms:modified>
</cp:coreProperties>
</file>