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7" r:id="rId3"/>
    <p:sldId id="266" r:id="rId4"/>
    <p:sldId id="270" r:id="rId5"/>
    <p:sldId id="268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306799F8-075E-4A3A-A7F6-7FBC6576F1A4}" styleName="Styl s motivem 2 – zvýraznění 3">
    <a:tblBg>
      <a:fillRef idx="3">
        <a:schemeClr val="accent3"/>
      </a:fillRef>
      <a:effectRef idx="3">
        <a:schemeClr val="accent3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3">
                <a:tint val="50000"/>
              </a:schemeClr>
            </a:lnRef>
          </a:left>
          <a:right>
            <a:lnRef idx="1">
              <a:schemeClr val="accent3">
                <a:tint val="50000"/>
              </a:schemeClr>
            </a:lnRef>
          </a:right>
          <a:top>
            <a:lnRef idx="1">
              <a:schemeClr val="accent3">
                <a:tint val="50000"/>
              </a:schemeClr>
            </a:lnRef>
          </a:top>
          <a:bottom>
            <a:lnRef idx="1">
              <a:schemeClr val="accent3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E269D01E-BC32-4049-B463-5C60D7B0CCD2}" styleName="Styl s motivem 2 – zvýraznění 4">
    <a:tblBg>
      <a:fillRef idx="3">
        <a:schemeClr val="accent4"/>
      </a:fillRef>
      <a:effectRef idx="3">
        <a:schemeClr val="accent4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4">
                <a:tint val="50000"/>
              </a:schemeClr>
            </a:lnRef>
          </a:left>
          <a:right>
            <a:lnRef idx="1">
              <a:schemeClr val="accent4">
                <a:tint val="50000"/>
              </a:schemeClr>
            </a:lnRef>
          </a:right>
          <a:top>
            <a:lnRef idx="1">
              <a:schemeClr val="accent4">
                <a:tint val="50000"/>
              </a:schemeClr>
            </a:lnRef>
          </a:top>
          <a:bottom>
            <a:lnRef idx="1">
              <a:schemeClr val="accent4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45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VY_32_INOVACE_04_M-Obdélník-obsah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a MŠ Čestlice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</a:t>
          </a:r>
          <a:r>
            <a:rPr lang="cs-CZ" sz="2000" smtClean="0"/>
            <a:t>: 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780C161-DAD9-4F60-A667-1D81B3ADC70C}" type="presOf" srcId="{D1B46980-6531-4606-95E6-44980827E919}" destId="{6140AFEC-043D-4C43-A2F9-D0F5331DF3A3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F8441908-D9A1-40BE-8B24-473AB4F1AF41}" type="presOf" srcId="{4C35D32F-0EAB-4CD7-82EE-45574DC2A586}" destId="{8BEBB6EC-1DAA-4CAC-8A25-BC0FCBD5DBD5}" srcOrd="0" destOrd="0" presId="urn:microsoft.com/office/officeart/2005/8/layout/target3"/>
    <dgm:cxn modelId="{7BF84B44-8D77-4309-B658-90EA9323895D}" type="presOf" srcId="{D1D4F407-5343-4D3F-B5B9-D407B03CAEB4}" destId="{D005CE8C-CC26-4C3E-AC11-E15060ECD759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AF769983-0882-4D0F-BA01-B4517FB1125E}" type="presOf" srcId="{D1B46980-6531-4606-95E6-44980827E919}" destId="{2BE915AB-18AA-4053-B92C-3BFC9ED204BB}" srcOrd="1" destOrd="0" presId="urn:microsoft.com/office/officeart/2005/8/layout/target3"/>
    <dgm:cxn modelId="{370E1F76-DFA7-481D-A56D-83E8D97526D0}" type="presOf" srcId="{D1D4F407-5343-4D3F-B5B9-D407B03CAEB4}" destId="{AED2198E-93D5-4001-81B4-73124B309672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FB7A05B0-F93E-41B5-B3BD-CCD5DC9128D1}" type="presOf" srcId="{757F3AB3-0718-4624-B441-E567A8F0AB56}" destId="{333A1088-737F-45CB-B68E-254E46348037}" srcOrd="0" destOrd="0" presId="urn:microsoft.com/office/officeart/2005/8/layout/target3"/>
    <dgm:cxn modelId="{C336FDF4-C65B-4F9F-8367-399A8B586F30}" type="presOf" srcId="{B651F6E3-6281-48DB-9319-2AEAFDAE7572}" destId="{619D679B-A015-4ECF-8348-D1034C574F40}" srcOrd="0" destOrd="0" presId="urn:microsoft.com/office/officeart/2005/8/layout/target3"/>
    <dgm:cxn modelId="{FB34F70A-2036-4485-ACEB-C1BD4D5A5E95}" type="presOf" srcId="{D8197B8C-B260-4A16-BDF4-0947B075E274}" destId="{5A5FFA88-C948-4069-8E93-59FA12366E83}" srcOrd="1" destOrd="0" presId="urn:microsoft.com/office/officeart/2005/8/layout/target3"/>
    <dgm:cxn modelId="{D0C80F9F-84BE-4E60-999E-DCF2FE3D13A1}" type="presOf" srcId="{B651F6E3-6281-48DB-9319-2AEAFDAE7572}" destId="{6BB5E863-4638-4E1D-BFDE-399D028AC4ED}" srcOrd="1" destOrd="0" presId="urn:microsoft.com/office/officeart/2005/8/layout/target3"/>
    <dgm:cxn modelId="{CF3A664C-8BDF-4D4F-8D82-CB8D387F729C}" type="presOf" srcId="{4C35D32F-0EAB-4CD7-82EE-45574DC2A586}" destId="{890E4F0B-2866-4A3F-A3C7-2A14B1797930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9DEA8773-2CEE-4925-97FA-DB806740743D}" type="presOf" srcId="{D8197B8C-B260-4A16-BDF4-0947B075E274}" destId="{25B08C86-7E15-44DC-BE7F-FFB55DD49D12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0FB0741D-F457-490A-B833-C2882EB2522F}" type="presParOf" srcId="{333A1088-737F-45CB-B68E-254E46348037}" destId="{F5ABB229-8D3B-4694-996A-96F23CF14429}" srcOrd="0" destOrd="0" presId="urn:microsoft.com/office/officeart/2005/8/layout/target3"/>
    <dgm:cxn modelId="{202EB61D-B27B-4B9A-9444-CD4F3C78D24C}" type="presParOf" srcId="{333A1088-737F-45CB-B68E-254E46348037}" destId="{F41139FD-01EE-4571-8B17-4FB00FC51163}" srcOrd="1" destOrd="0" presId="urn:microsoft.com/office/officeart/2005/8/layout/target3"/>
    <dgm:cxn modelId="{4BDBA793-900D-4D45-82D6-270D34252D5D}" type="presParOf" srcId="{333A1088-737F-45CB-B68E-254E46348037}" destId="{D005CE8C-CC26-4C3E-AC11-E15060ECD759}" srcOrd="2" destOrd="0" presId="urn:microsoft.com/office/officeart/2005/8/layout/target3"/>
    <dgm:cxn modelId="{8CCA728C-3E47-40C4-AC75-36DD1244EC55}" type="presParOf" srcId="{333A1088-737F-45CB-B68E-254E46348037}" destId="{2C702D82-9B77-49B7-9568-BB8EB47C3372}" srcOrd="3" destOrd="0" presId="urn:microsoft.com/office/officeart/2005/8/layout/target3"/>
    <dgm:cxn modelId="{5953FA2A-32F5-4031-BC95-5C74D1E7C8C7}" type="presParOf" srcId="{333A1088-737F-45CB-B68E-254E46348037}" destId="{A52A0455-90FF-4808-ABD0-F02540D31D5A}" srcOrd="4" destOrd="0" presId="urn:microsoft.com/office/officeart/2005/8/layout/target3"/>
    <dgm:cxn modelId="{C79C76DE-2C82-491E-9C59-CD0CBFBA160E}" type="presParOf" srcId="{333A1088-737F-45CB-B68E-254E46348037}" destId="{6140AFEC-043D-4C43-A2F9-D0F5331DF3A3}" srcOrd="5" destOrd="0" presId="urn:microsoft.com/office/officeart/2005/8/layout/target3"/>
    <dgm:cxn modelId="{E800A5A8-D27B-4A6E-9183-663540D4EB50}" type="presParOf" srcId="{333A1088-737F-45CB-B68E-254E46348037}" destId="{9358AC05-5D7D-4327-9F80-1AD486AEA664}" srcOrd="6" destOrd="0" presId="urn:microsoft.com/office/officeart/2005/8/layout/target3"/>
    <dgm:cxn modelId="{12D162BD-48B6-4C13-A045-4BBFD83940BB}" type="presParOf" srcId="{333A1088-737F-45CB-B68E-254E46348037}" destId="{313FC574-E1CD-4FB4-B054-0B805CE0447D}" srcOrd="7" destOrd="0" presId="urn:microsoft.com/office/officeart/2005/8/layout/target3"/>
    <dgm:cxn modelId="{DFAFC5AA-618B-492E-AA53-6FDEA9D43B37}" type="presParOf" srcId="{333A1088-737F-45CB-B68E-254E46348037}" destId="{619D679B-A015-4ECF-8348-D1034C574F40}" srcOrd="8" destOrd="0" presId="urn:microsoft.com/office/officeart/2005/8/layout/target3"/>
    <dgm:cxn modelId="{ED244DE6-85A6-40B1-B654-45E0601B480F}" type="presParOf" srcId="{333A1088-737F-45CB-B68E-254E46348037}" destId="{322283A8-4A27-4CDA-BAE3-F381106A9174}" srcOrd="9" destOrd="0" presId="urn:microsoft.com/office/officeart/2005/8/layout/target3"/>
    <dgm:cxn modelId="{7BF74814-F302-4689-8E46-A09DE6C52CE5}" type="presParOf" srcId="{333A1088-737F-45CB-B68E-254E46348037}" destId="{FFC9F71D-1B4F-4AD9-A4A6-86ADEFC8AF5C}" srcOrd="10" destOrd="0" presId="urn:microsoft.com/office/officeart/2005/8/layout/target3"/>
    <dgm:cxn modelId="{6DF0A950-DBC5-4A5F-B12A-F13F2FE16904}" type="presParOf" srcId="{333A1088-737F-45CB-B68E-254E46348037}" destId="{25B08C86-7E15-44DC-BE7F-FFB55DD49D12}" srcOrd="11" destOrd="0" presId="urn:microsoft.com/office/officeart/2005/8/layout/target3"/>
    <dgm:cxn modelId="{9A3ECE47-5F7C-4474-9051-C57E4A751364}" type="presParOf" srcId="{333A1088-737F-45CB-B68E-254E46348037}" destId="{76644BE8-9D7C-4C09-B250-3D10AF48CBB7}" srcOrd="12" destOrd="0" presId="urn:microsoft.com/office/officeart/2005/8/layout/target3"/>
    <dgm:cxn modelId="{FFE99CC3-9562-41AC-B2DD-A2C62C0FAC0C}" type="presParOf" srcId="{333A1088-737F-45CB-B68E-254E46348037}" destId="{EE85B701-7295-41C0-BA7A-34D3756A2AE6}" srcOrd="13" destOrd="0" presId="urn:microsoft.com/office/officeart/2005/8/layout/target3"/>
    <dgm:cxn modelId="{274885E9-B057-4FDE-BDEF-5C0E824A271A}" type="presParOf" srcId="{333A1088-737F-45CB-B68E-254E46348037}" destId="{8BEBB6EC-1DAA-4CAC-8A25-BC0FCBD5DBD5}" srcOrd="14" destOrd="0" presId="urn:microsoft.com/office/officeart/2005/8/layout/target3"/>
    <dgm:cxn modelId="{13CDA376-51CC-43A4-BB28-D68FA4900018}" type="presParOf" srcId="{333A1088-737F-45CB-B68E-254E46348037}" destId="{AED2198E-93D5-4001-81B4-73124B309672}" srcOrd="15" destOrd="0" presId="urn:microsoft.com/office/officeart/2005/8/layout/target3"/>
    <dgm:cxn modelId="{43CC709B-1745-47B2-8A06-E8380F06E8A9}" type="presParOf" srcId="{333A1088-737F-45CB-B68E-254E46348037}" destId="{2BE915AB-18AA-4053-B92C-3BFC9ED204BB}" srcOrd="16" destOrd="0" presId="urn:microsoft.com/office/officeart/2005/8/layout/target3"/>
    <dgm:cxn modelId="{23FB4463-6545-4245-B514-AB668D3F89F0}" type="presParOf" srcId="{333A1088-737F-45CB-B68E-254E46348037}" destId="{6BB5E863-4638-4E1D-BFDE-399D028AC4ED}" srcOrd="17" destOrd="0" presId="urn:microsoft.com/office/officeart/2005/8/layout/target3"/>
    <dgm:cxn modelId="{E511B6D4-0D10-4AEB-B5EF-3B249F5AA9AF}" type="presParOf" srcId="{333A1088-737F-45CB-B68E-254E46348037}" destId="{5A5FFA88-C948-4069-8E93-59FA12366E83}" srcOrd="18" destOrd="0" presId="urn:microsoft.com/office/officeart/2005/8/layout/target3"/>
    <dgm:cxn modelId="{5EB60369-FD44-46BF-8A70-216DE17A7A42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a MŠ Čestlice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</a:t>
          </a:r>
          <a:r>
            <a:rPr lang="cs-CZ" sz="2000" kern="1200" smtClean="0"/>
            <a:t>: 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VY_32_INOVACE_04_M-Obdélník-obsah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12.3.2013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110461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12.3.2013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279309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12.3.2013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0115374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12.3.2013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073727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12.3.2013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482035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12.3.2013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8040903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12.3.2013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5690382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12.3.2013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678796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12.3.2013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5441966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12.3.2013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4112146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12.3.2013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9256338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FE4659-7985-49B0-AFB9-855F1780E650}" type="datetimeFigureOut">
              <a:rPr lang="cs-CZ" smtClean="0"/>
              <a:pPr/>
              <a:t>12.3.2013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183462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999675951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Materiál určený k použití na interaktivní tabuli</a:t>
            </a:r>
          </a:p>
          <a:p>
            <a:r>
              <a:rPr lang="cs-CZ" dirty="0" smtClean="0"/>
              <a:t>Matematika – geometrie</a:t>
            </a:r>
          </a:p>
          <a:p>
            <a:r>
              <a:rPr lang="cs-CZ" dirty="0" smtClean="0"/>
              <a:t>Obdélník-obsah</a:t>
            </a:r>
          </a:p>
          <a:p>
            <a:pPr marL="0" indent="0">
              <a:buNone/>
            </a:pPr>
            <a:r>
              <a:rPr lang="cs-CZ" dirty="0" smtClean="0"/>
              <a:t>    </a:t>
            </a:r>
          </a:p>
          <a:p>
            <a:r>
              <a:rPr lang="cs-CZ" dirty="0" smtClean="0"/>
              <a:t>Pro 4.a 5. ročník  ZŠ</a:t>
            </a:r>
          </a:p>
          <a:p>
            <a:r>
              <a:rPr lang="cs-CZ" dirty="0" smtClean="0"/>
              <a:t> </a:t>
            </a:r>
            <a:r>
              <a:rPr lang="cs-CZ" dirty="0" err="1"/>
              <a:t>N</a:t>
            </a:r>
            <a:r>
              <a:rPr lang="cs-CZ" dirty="0" err="1" smtClean="0"/>
              <a:t>ázoné</a:t>
            </a:r>
            <a:r>
              <a:rPr lang="cs-CZ" dirty="0" smtClean="0"/>
              <a:t> vysvětlení, procvičení učiva.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Nadpis 1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</p:spPr>
        <p:txBody>
          <a:bodyPr/>
          <a:lstStyle/>
          <a:p>
            <a:pPr eaLnBrk="1" hangingPunct="1"/>
            <a:r>
              <a:rPr lang="cs-CZ" dirty="0" smtClean="0"/>
              <a:t>O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bsah obdélníku</a:t>
            </a:r>
          </a:p>
        </p:txBody>
      </p:sp>
      <p:sp>
        <p:nvSpPr>
          <p:cNvPr id="9219" name="Zástupný symbol pro obsah 2"/>
          <p:cNvSpPr>
            <a:spLocks noGrp="1"/>
          </p:cNvSpPr>
          <p:nvPr>
            <p:ph idx="1"/>
          </p:nvPr>
        </p:nvSpPr>
        <p:spPr>
          <a:xfrm>
            <a:off x="500063" y="1428750"/>
            <a:ext cx="8643937" cy="4786313"/>
          </a:xfrm>
        </p:spPr>
        <p:txBody>
          <a:bodyPr/>
          <a:lstStyle/>
          <a:p>
            <a:pPr eaLnBrk="1" hangingPunct="1">
              <a:buClr>
                <a:srgbClr val="FF0000"/>
              </a:buClr>
              <a:buNone/>
            </a:pPr>
            <a:endParaRPr lang="cs-CZ" dirty="0" smtClean="0">
              <a:solidFill>
                <a:srgbClr val="FF0000"/>
              </a:solidFill>
            </a:endParaRPr>
          </a:p>
          <a:p>
            <a:pPr eaLnBrk="1" hangingPunct="1">
              <a:buClr>
                <a:srgbClr val="FF0000"/>
              </a:buClr>
              <a:buFont typeface="Arial" charset="0"/>
              <a:buNone/>
            </a:pPr>
            <a:r>
              <a:rPr lang="cs-CZ" dirty="0" smtClean="0">
                <a:solidFill>
                  <a:srgbClr val="FF0000"/>
                </a:solidFill>
              </a:rPr>
              <a:t> </a:t>
            </a:r>
          </a:p>
          <a:p>
            <a:pPr eaLnBrk="1" hangingPunct="1">
              <a:buClr>
                <a:srgbClr val="FF0000"/>
              </a:buClr>
              <a:buFont typeface="Arial" charset="0"/>
              <a:buNone/>
            </a:pPr>
            <a:endParaRPr lang="cs-CZ" dirty="0" smtClean="0">
              <a:solidFill>
                <a:srgbClr val="FF0000"/>
              </a:solidFill>
            </a:endParaRPr>
          </a:p>
        </p:txBody>
      </p:sp>
      <p:sp>
        <p:nvSpPr>
          <p:cNvPr id="18437" name="TextovéPole 5"/>
          <p:cNvSpPr txBox="1">
            <a:spLocks noChangeArrowheads="1"/>
          </p:cNvSpPr>
          <p:nvPr/>
        </p:nvSpPr>
        <p:spPr bwMode="auto">
          <a:xfrm>
            <a:off x="500063" y="5214938"/>
            <a:ext cx="428625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 b="1"/>
              <a:t>A</a:t>
            </a:r>
          </a:p>
        </p:txBody>
      </p:sp>
      <p:sp>
        <p:nvSpPr>
          <p:cNvPr id="18439" name="TextovéPole 7"/>
          <p:cNvSpPr txBox="1">
            <a:spLocks noChangeArrowheads="1"/>
          </p:cNvSpPr>
          <p:nvPr/>
        </p:nvSpPr>
        <p:spPr bwMode="auto">
          <a:xfrm>
            <a:off x="4500563" y="2928938"/>
            <a:ext cx="428625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 b="1" dirty="0"/>
              <a:t>C</a:t>
            </a:r>
          </a:p>
        </p:txBody>
      </p:sp>
      <p:sp>
        <p:nvSpPr>
          <p:cNvPr id="18440" name="TextovéPole 8"/>
          <p:cNvSpPr txBox="1">
            <a:spLocks noChangeArrowheads="1"/>
          </p:cNvSpPr>
          <p:nvPr/>
        </p:nvSpPr>
        <p:spPr bwMode="auto">
          <a:xfrm>
            <a:off x="500063" y="2928938"/>
            <a:ext cx="428625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 b="1"/>
              <a:t>D</a:t>
            </a:r>
          </a:p>
        </p:txBody>
      </p:sp>
      <p:sp>
        <p:nvSpPr>
          <p:cNvPr id="19" name="Obdélník 18"/>
          <p:cNvSpPr/>
          <p:nvPr/>
        </p:nvSpPr>
        <p:spPr>
          <a:xfrm>
            <a:off x="928688" y="3409950"/>
            <a:ext cx="3600450" cy="36513"/>
          </a:xfrm>
          <a:prstGeom prst="rect">
            <a:avLst/>
          </a:prstGeom>
          <a:solidFill>
            <a:srgbClr val="FF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1" name="Obdélník 30"/>
          <p:cNvSpPr/>
          <p:nvPr/>
        </p:nvSpPr>
        <p:spPr>
          <a:xfrm>
            <a:off x="928688" y="3416300"/>
            <a:ext cx="3600450" cy="36513"/>
          </a:xfrm>
          <a:prstGeom prst="rect">
            <a:avLst/>
          </a:prstGeom>
          <a:solidFill>
            <a:srgbClr val="FF0000"/>
          </a:solidFill>
          <a:ln w="127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3" name="TextovéPole 32"/>
          <p:cNvSpPr txBox="1"/>
          <p:nvPr/>
        </p:nvSpPr>
        <p:spPr>
          <a:xfrm>
            <a:off x="2571750" y="3000375"/>
            <a:ext cx="285750" cy="400050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cs-CZ" sz="20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a</a:t>
            </a:r>
          </a:p>
        </p:txBody>
      </p:sp>
      <p:sp>
        <p:nvSpPr>
          <p:cNvPr id="34" name="TextovéPole 33"/>
          <p:cNvSpPr txBox="1"/>
          <p:nvPr/>
        </p:nvSpPr>
        <p:spPr>
          <a:xfrm>
            <a:off x="571500" y="4143375"/>
            <a:ext cx="285750" cy="400050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cs-CZ" sz="20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b</a:t>
            </a:r>
          </a:p>
        </p:txBody>
      </p:sp>
      <p:sp>
        <p:nvSpPr>
          <p:cNvPr id="35" name="TextovéPole 34"/>
          <p:cNvSpPr txBox="1"/>
          <p:nvPr/>
        </p:nvSpPr>
        <p:spPr>
          <a:xfrm>
            <a:off x="2571750" y="5286375"/>
            <a:ext cx="285750" cy="400050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cs-CZ" sz="20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a</a:t>
            </a:r>
          </a:p>
        </p:txBody>
      </p:sp>
      <p:sp>
        <p:nvSpPr>
          <p:cNvPr id="36" name="TextovéPole 35"/>
          <p:cNvSpPr txBox="1"/>
          <p:nvPr/>
        </p:nvSpPr>
        <p:spPr>
          <a:xfrm>
            <a:off x="4572000" y="4143375"/>
            <a:ext cx="285750" cy="400050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cs-CZ" sz="20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b</a:t>
            </a:r>
          </a:p>
        </p:txBody>
      </p:sp>
      <p:sp>
        <p:nvSpPr>
          <p:cNvPr id="24" name="TextovéPole 23"/>
          <p:cNvSpPr txBox="1">
            <a:spLocks noChangeArrowheads="1"/>
          </p:cNvSpPr>
          <p:nvPr/>
        </p:nvSpPr>
        <p:spPr bwMode="auto">
          <a:xfrm>
            <a:off x="5000625" y="2214563"/>
            <a:ext cx="3357563" cy="923925"/>
          </a:xfrm>
          <a:prstGeom prst="rect">
            <a:avLst/>
          </a:prstGeom>
          <a:solidFill>
            <a:srgbClr val="FFFF00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defRPr/>
            </a:pPr>
            <a:r>
              <a:rPr lang="cs-CZ" sz="4000" b="1" dirty="0">
                <a:solidFill>
                  <a:schemeClr val="accent1">
                    <a:lumMod val="75000"/>
                  </a:schemeClr>
                </a:solidFill>
              </a:rPr>
              <a:t>  </a:t>
            </a:r>
            <a:r>
              <a:rPr lang="cs-CZ" sz="5400" b="1" dirty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S = a . b </a:t>
            </a:r>
          </a:p>
        </p:txBody>
      </p:sp>
      <p:sp>
        <p:nvSpPr>
          <p:cNvPr id="25" name="TextovéPole 24"/>
          <p:cNvSpPr txBox="1">
            <a:spLocks noChangeArrowheads="1"/>
          </p:cNvSpPr>
          <p:nvPr/>
        </p:nvSpPr>
        <p:spPr bwMode="auto">
          <a:xfrm>
            <a:off x="5143500" y="3571875"/>
            <a:ext cx="4000500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cs-CZ" sz="1000" dirty="0"/>
          </a:p>
          <a:p>
            <a:r>
              <a:rPr lang="cs-CZ" dirty="0" smtClean="0"/>
              <a:t> </a:t>
            </a:r>
            <a:r>
              <a:rPr lang="cs-CZ" b="1" dirty="0">
                <a:latin typeface="Arial" pitchFamily="34" charset="0"/>
                <a:cs typeface="Arial" pitchFamily="34" charset="0"/>
              </a:rPr>
              <a:t>mm², cm², dm², m², km².</a:t>
            </a:r>
          </a:p>
        </p:txBody>
      </p:sp>
      <p:pic>
        <p:nvPicPr>
          <p:cNvPr id="7170" name="Picture 2" descr="C:\Users\Miky\AppData\Local\Microsoft\Windows\Temporary Internet Files\Content.IE5\94057IS2\MC900429685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300192" y="4293096"/>
            <a:ext cx="1800225" cy="1838325"/>
          </a:xfrm>
          <a:prstGeom prst="rect">
            <a:avLst/>
          </a:prstGeom>
          <a:noFill/>
        </p:spPr>
      </p:pic>
      <p:pic>
        <p:nvPicPr>
          <p:cNvPr id="7171" name="Picture 3" descr="C:\Users\Miky\AppData\Local\Microsoft\Windows\Temporary Internet Files\Content.IE5\16D996EB\MC900150607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11560" y="548680"/>
            <a:ext cx="1641348" cy="1813255"/>
          </a:xfrm>
          <a:prstGeom prst="rect">
            <a:avLst/>
          </a:prstGeom>
          <a:noFill/>
        </p:spPr>
      </p:pic>
      <p:sp>
        <p:nvSpPr>
          <p:cNvPr id="2" name="Obdélník 1"/>
          <p:cNvSpPr/>
          <p:nvPr/>
        </p:nvSpPr>
        <p:spPr>
          <a:xfrm>
            <a:off x="952252" y="3451921"/>
            <a:ext cx="720080" cy="775491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" name="Obdélník 39"/>
          <p:cNvSpPr/>
          <p:nvPr/>
        </p:nvSpPr>
        <p:spPr>
          <a:xfrm>
            <a:off x="949952" y="4250775"/>
            <a:ext cx="720080" cy="775491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1" name="Obdélník 40"/>
          <p:cNvSpPr/>
          <p:nvPr/>
        </p:nvSpPr>
        <p:spPr>
          <a:xfrm>
            <a:off x="1662389" y="3465816"/>
            <a:ext cx="720080" cy="775491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2" name="Obdélník 41"/>
          <p:cNvSpPr/>
          <p:nvPr/>
        </p:nvSpPr>
        <p:spPr>
          <a:xfrm>
            <a:off x="1671182" y="4248745"/>
            <a:ext cx="720080" cy="775491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3" name="Obdélník 42"/>
          <p:cNvSpPr/>
          <p:nvPr/>
        </p:nvSpPr>
        <p:spPr>
          <a:xfrm>
            <a:off x="2391262" y="3451921"/>
            <a:ext cx="720080" cy="775491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4" name="Obdélník 43"/>
          <p:cNvSpPr/>
          <p:nvPr/>
        </p:nvSpPr>
        <p:spPr>
          <a:xfrm>
            <a:off x="2398812" y="4248744"/>
            <a:ext cx="720080" cy="775491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5" name="Obdélník 44"/>
          <p:cNvSpPr/>
          <p:nvPr/>
        </p:nvSpPr>
        <p:spPr>
          <a:xfrm>
            <a:off x="3118892" y="3444484"/>
            <a:ext cx="720080" cy="775491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6" name="Obdélník 45"/>
          <p:cNvSpPr/>
          <p:nvPr/>
        </p:nvSpPr>
        <p:spPr>
          <a:xfrm>
            <a:off x="3130462" y="4253480"/>
            <a:ext cx="720080" cy="775491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7" name="Obdélník 46"/>
          <p:cNvSpPr/>
          <p:nvPr/>
        </p:nvSpPr>
        <p:spPr>
          <a:xfrm>
            <a:off x="3838972" y="3444484"/>
            <a:ext cx="720080" cy="775491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8" name="Obdélník 47"/>
          <p:cNvSpPr/>
          <p:nvPr/>
        </p:nvSpPr>
        <p:spPr>
          <a:xfrm>
            <a:off x="3839786" y="4253480"/>
            <a:ext cx="720080" cy="775491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9" name="TextovéPole 7"/>
          <p:cNvSpPr txBox="1">
            <a:spLocks noChangeArrowheads="1"/>
          </p:cNvSpPr>
          <p:nvPr/>
        </p:nvSpPr>
        <p:spPr bwMode="auto">
          <a:xfrm>
            <a:off x="4559866" y="5024437"/>
            <a:ext cx="428625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cs-CZ" sz="2800" b="1" dirty="0"/>
          </a:p>
        </p:txBody>
      </p:sp>
      <p:sp>
        <p:nvSpPr>
          <p:cNvPr id="29" name="TextovéPole 7"/>
          <p:cNvSpPr txBox="1">
            <a:spLocks noChangeArrowheads="1"/>
          </p:cNvSpPr>
          <p:nvPr/>
        </p:nvSpPr>
        <p:spPr bwMode="auto">
          <a:xfrm>
            <a:off x="4572000" y="5110806"/>
            <a:ext cx="428625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 dirty="0"/>
              <a:t>B</a:t>
            </a:r>
          </a:p>
        </p:txBody>
      </p:sp>
      <p:cxnSp>
        <p:nvCxnSpPr>
          <p:cNvPr id="4" name="Přímá spojnice se šipkou 3"/>
          <p:cNvCxnSpPr/>
          <p:nvPr/>
        </p:nvCxnSpPr>
        <p:spPr>
          <a:xfrm flipH="1" flipV="1">
            <a:off x="1455168" y="3839666"/>
            <a:ext cx="3688332" cy="93390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7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2" dur="250" autoRev="1" fill="hold"/>
                                        <p:tgtEl>
                                          <p:spTgt spid="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13" dur="250" autoRev="1" fill="hold"/>
                                        <p:tgtEl>
                                          <p:spTgt spid="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14" dur="250" autoRev="1" fill="hold"/>
                                        <p:tgtEl>
                                          <p:spTgt spid="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" dur="250" autoRev="1" fill="hold"/>
                                        <p:tgtEl>
                                          <p:spTgt spid="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2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2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2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717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717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10800000" flipV="1">
            <a:off x="457200" y="332656"/>
            <a:ext cx="3008313" cy="432048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Co musíš umět vypočítat,</a:t>
            </a:r>
            <a:br>
              <a:rPr lang="cs-CZ" dirty="0" smtClean="0"/>
            </a:br>
            <a:r>
              <a:rPr lang="cs-CZ" dirty="0" smtClean="0"/>
              <a:t>když je třeba……?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ZATRAVNIT FOTBALOVÉ HŘIŠTĚ</a:t>
            </a:r>
          </a:p>
          <a:p>
            <a:pPr marL="0" indent="0">
              <a:buNone/>
            </a:pPr>
            <a:r>
              <a:rPr lang="cs-CZ" dirty="0" smtClean="0"/>
              <a:t>ZARÁMOVAT OBRAZ</a:t>
            </a:r>
          </a:p>
          <a:p>
            <a:pPr marL="0" indent="0">
              <a:buNone/>
            </a:pPr>
            <a:r>
              <a:rPr lang="cs-CZ" dirty="0" smtClean="0"/>
              <a:t>VYDLÁŽDIT CHODNÍK</a:t>
            </a:r>
          </a:p>
          <a:p>
            <a:pPr marL="0" indent="0">
              <a:buNone/>
            </a:pPr>
            <a:r>
              <a:rPr lang="cs-CZ" dirty="0" smtClean="0"/>
              <a:t>POSTAVIT ZEĎ kolem domu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KOUPIT KOBEREC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PŘIKRÝT NA ZIMU </a:t>
            </a:r>
            <a:r>
              <a:rPr lang="cs-CZ" smtClean="0"/>
              <a:t>BAZÉN plachtou</a:t>
            </a:r>
            <a:endParaRPr lang="cs-CZ" dirty="0" smtClean="0"/>
          </a:p>
          <a:p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052736"/>
            <a:ext cx="3008313" cy="5073427"/>
          </a:xfrm>
          <a:solidFill>
            <a:srgbClr val="FFFF00"/>
          </a:solidFill>
        </p:spPr>
        <p:txBody>
          <a:bodyPr>
            <a:normAutofit/>
          </a:bodyPr>
          <a:lstStyle/>
          <a:p>
            <a:r>
              <a:rPr lang="cs-CZ" sz="2800" dirty="0" smtClean="0">
                <a:solidFill>
                  <a:srgbClr val="C00000"/>
                </a:solidFill>
              </a:rPr>
              <a:t>OBVOD ČTVERCE</a:t>
            </a:r>
          </a:p>
          <a:p>
            <a:endParaRPr lang="cs-CZ" sz="2800" dirty="0" smtClean="0"/>
          </a:p>
          <a:p>
            <a:r>
              <a:rPr lang="cs-CZ" sz="2800" dirty="0" smtClean="0">
                <a:solidFill>
                  <a:srgbClr val="0070C0"/>
                </a:solidFill>
              </a:rPr>
              <a:t>OBSAH ČTVERCE</a:t>
            </a:r>
          </a:p>
          <a:p>
            <a:endParaRPr lang="cs-CZ" sz="2800" dirty="0" smtClean="0"/>
          </a:p>
          <a:p>
            <a:r>
              <a:rPr lang="cs-CZ" sz="2800" dirty="0" smtClean="0"/>
              <a:t> </a:t>
            </a:r>
            <a:r>
              <a:rPr lang="cs-CZ" sz="2800" dirty="0" smtClean="0">
                <a:solidFill>
                  <a:srgbClr val="7030A0"/>
                </a:solidFill>
              </a:rPr>
              <a:t>OBVOD</a:t>
            </a:r>
          </a:p>
          <a:p>
            <a:r>
              <a:rPr lang="cs-CZ" sz="2800" dirty="0" smtClean="0">
                <a:solidFill>
                  <a:srgbClr val="7030A0"/>
                </a:solidFill>
              </a:rPr>
              <a:t> OBDÉLNÍKU</a:t>
            </a:r>
          </a:p>
          <a:p>
            <a:endParaRPr lang="cs-CZ" sz="2800" dirty="0"/>
          </a:p>
          <a:p>
            <a:endParaRPr lang="cs-CZ" sz="2800" dirty="0" smtClean="0"/>
          </a:p>
          <a:p>
            <a:r>
              <a:rPr lang="cs-CZ" sz="2800" dirty="0" smtClean="0">
                <a:solidFill>
                  <a:schemeClr val="accent6">
                    <a:lumMod val="50000"/>
                  </a:schemeClr>
                </a:solidFill>
              </a:rPr>
              <a:t>OBSAH OBDÉLNÍKU</a:t>
            </a:r>
          </a:p>
          <a:p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7253764" y="2996952"/>
            <a:ext cx="1136224" cy="5760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6544402" y="3842702"/>
            <a:ext cx="868720" cy="7920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7229908" y="2113723"/>
            <a:ext cx="1529308" cy="37261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7697442" y="421565"/>
            <a:ext cx="936104" cy="5760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5940152" y="5373216"/>
            <a:ext cx="1136224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7229908" y="1451381"/>
            <a:ext cx="366428" cy="32403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090985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Použité zdroje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>
                <a:solidFill>
                  <a:srgbClr val="CCCCFF"/>
                </a:solidFill>
                <a:latin typeface="Trebuchet MS" pitchFamily="32" charset="0"/>
                <a:cs typeface="Arial Unicode MS" charset="0"/>
                <a:hlinkClick r:id="rId2"/>
              </a:rPr>
              <a:t>WWW.OFFICE.MICROSOFT.COM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101046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184</TotalTime>
  <Words>107</Words>
  <Application>Microsoft Office PowerPoint</Application>
  <PresentationFormat>Předvádění na obrazovce (4:3)</PresentationFormat>
  <Paragraphs>49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systému Office</vt:lpstr>
      <vt:lpstr>Prezentace aplikace PowerPoint</vt:lpstr>
      <vt:lpstr>Anotace</vt:lpstr>
      <vt:lpstr>Obsah obdélníku</vt:lpstr>
      <vt:lpstr>Co musíš umět vypočítat, když je třeba……?</vt:lpstr>
      <vt:lpstr>Použité zdroje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Kristýna Krupková</dc:creator>
  <cp:lastModifiedBy>Dana</cp:lastModifiedBy>
  <cp:revision>36</cp:revision>
  <dcterms:created xsi:type="dcterms:W3CDTF">2011-06-20T10:40:08Z</dcterms:created>
  <dcterms:modified xsi:type="dcterms:W3CDTF">2013-03-12T15:44:19Z</dcterms:modified>
</cp:coreProperties>
</file>