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1" r:id="rId4"/>
    <p:sldId id="269" r:id="rId5"/>
    <p:sldId id="268" r:id="rId6"/>
    <p:sldId id="262" r:id="rId7"/>
    <p:sldId id="263" r:id="rId8"/>
    <p:sldId id="267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17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VY_32_INOVACE_06_M-Kvádr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-2826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2D493-46B9-40CE-BC49-923ECDA78BB9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8FA5E-EECC-4F25-B8BC-B172B12FC5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1AD8C-F8DC-4704-83B9-F85CAB0C6486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921EC-4346-40AB-89CF-C512580364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C031A-1B9D-4965-ADEC-C98B4C5AA66F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344212-15B2-468A-AB40-49B88F3C8B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E4164-B5C3-4935-8A05-967F0E9BFEF5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D6537-0292-498D-A539-92D4BDD7EA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4DC3B-C2CF-4381-A038-CFD3299837DE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89F6F-5F6E-405C-A76A-0500D6FDC0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E294A0-317D-43BE-ABE0-CF6417F3594C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59F285-3B8B-4447-901F-1ED0E17E27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F9A56-8EF3-4968-9D08-5B3DB369BE09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1AE09-7B72-4A97-9407-EE2CA657ED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98352-6D94-4145-8353-68B4B90F2CD9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3F55F6-637D-420C-8D90-CCA000F352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CDDE23-F430-4FB7-9E20-F37920FA08AC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44C8B-A509-4152-9304-B0513309E0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2C536C-E2D3-480E-A556-FC85DBF4167B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D795D-AB45-4616-889E-0B5616BC45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19A32-3E3C-4B15-802D-0FB5B145D550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5ACBD-AD47-4B43-81FD-6F04A9F4DE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5CCD116-FD00-4785-BF82-482274854B0D}" type="datetimeFigureOut">
              <a:rPr lang="cs-CZ"/>
              <a:pPr>
                <a:defRPr/>
              </a:pPr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3666F8-D9F7-4945-B16E-7804A9EE00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gif"/><Relationship Id="rId7" Type="http://schemas.openxmlformats.org/officeDocument/2006/relationships/image" Target="../media/image12.w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gif"/><Relationship Id="rId10" Type="http://schemas.openxmlformats.org/officeDocument/2006/relationships/image" Target="../media/image15.wmf"/><Relationship Id="rId4" Type="http://schemas.openxmlformats.org/officeDocument/2006/relationships/image" Target="../media/image9.wmf"/><Relationship Id="rId9" Type="http://schemas.openxmlformats.org/officeDocument/2006/relationships/image" Target="../media/image14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17.wmf"/><Relationship Id="rId7" Type="http://schemas.openxmlformats.org/officeDocument/2006/relationships/image" Target="../media/image21.gi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Obrázek 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Materiál určený k použití na interaktivní tabuli</a:t>
            </a:r>
          </a:p>
          <a:p>
            <a:r>
              <a:rPr lang="cs-CZ" smtClean="0"/>
              <a:t>Matematiky – geometrie</a:t>
            </a:r>
          </a:p>
          <a:p>
            <a:r>
              <a:rPr lang="cs-CZ" smtClean="0"/>
              <a:t>Kvádr</a:t>
            </a:r>
          </a:p>
          <a:p>
            <a:r>
              <a:rPr lang="cs-CZ" smtClean="0"/>
              <a:t>Pro 3.-5. ročník  ZŠ</a:t>
            </a:r>
          </a:p>
          <a:p>
            <a:r>
              <a:rPr lang="cs-CZ" smtClean="0"/>
              <a:t>Tělesa</a:t>
            </a:r>
            <a:r>
              <a:rPr lang="cs-CZ" smtClean="0">
                <a:latin typeface="Arial" charset="0"/>
              </a:rPr>
              <a:t> </a:t>
            </a:r>
            <a:r>
              <a:rPr lang="cs-CZ" smtClean="0"/>
              <a:t>-</a:t>
            </a:r>
            <a:r>
              <a:rPr lang="cs-CZ" smtClean="0">
                <a:latin typeface="Arial" charset="0"/>
              </a:rPr>
              <a:t> </a:t>
            </a:r>
            <a:r>
              <a:rPr lang="cs-CZ" smtClean="0"/>
              <a:t>kvádr,</a:t>
            </a:r>
            <a:r>
              <a:rPr lang="cs-CZ" smtClean="0">
                <a:latin typeface="Arial" charset="0"/>
              </a:rPr>
              <a:t> </a:t>
            </a:r>
            <a:r>
              <a:rPr lang="cs-CZ" smtClean="0"/>
              <a:t>názorné vysvětlení</a:t>
            </a:r>
            <a:r>
              <a:rPr lang="cs-CZ" smtClean="0">
                <a:latin typeface="Arial" charset="0"/>
              </a:rPr>
              <a:t>                              </a:t>
            </a:r>
            <a:r>
              <a:rPr lang="cs-CZ" smtClean="0"/>
              <a:t> s ukázkami,</a:t>
            </a:r>
            <a:r>
              <a:rPr lang="cs-CZ" smtClean="0">
                <a:latin typeface="Arial" charset="0"/>
              </a:rPr>
              <a:t> </a:t>
            </a:r>
            <a:r>
              <a:rPr lang="cs-CZ" smtClean="0"/>
              <a:t>procvičení učiva.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cs-CZ" sz="7200" b="1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15925" y="1628775"/>
            <a:ext cx="8229600" cy="452596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Tx/>
              <a:buNone/>
              <a:defRPr/>
            </a:pP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těleso</a:t>
            </a:r>
          </a:p>
          <a:p>
            <a:pPr algn="ctr" fontAlgn="auto">
              <a:spcAft>
                <a:spcPts val="0"/>
              </a:spcAft>
              <a:buFontTx/>
              <a:buNone/>
              <a:defRPr/>
            </a:pPr>
            <a:r>
              <a:rPr lang="cs-CZ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á šest stěn tvaru obdélníku </a:t>
            </a:r>
          </a:p>
        </p:txBody>
      </p:sp>
      <p:sp>
        <p:nvSpPr>
          <p:cNvPr id="15363" name="Rectangle 7"/>
          <p:cNvSpPr>
            <a:spLocks noChangeArrowheads="1"/>
          </p:cNvSpPr>
          <p:nvPr/>
        </p:nvSpPr>
        <p:spPr bwMode="auto">
          <a:xfrm>
            <a:off x="4643438" y="1628775"/>
            <a:ext cx="4038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cs-CZ" sz="2800">
              <a:latin typeface="Calibri" pitchFamily="34" charset="0"/>
            </a:endParaRPr>
          </a:p>
        </p:txBody>
      </p:sp>
      <p:sp>
        <p:nvSpPr>
          <p:cNvPr id="6149" name="Rectangle 37"/>
          <p:cNvSpPr>
            <a:spLocks noChangeArrowheads="1"/>
          </p:cNvSpPr>
          <p:nvPr/>
        </p:nvSpPr>
        <p:spPr bwMode="auto">
          <a:xfrm>
            <a:off x="468313" y="260350"/>
            <a:ext cx="8229600" cy="11430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72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cs typeface="Arial" pitchFamily="34" charset="0"/>
              </a:rPr>
              <a:t>kvádr</a:t>
            </a:r>
            <a:endParaRPr lang="cs-CZ" sz="7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2569" name="Picture 41" descr="krychle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2666678" y="1593180"/>
            <a:ext cx="2088232" cy="59038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366" name="Picture 2" descr="C:\Users\Miky\AppData\Local\Microsoft\Windows\Temporary Internet Files\Content.IE5\94057IS2\MC90023226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65950" y="2867025"/>
            <a:ext cx="1731963" cy="335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2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2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2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2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24" dur="2000" fill="hold"/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28" dur="2000" fill="hold"/>
                                        <p:tgtEl>
                                          <p:spTgt spid="225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0.30139 C -0.06597 -0.29329 -0.11493 -0.27338 -0.11493 -0.25741 C -0.11493 -0.24282 -0.06701 -0.23194 -0.00295 -0.23194 C 0.06094 -0.23194 0.11493 -0.24282 0.11493 -0.25741 C 0.11493 -0.27338 0.05903 -0.27732 -0.00504 -0.26667 C -0.06806 -0.25463 -0.11493 -0.23472 -0.11493 -0.22014 C -0.11493 -0.20532 -0.06597 -0.19329 -0.00295 -0.19329 C 0.06094 -0.19329 0.11493 -0.20532 0.11493 -0.22014 C 0.11493 -0.23472 0.05903 -0.23866 -0.00399 -0.22801 C -0.06806 -0.21736 -0.11493 -0.19745 -0.11493 -0.18264 C -0.11493 -0.16667 -0.06597 -0.15463 -0.00208 -0.15463 C 0.06094 -0.15463 0.11493 -0.16667 0.11493 -0.18264 C 0.11493 -0.19607 0.05903 -0.2 -0.00399 -0.19074 C -0.06701 -0.18009 -0.11493 -0.1588 -0.11493 -0.14398 C -0.11493 -0.1294 -0.06493 -0.11736 -0.00208 -0.11736 C 0.06302 -0.11736 0.11493 -0.1294 0.11493 -0.14398 C 0.11493 -0.1588 0.06007 -0.16273 -0.00295 -0.15208 C -0.06597 -0.14144 -0.11493 -0.1213 -0.11493 -0.10671 C -0.11493 -0.09074 -0.06493 -0.08009 -0.00104 -0.08009 C 0.06302 -0.08009 0.11493 -0.09213 0.11493 -0.10671 C 0.11493 -0.1213 0.06007 -0.12546 -0.00295 -0.11482 C -0.06597 -0.10417 -0.11493 -0.08264 -0.11493 -0.06944 C -0.11493 -0.05463 -0.06406 -0.04282 -0.00104 -0.04282 C 0.06302 -0.04282 0.11493 -0.05463 0.11493 -0.06944 C 0.11493 -0.08264 0.06094 -0.08681 -0.00295 -0.07732 C -0.06597 -0.06667 -0.11493 -0.04537 -0.11493 -0.03079 C -0.11493 -0.01736 -0.06406 -0.00417 8.33333E-7 -0.00417 C 0.06406 -0.00417 0.11493 -0.01597 0.11493 -0.03079 C 0.11493 -0.04537 0.06094 -0.04931 -0.00208 -0.03866 C -0.06493 -0.02801 -0.11597 -0.0081 -0.11493 0.00671 C -0.11406 0.0213 -0.06406 0.03194 8.33333E-7 0.03194 C 0.06406 0.03194 0.11493 0.01991 0.11493 0.00532 C 0.11493 -0.0081 0.06302 -0.01204 8.33333E-7 3.7037E-7 " pathEditMode="relative" rAng="0" ptsTypes="fffffffffffffffffffffffffffffffff">
                                      <p:cBhvr>
                                        <p:cTn id="32" dur="2000" fill="hold"/>
                                        <p:tgtEl>
                                          <p:spTgt spid="225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" y="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smtClean="0"/>
              <a:t>UKAZUJ: stěny, hrany, vrcholy,</a:t>
            </a:r>
            <a:br>
              <a:rPr lang="cs-CZ" sz="4000" smtClean="0"/>
            </a:br>
            <a:r>
              <a:rPr lang="cs-CZ" sz="4000" smtClean="0"/>
              <a:t>stěny</a:t>
            </a:r>
            <a:r>
              <a:rPr lang="cs-CZ" sz="4000" smtClean="0">
                <a:latin typeface="Arial" charset="0"/>
              </a:rPr>
              <a:t> </a:t>
            </a:r>
            <a:r>
              <a:rPr lang="cs-CZ" sz="4000" smtClean="0"/>
              <a:t>- protilehlé,</a:t>
            </a:r>
            <a:r>
              <a:rPr lang="cs-CZ" sz="4000" smtClean="0">
                <a:latin typeface="Arial" charset="0"/>
              </a:rPr>
              <a:t> </a:t>
            </a:r>
            <a:r>
              <a:rPr lang="cs-CZ" sz="4000" smtClean="0"/>
              <a:t>sousední,</a:t>
            </a:r>
            <a:r>
              <a:rPr lang="cs-CZ" sz="4000" smtClean="0">
                <a:latin typeface="Arial" charset="0"/>
              </a:rPr>
              <a:t> </a:t>
            </a:r>
            <a:r>
              <a:rPr lang="cs-CZ" sz="4000" smtClean="0"/>
              <a:t>shodné</a:t>
            </a: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4" name="Obdélník 3"/>
          <p:cNvSpPr/>
          <p:nvPr/>
        </p:nvSpPr>
        <p:spPr>
          <a:xfrm>
            <a:off x="4941888" y="2781300"/>
            <a:ext cx="885825" cy="252095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502025" y="1881188"/>
            <a:ext cx="1439863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502025" y="2781300"/>
            <a:ext cx="1439863" cy="25209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27713" y="2795588"/>
            <a:ext cx="1439862" cy="25209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502025" y="5316538"/>
            <a:ext cx="1439863" cy="9144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2614613" y="2809875"/>
            <a:ext cx="887412" cy="251936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  <a:solidFill>
            <a:schemeClr val="bg1"/>
          </a:solidFill>
        </p:spPr>
        <p:txBody>
          <a:bodyPr/>
          <a:lstStyle/>
          <a:p>
            <a:r>
              <a:rPr lang="cs-CZ" smtClean="0"/>
              <a:t>stěny              hrany          vrcholy</a:t>
            </a:r>
            <a:br>
              <a:rPr lang="cs-CZ" smtClean="0"/>
            </a:br>
            <a:r>
              <a:rPr lang="cs-CZ" smtClean="0">
                <a:solidFill>
                  <a:srgbClr val="0070C0"/>
                </a:solidFill>
              </a:rPr>
              <a:t>protější stěny jsou shodné</a:t>
            </a:r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95513" y="2657475"/>
            <a:ext cx="4581525" cy="4200525"/>
          </a:xfrm>
        </p:spPr>
      </p:pic>
      <p:pic>
        <p:nvPicPr>
          <p:cNvPr id="17411" name="Rukopis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97113" y="2740025"/>
            <a:ext cx="1174750" cy="191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Rukopis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2900" y="2732088"/>
            <a:ext cx="1228725" cy="193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523875" y="276225"/>
            <a:ext cx="8229600" cy="1930400"/>
          </a:xfrm>
          <a:prstGeom prst="rect">
            <a:avLst/>
          </a:prstGeom>
          <a:solidFill>
            <a:schemeClr val="bg1"/>
          </a:solidFill>
        </p:spPr>
        <p:txBody>
          <a:bodyPr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Spočítej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stěny/…./  hrany/…./  vrcholy/..../</a:t>
            </a:r>
            <a:br>
              <a:rPr lang="cs-CZ" dirty="0" smtClean="0"/>
            </a:br>
            <a:endParaRPr lang="cs-CZ" dirty="0">
              <a:solidFill>
                <a:srgbClr val="0070C0"/>
              </a:solidFill>
            </a:endParaRPr>
          </a:p>
        </p:txBody>
      </p:sp>
      <p:pic>
        <p:nvPicPr>
          <p:cNvPr id="8" name="Rukopis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08225" y="2741613"/>
            <a:ext cx="1174750" cy="191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Rukopis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32425" y="2732088"/>
            <a:ext cx="1228725" cy="193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1042988" y="5732463"/>
            <a:ext cx="4675187" cy="523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alibri" pitchFamily="34" charset="0"/>
              </a:rPr>
              <a:t>PROTĚJŠÍ STĚNY JSOU SHODNÉ</a:t>
            </a:r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4349750" y="1628775"/>
            <a:ext cx="576263" cy="15843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1979613" y="1773238"/>
            <a:ext cx="904875" cy="18002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H="1">
            <a:off x="6635750" y="1628775"/>
            <a:ext cx="457200" cy="15843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smtClean="0"/>
              <a:t>                           </a:t>
            </a:r>
            <a:r>
              <a:rPr lang="cs-CZ" smtClean="0">
                <a:latin typeface="Arial" charset="0"/>
                <a:cs typeface="Arial" charset="0"/>
              </a:rPr>
              <a:t>Kvádr</a:t>
            </a:r>
          </a:p>
        </p:txBody>
      </p:sp>
      <p:pic>
        <p:nvPicPr>
          <p:cNvPr id="18434" name="Picture 2" descr="C:\Users\Miky\AppData\Local\Microsoft\Windows\Temporary Internet Files\Content.IE5\GA2D9YLR\MP900404900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700213"/>
            <a:ext cx="309880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 descr="C:\Users\Miky\AppData\Local\Microsoft\Windows\Temporary Internet Files\Content.IE5\WYLMYC5X\MM900041071[1]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4388" y="0"/>
            <a:ext cx="838200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 descr="C:\Users\Miky\AppData\Local\Microsoft\Windows\Temporary Internet Files\Content.IE5\GA2D9YLR\MC900398215[1].wmf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3995738" y="1916113"/>
            <a:ext cx="1795462" cy="1417637"/>
          </a:xfrm>
        </p:spPr>
      </p:pic>
      <p:pic>
        <p:nvPicPr>
          <p:cNvPr id="18437" name="Picture 5" descr="C:\Users\Miky\AppData\Local\Microsoft\Windows\Temporary Internet Files\Content.IE5\94057IS2\MM900336792[1]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7088" y="-1108075"/>
            <a:ext cx="712787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 descr="C:\Users\Miky\AppData\Local\Microsoft\Windows\Temporary Internet Files\Content.IE5\16D996EB\MC900013135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48488" y="1989138"/>
            <a:ext cx="990600" cy="165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7" descr="C:\Users\Miky\AppData\Local\Microsoft\Windows\Temporary Internet Files\Content.IE5\16D996EB\MC900309850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00113" y="4076700"/>
            <a:ext cx="1828800" cy="116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8" descr="C:\Users\Miky\AppData\Local\Microsoft\Windows\Temporary Internet Files\Content.IE5\WYLMYC5X\MC900303935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067175" y="3641725"/>
            <a:ext cx="1616075" cy="288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9" descr="C:\Users\Miky\AppData\Local\Microsoft\Windows\Temporary Internet Files\Content.IE5\GA2D9YLR\MM900236349[1]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124075" y="647700"/>
            <a:ext cx="1584325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11" descr="C:\Users\Miky\AppData\Local\Microsoft\Windows\Temporary Internet Files\Content.IE5\GA2D9YLR\MC900149569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084888" y="4005263"/>
            <a:ext cx="2690812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0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smtClean="0">
                <a:latin typeface="Arial" charset="0"/>
                <a:cs typeface="Arial" charset="0"/>
              </a:rPr>
              <a:t>Vyber jen kvádry</a:t>
            </a:r>
          </a:p>
        </p:txBody>
      </p:sp>
      <p:pic>
        <p:nvPicPr>
          <p:cNvPr id="19458" name="Picture 2" descr="C:\Users\Miky\AppData\Local\Microsoft\Windows\Temporary Internet Files\Content.IE5\94057IS2\MC900290665[1]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7538" y="2060575"/>
            <a:ext cx="1944687" cy="2089150"/>
          </a:xfrm>
        </p:spPr>
      </p:pic>
      <p:pic>
        <p:nvPicPr>
          <p:cNvPr id="19459" name="Picture 3" descr="C:\Users\Miky\AppData\Local\Microsoft\Windows\Temporary Internet Files\Content.IE5\16D996EB\MC90008286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3575" y="2060575"/>
            <a:ext cx="2405063" cy="197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4" descr="C:\Users\Miky\AppData\Local\Microsoft\Windows\Temporary Internet Files\Content.IE5\WYLMYC5X\MC900098149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0425" y="2205038"/>
            <a:ext cx="1812925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5" descr="C:\Users\Miky\AppData\Local\Microsoft\Windows\Temporary Internet Files\Content.IE5\GA2D9YLR\MC900303941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79838" y="4221163"/>
            <a:ext cx="1601787" cy="179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6" descr="C:\Users\Miky\AppData\Local\Microsoft\Windows\Temporary Internet Files\Content.IE5\WYLMYC5X\MC900252483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84888" y="4508500"/>
            <a:ext cx="1822450" cy="117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7" descr="C:\Users\Miky\AppData\Local\Microsoft\Windows\Temporary Internet Files\Content.IE5\94057IS2\MM900234726[1]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35825" y="476250"/>
            <a:ext cx="11620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8" descr="C:\Users\Miky\AppData\Local\Microsoft\Windows\Temporary Internet Files\Content.IE5\16D996EB\MC900397250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42988" y="4437063"/>
            <a:ext cx="1806575" cy="162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>
                <a:solidFill>
                  <a:srgbClr val="CCCCFF"/>
                </a:solidFill>
                <a:latin typeface="Trebuchet MS" pitchFamily="34" charset="0"/>
                <a:ea typeface="Arial Unicode MS" pitchFamily="34" charset="-128"/>
                <a:cs typeface="Arial Unicode MS" pitchFamily="34" charset="-128"/>
                <a:hlinkClick r:id="rId2"/>
              </a:rPr>
              <a:t>WWW.OFFICE.MICROSOFT.COM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60</Words>
  <Application>Microsoft Office PowerPoint</Application>
  <PresentationFormat>On-screen Show (4:3)</PresentationFormat>
  <Paragraphs>17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Calibri</vt:lpstr>
      <vt:lpstr>Arial</vt:lpstr>
      <vt:lpstr>Trebuchet MS</vt:lpstr>
      <vt:lpstr>Arial Unicode MS</vt:lpstr>
      <vt:lpstr>Motiv systému Office</vt:lpstr>
      <vt:lpstr>Snímek 1</vt:lpstr>
      <vt:lpstr>Anotace</vt:lpstr>
      <vt:lpstr>Snímek 3</vt:lpstr>
      <vt:lpstr>UKAZUJ: stěny, hrany, vrcholy, stěny - protilehlé, sousední, shodné</vt:lpstr>
      <vt:lpstr>stěny              hrany          vrcholy protější stěny jsou shodné</vt:lpstr>
      <vt:lpstr>                           Kvádr</vt:lpstr>
      <vt:lpstr>Vyber jen kvádry</vt:lpstr>
      <vt:lpstr>Použité zdroje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36</cp:revision>
  <dcterms:created xsi:type="dcterms:W3CDTF">2011-06-20T10:40:08Z</dcterms:created>
  <dcterms:modified xsi:type="dcterms:W3CDTF">2013-05-14T18:46:31Z</dcterms:modified>
</cp:coreProperties>
</file>