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2" r:id="rId3"/>
    <p:sldId id="259" r:id="rId4"/>
    <p:sldId id="263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VY_32_INOVACE_08_M-Tělesa-opakování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VY_32_INOVACE_08_M-Tělesa-opakování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CE7B66-8895-47C0-A10D-F561FD7C1262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858F6-21FF-4168-AAC2-9E38ED8B16D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1520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4A9F68-88FF-4579-92ED-7B580E0B1E64}" type="slidenum">
              <a:rPr lang="cs-CZ"/>
              <a:pPr/>
              <a:t>3</a:t>
            </a:fld>
            <a:endParaRPr lang="cs-CZ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788257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určený k použití na interaktivní tabuli</a:t>
            </a:r>
          </a:p>
          <a:p>
            <a:r>
              <a:rPr lang="cs-CZ" dirty="0" smtClean="0"/>
              <a:t>Matematika-geometrie-tělesa</a:t>
            </a:r>
          </a:p>
          <a:p>
            <a:r>
              <a:rPr lang="cs-CZ" dirty="0" smtClean="0"/>
              <a:t>Učivo možno použít ve 3.-4.ročníku ZŠ</a:t>
            </a:r>
          </a:p>
          <a:p>
            <a:r>
              <a:rPr lang="cs-CZ" dirty="0" smtClean="0"/>
              <a:t>Ukázka těles-</a:t>
            </a:r>
            <a:r>
              <a:rPr lang="cs-CZ" dirty="0" err="1" smtClean="0"/>
              <a:t>opakování,procvičení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48680"/>
            <a:ext cx="8229600" cy="144016"/>
          </a:xfrm>
        </p:spPr>
        <p:txBody>
          <a:bodyPr>
            <a:normAutofit fontScale="90000"/>
          </a:bodyPr>
          <a:lstStyle/>
          <a:p>
            <a:pPr eaLnBrk="1" hangingPunct="1"/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4495800" y="4267200"/>
            <a:ext cx="914400" cy="914400"/>
            <a:chOff x="3780" y="4657"/>
            <a:chExt cx="900" cy="900"/>
          </a:xfrm>
        </p:grpSpPr>
        <p:sp>
          <p:nvSpPr>
            <p:cNvPr id="9298" name="AutoShape 6"/>
            <p:cNvSpPr>
              <a:spLocks noChangeArrowheads="1"/>
            </p:cNvSpPr>
            <p:nvPr/>
          </p:nvSpPr>
          <p:spPr bwMode="auto">
            <a:xfrm>
              <a:off x="3780" y="4657"/>
              <a:ext cx="900" cy="900"/>
            </a:xfrm>
            <a:prstGeom prst="cube">
              <a:avLst>
                <a:gd name="adj" fmla="val 25000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9299" name="Line 7"/>
            <p:cNvSpPr>
              <a:spLocks noChangeShapeType="1"/>
            </p:cNvSpPr>
            <p:nvPr/>
          </p:nvSpPr>
          <p:spPr bwMode="auto">
            <a:xfrm>
              <a:off x="3960" y="4657"/>
              <a:ext cx="0" cy="72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9300" name="Line 8"/>
            <p:cNvSpPr>
              <a:spLocks noChangeShapeType="1"/>
            </p:cNvSpPr>
            <p:nvPr/>
          </p:nvSpPr>
          <p:spPr bwMode="auto">
            <a:xfrm flipV="1">
              <a:off x="3780" y="5377"/>
              <a:ext cx="180" cy="18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9301" name="Line 9"/>
            <p:cNvSpPr>
              <a:spLocks noChangeShapeType="1"/>
            </p:cNvSpPr>
            <p:nvPr/>
          </p:nvSpPr>
          <p:spPr bwMode="auto">
            <a:xfrm>
              <a:off x="3960" y="5377"/>
              <a:ext cx="720" cy="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7467600" y="4419600"/>
            <a:ext cx="685800" cy="1409700"/>
            <a:chOff x="3780" y="4657"/>
            <a:chExt cx="900" cy="900"/>
          </a:xfrm>
        </p:grpSpPr>
        <p:sp>
          <p:nvSpPr>
            <p:cNvPr id="9294" name="AutoShape 11"/>
            <p:cNvSpPr>
              <a:spLocks noChangeArrowheads="1"/>
            </p:cNvSpPr>
            <p:nvPr/>
          </p:nvSpPr>
          <p:spPr bwMode="auto">
            <a:xfrm>
              <a:off x="3780" y="4657"/>
              <a:ext cx="900" cy="900"/>
            </a:xfrm>
            <a:prstGeom prst="cube">
              <a:avLst>
                <a:gd name="adj" fmla="val 25000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9295" name="Line 12"/>
            <p:cNvSpPr>
              <a:spLocks noChangeShapeType="1"/>
            </p:cNvSpPr>
            <p:nvPr/>
          </p:nvSpPr>
          <p:spPr bwMode="auto">
            <a:xfrm>
              <a:off x="3960" y="4657"/>
              <a:ext cx="0" cy="72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9296" name="Line 13"/>
            <p:cNvSpPr>
              <a:spLocks noChangeShapeType="1"/>
            </p:cNvSpPr>
            <p:nvPr/>
          </p:nvSpPr>
          <p:spPr bwMode="auto">
            <a:xfrm flipV="1">
              <a:off x="3780" y="5377"/>
              <a:ext cx="180" cy="18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9297" name="Line 14"/>
            <p:cNvSpPr>
              <a:spLocks noChangeShapeType="1"/>
            </p:cNvSpPr>
            <p:nvPr/>
          </p:nvSpPr>
          <p:spPr bwMode="auto">
            <a:xfrm>
              <a:off x="3960" y="5377"/>
              <a:ext cx="720" cy="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457200" y="4191000"/>
            <a:ext cx="1447800" cy="533400"/>
            <a:chOff x="3780" y="4657"/>
            <a:chExt cx="900" cy="900"/>
          </a:xfrm>
        </p:grpSpPr>
        <p:sp>
          <p:nvSpPr>
            <p:cNvPr id="9290" name="AutoShape 16"/>
            <p:cNvSpPr>
              <a:spLocks noChangeArrowheads="1"/>
            </p:cNvSpPr>
            <p:nvPr/>
          </p:nvSpPr>
          <p:spPr bwMode="auto">
            <a:xfrm>
              <a:off x="3780" y="4657"/>
              <a:ext cx="900" cy="900"/>
            </a:xfrm>
            <a:prstGeom prst="cube">
              <a:avLst>
                <a:gd name="adj" fmla="val 25000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9291" name="Line 17"/>
            <p:cNvSpPr>
              <a:spLocks noChangeShapeType="1"/>
            </p:cNvSpPr>
            <p:nvPr/>
          </p:nvSpPr>
          <p:spPr bwMode="auto">
            <a:xfrm>
              <a:off x="3960" y="4657"/>
              <a:ext cx="0" cy="72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9292" name="Line 18"/>
            <p:cNvSpPr>
              <a:spLocks noChangeShapeType="1"/>
            </p:cNvSpPr>
            <p:nvPr/>
          </p:nvSpPr>
          <p:spPr bwMode="auto">
            <a:xfrm flipV="1">
              <a:off x="3780" y="5377"/>
              <a:ext cx="180" cy="18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9293" name="Line 19"/>
            <p:cNvSpPr>
              <a:spLocks noChangeShapeType="1"/>
            </p:cNvSpPr>
            <p:nvPr/>
          </p:nvSpPr>
          <p:spPr bwMode="auto">
            <a:xfrm>
              <a:off x="3960" y="5377"/>
              <a:ext cx="720" cy="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2743200" y="4495800"/>
            <a:ext cx="838200" cy="1082675"/>
            <a:chOff x="7560" y="4837"/>
            <a:chExt cx="540" cy="720"/>
          </a:xfrm>
        </p:grpSpPr>
        <p:sp>
          <p:nvSpPr>
            <p:cNvPr id="9288" name="AutoShape 21"/>
            <p:cNvSpPr>
              <a:spLocks noChangeArrowheads="1"/>
            </p:cNvSpPr>
            <p:nvPr/>
          </p:nvSpPr>
          <p:spPr bwMode="auto">
            <a:xfrm>
              <a:off x="7560" y="4837"/>
              <a:ext cx="540" cy="720"/>
            </a:xfrm>
            <a:prstGeom prst="can">
              <a:avLst>
                <a:gd name="adj" fmla="val 33333"/>
              </a:avLst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endParaRPr lang="cs-CZ"/>
            </a:p>
          </p:txBody>
        </p:sp>
        <p:sp>
          <p:nvSpPr>
            <p:cNvPr id="9289" name="Oval 22"/>
            <p:cNvSpPr>
              <a:spLocks noChangeArrowheads="1"/>
            </p:cNvSpPr>
            <p:nvPr/>
          </p:nvSpPr>
          <p:spPr bwMode="auto">
            <a:xfrm>
              <a:off x="7560" y="5377"/>
              <a:ext cx="540" cy="180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endParaRPr lang="cs-CZ"/>
            </a:p>
          </p:txBody>
        </p:sp>
      </p:grpSp>
      <p:grpSp>
        <p:nvGrpSpPr>
          <p:cNvPr id="6" name="Group 23"/>
          <p:cNvGrpSpPr>
            <a:grpSpLocks/>
          </p:cNvGrpSpPr>
          <p:nvPr/>
        </p:nvGrpSpPr>
        <p:grpSpPr bwMode="auto">
          <a:xfrm>
            <a:off x="3707904" y="5157192"/>
            <a:ext cx="990600" cy="990600"/>
            <a:chOff x="4680" y="5017"/>
            <a:chExt cx="720" cy="900"/>
          </a:xfrm>
        </p:grpSpPr>
        <p:sp>
          <p:nvSpPr>
            <p:cNvPr id="9283" name="AutoShape 24"/>
            <p:cNvSpPr>
              <a:spLocks noChangeArrowheads="1"/>
            </p:cNvSpPr>
            <p:nvPr/>
          </p:nvSpPr>
          <p:spPr bwMode="auto">
            <a:xfrm>
              <a:off x="4680" y="5017"/>
              <a:ext cx="720" cy="900"/>
            </a:xfrm>
            <a:prstGeom prst="triangle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endParaRPr lang="cs-CZ"/>
            </a:p>
          </p:txBody>
        </p:sp>
        <p:grpSp>
          <p:nvGrpSpPr>
            <p:cNvPr id="7" name="Group 25"/>
            <p:cNvGrpSpPr>
              <a:grpSpLocks/>
            </p:cNvGrpSpPr>
            <p:nvPr/>
          </p:nvGrpSpPr>
          <p:grpSpPr bwMode="auto">
            <a:xfrm>
              <a:off x="4680" y="5017"/>
              <a:ext cx="720" cy="900"/>
              <a:chOff x="4680" y="5017"/>
              <a:chExt cx="720" cy="900"/>
            </a:xfrm>
          </p:grpSpPr>
          <p:sp>
            <p:nvSpPr>
              <p:cNvPr id="9285" name="Line 26"/>
              <p:cNvSpPr>
                <a:spLocks noChangeShapeType="1"/>
              </p:cNvSpPr>
              <p:nvPr/>
            </p:nvSpPr>
            <p:spPr bwMode="auto">
              <a:xfrm flipV="1">
                <a:off x="4680" y="5557"/>
                <a:ext cx="360" cy="360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/>
              <a:p>
                <a:endParaRPr lang="cs-CZ"/>
              </a:p>
            </p:txBody>
          </p:sp>
          <p:sp>
            <p:nvSpPr>
              <p:cNvPr id="9286" name="Line 27"/>
              <p:cNvSpPr>
                <a:spLocks noChangeShapeType="1"/>
              </p:cNvSpPr>
              <p:nvPr/>
            </p:nvSpPr>
            <p:spPr bwMode="auto">
              <a:xfrm>
                <a:off x="5040" y="5557"/>
                <a:ext cx="360" cy="360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/>
              <a:p>
                <a:endParaRPr lang="cs-CZ"/>
              </a:p>
            </p:txBody>
          </p:sp>
          <p:sp>
            <p:nvSpPr>
              <p:cNvPr id="9287" name="Line 28"/>
              <p:cNvSpPr>
                <a:spLocks noChangeShapeType="1"/>
              </p:cNvSpPr>
              <p:nvPr/>
            </p:nvSpPr>
            <p:spPr bwMode="auto">
              <a:xfrm>
                <a:off x="5040" y="5017"/>
                <a:ext cx="0" cy="540"/>
              </a:xfrm>
              <a:prstGeom prst="line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/>
              <a:p>
                <a:endParaRPr lang="cs-CZ"/>
              </a:p>
            </p:txBody>
          </p:sp>
        </p:grpSp>
      </p:grpSp>
      <p:grpSp>
        <p:nvGrpSpPr>
          <p:cNvPr id="8" name="Group 29"/>
          <p:cNvGrpSpPr>
            <a:grpSpLocks/>
          </p:cNvGrpSpPr>
          <p:nvPr/>
        </p:nvGrpSpPr>
        <p:grpSpPr bwMode="auto">
          <a:xfrm>
            <a:off x="1115616" y="5181600"/>
            <a:ext cx="1152128" cy="1127720"/>
            <a:chOff x="5400" y="4477"/>
            <a:chExt cx="900" cy="900"/>
          </a:xfrm>
        </p:grpSpPr>
        <p:sp>
          <p:nvSpPr>
            <p:cNvPr id="9281" name="Oval 30"/>
            <p:cNvSpPr>
              <a:spLocks noChangeArrowheads="1"/>
            </p:cNvSpPr>
            <p:nvPr/>
          </p:nvSpPr>
          <p:spPr bwMode="auto">
            <a:xfrm>
              <a:off x="5400" y="4477"/>
              <a:ext cx="900" cy="900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endParaRPr lang="cs-CZ"/>
            </a:p>
          </p:txBody>
        </p:sp>
        <p:sp>
          <p:nvSpPr>
            <p:cNvPr id="9282" name="Oval 31"/>
            <p:cNvSpPr>
              <a:spLocks noChangeArrowheads="1"/>
            </p:cNvSpPr>
            <p:nvPr/>
          </p:nvSpPr>
          <p:spPr bwMode="auto">
            <a:xfrm>
              <a:off x="5400" y="4657"/>
              <a:ext cx="900" cy="540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endParaRPr lang="cs-CZ"/>
            </a:p>
          </p:txBody>
        </p:sp>
      </p:grpSp>
      <p:sp>
        <p:nvSpPr>
          <p:cNvPr id="12321" name="AutoShape 33"/>
          <p:cNvSpPr>
            <a:spLocks noChangeArrowheads="1"/>
          </p:cNvSpPr>
          <p:nvPr/>
        </p:nvSpPr>
        <p:spPr bwMode="auto">
          <a:xfrm>
            <a:off x="467544" y="533400"/>
            <a:ext cx="904056" cy="1023392"/>
          </a:xfrm>
          <a:prstGeom prst="cube">
            <a:avLst>
              <a:gd name="adj" fmla="val 25000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sy="50000" kx="-2453608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2322" name="AutoShape 34"/>
          <p:cNvSpPr>
            <a:spLocks noChangeArrowheads="1"/>
          </p:cNvSpPr>
          <p:nvPr/>
        </p:nvSpPr>
        <p:spPr bwMode="auto">
          <a:xfrm>
            <a:off x="914400" y="1752600"/>
            <a:ext cx="777280" cy="1104900"/>
          </a:xfrm>
          <a:prstGeom prst="can">
            <a:avLst>
              <a:gd name="adj" fmla="val 30208"/>
            </a:avLst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outerShdw sy="50000" kx="-2453608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2326" name="Oval 38"/>
          <p:cNvSpPr>
            <a:spLocks noChangeArrowheads="1"/>
          </p:cNvSpPr>
          <p:nvPr/>
        </p:nvSpPr>
        <p:spPr bwMode="auto">
          <a:xfrm>
            <a:off x="3505200" y="1524000"/>
            <a:ext cx="1295400" cy="1295400"/>
          </a:xfrm>
          <a:prstGeom prst="ellipse">
            <a:avLst/>
          </a:prstGeom>
          <a:solidFill>
            <a:srgbClr val="FFC000"/>
          </a:solidFill>
          <a:ln w="9525">
            <a:noFill/>
            <a:round/>
            <a:headEnd/>
            <a:tailEnd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229" name="Rectangle 39"/>
          <p:cNvSpPr>
            <a:spLocks noChangeArrowheads="1"/>
          </p:cNvSpPr>
          <p:nvPr/>
        </p:nvSpPr>
        <p:spPr bwMode="auto">
          <a:xfrm>
            <a:off x="7452320" y="2276872"/>
            <a:ext cx="1082080" cy="390128"/>
          </a:xfrm>
          <a:prstGeom prst="rect">
            <a:avLst/>
          </a:prstGeom>
          <a:solidFill>
            <a:srgbClr val="92D050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  <p:txBody>
          <a:bodyPr>
            <a:flatTx/>
          </a:bodyPr>
          <a:lstStyle/>
          <a:p>
            <a:endParaRPr lang="cs-CZ"/>
          </a:p>
        </p:txBody>
      </p:sp>
      <p:sp>
        <p:nvSpPr>
          <p:cNvPr id="12328" name="AutoShape 40"/>
          <p:cNvSpPr>
            <a:spLocks noChangeArrowheads="1"/>
          </p:cNvSpPr>
          <p:nvPr/>
        </p:nvSpPr>
        <p:spPr bwMode="auto">
          <a:xfrm rot="-3392970">
            <a:off x="4952043" y="615666"/>
            <a:ext cx="429653" cy="1142079"/>
          </a:xfrm>
          <a:prstGeom prst="can">
            <a:avLst>
              <a:gd name="adj" fmla="val 66667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effectLst>
            <a:outerShdw sy="50000" kx="-2453608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231" name="AutoShape 41"/>
          <p:cNvSpPr>
            <a:spLocks noChangeArrowheads="1"/>
          </p:cNvSpPr>
          <p:nvPr/>
        </p:nvSpPr>
        <p:spPr bwMode="auto">
          <a:xfrm>
            <a:off x="6084168" y="1340768"/>
            <a:ext cx="648072" cy="1326232"/>
          </a:xfrm>
          <a:prstGeom prst="cube">
            <a:avLst>
              <a:gd name="adj" fmla="val 25000"/>
            </a:avLst>
          </a:prstGeom>
          <a:solidFill>
            <a:srgbClr val="FFCC00"/>
          </a:solidFill>
          <a:ln w="9525">
            <a:solidFill>
              <a:schemeClr val="accent6"/>
            </a:solidFill>
            <a:miter lim="800000"/>
            <a:headEnd/>
            <a:tailEnd/>
          </a:ln>
          <a:effectLst>
            <a:prstShdw prst="shdw12" dist="12700" dir="5400000">
              <a:srgbClr val="808080"/>
            </a:prstShdw>
          </a:effectLst>
        </p:spPr>
        <p:txBody>
          <a:bodyPr/>
          <a:lstStyle/>
          <a:p>
            <a:endParaRPr lang="cs-CZ"/>
          </a:p>
        </p:txBody>
      </p:sp>
      <p:grpSp>
        <p:nvGrpSpPr>
          <p:cNvPr id="15" name="Group 65"/>
          <p:cNvGrpSpPr>
            <a:grpSpLocks/>
          </p:cNvGrpSpPr>
          <p:nvPr/>
        </p:nvGrpSpPr>
        <p:grpSpPr bwMode="auto">
          <a:xfrm>
            <a:off x="5724128" y="4581128"/>
            <a:ext cx="1600200" cy="1447800"/>
            <a:chOff x="7559" y="2857"/>
            <a:chExt cx="1621" cy="1176"/>
          </a:xfrm>
        </p:grpSpPr>
        <p:sp>
          <p:nvSpPr>
            <p:cNvPr id="9253" name="Freeform 66"/>
            <p:cNvSpPr>
              <a:spLocks/>
            </p:cNvSpPr>
            <p:nvPr/>
          </p:nvSpPr>
          <p:spPr bwMode="auto">
            <a:xfrm>
              <a:off x="8280" y="3133"/>
              <a:ext cx="900" cy="900"/>
            </a:xfrm>
            <a:custGeom>
              <a:avLst/>
              <a:gdLst>
                <a:gd name="T0" fmla="*/ 0 w 600"/>
                <a:gd name="T1" fmla="*/ 360 h 900"/>
                <a:gd name="T2" fmla="*/ 540 w 600"/>
                <a:gd name="T3" fmla="*/ 0 h 900"/>
                <a:gd name="T4" fmla="*/ 360 w 600"/>
                <a:gd name="T5" fmla="*/ 360 h 900"/>
                <a:gd name="T6" fmla="*/ 180 w 600"/>
                <a:gd name="T7" fmla="*/ 720 h 900"/>
                <a:gd name="T8" fmla="*/ 180 w 600"/>
                <a:gd name="T9" fmla="*/ 900 h 9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00"/>
                <a:gd name="T16" fmla="*/ 0 h 900"/>
                <a:gd name="T17" fmla="*/ 600 w 600"/>
                <a:gd name="T18" fmla="*/ 900 h 9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00" h="900">
                  <a:moveTo>
                    <a:pt x="0" y="360"/>
                  </a:moveTo>
                  <a:cubicBezTo>
                    <a:pt x="240" y="180"/>
                    <a:pt x="480" y="0"/>
                    <a:pt x="540" y="0"/>
                  </a:cubicBezTo>
                  <a:cubicBezTo>
                    <a:pt x="600" y="0"/>
                    <a:pt x="420" y="240"/>
                    <a:pt x="360" y="360"/>
                  </a:cubicBezTo>
                  <a:cubicBezTo>
                    <a:pt x="300" y="480"/>
                    <a:pt x="210" y="630"/>
                    <a:pt x="180" y="720"/>
                  </a:cubicBezTo>
                  <a:cubicBezTo>
                    <a:pt x="150" y="810"/>
                    <a:pt x="180" y="870"/>
                    <a:pt x="180" y="900"/>
                  </a:cubicBez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16" name="Group 67"/>
            <p:cNvGrpSpPr>
              <a:grpSpLocks/>
            </p:cNvGrpSpPr>
            <p:nvPr/>
          </p:nvGrpSpPr>
          <p:grpSpPr bwMode="auto">
            <a:xfrm rot="32201">
              <a:off x="7559" y="2857"/>
              <a:ext cx="1081" cy="1080"/>
              <a:chOff x="6300" y="5017"/>
              <a:chExt cx="1470" cy="1463"/>
            </a:xfrm>
          </p:grpSpPr>
          <p:grpSp>
            <p:nvGrpSpPr>
              <p:cNvPr id="17" name="Group 68"/>
              <p:cNvGrpSpPr>
                <a:grpSpLocks/>
              </p:cNvGrpSpPr>
              <p:nvPr/>
            </p:nvGrpSpPr>
            <p:grpSpPr bwMode="auto">
              <a:xfrm>
                <a:off x="6660" y="5017"/>
                <a:ext cx="1080" cy="1440"/>
                <a:chOff x="6840" y="5017"/>
                <a:chExt cx="1080" cy="1440"/>
              </a:xfrm>
            </p:grpSpPr>
            <p:sp>
              <p:nvSpPr>
                <p:cNvPr id="9264" name="Line 69"/>
                <p:cNvSpPr>
                  <a:spLocks noChangeShapeType="1"/>
                </p:cNvSpPr>
                <p:nvPr/>
              </p:nvSpPr>
              <p:spPr bwMode="auto">
                <a:xfrm flipV="1">
                  <a:off x="7740" y="5917"/>
                  <a:ext cx="180" cy="54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9265" name="Line 70"/>
                <p:cNvSpPr>
                  <a:spLocks noChangeShapeType="1"/>
                </p:cNvSpPr>
                <p:nvPr/>
              </p:nvSpPr>
              <p:spPr bwMode="auto">
                <a:xfrm>
                  <a:off x="7020" y="5017"/>
                  <a:ext cx="900" cy="90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9266" name="Line 71"/>
                <p:cNvSpPr>
                  <a:spLocks noChangeShapeType="1"/>
                </p:cNvSpPr>
                <p:nvPr/>
              </p:nvSpPr>
              <p:spPr bwMode="auto">
                <a:xfrm flipH="1">
                  <a:off x="6840" y="5017"/>
                  <a:ext cx="180" cy="900"/>
                </a:xfrm>
                <a:prstGeom prst="line">
                  <a:avLst/>
                </a:prstGeom>
                <a:noFill/>
                <a:ln w="9525" cap="rnd">
                  <a:solidFill>
                    <a:srgbClr val="000000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grpSp>
            <p:nvGrpSpPr>
              <p:cNvPr id="18" name="Group 72"/>
              <p:cNvGrpSpPr>
                <a:grpSpLocks/>
              </p:cNvGrpSpPr>
              <p:nvPr/>
            </p:nvGrpSpPr>
            <p:grpSpPr bwMode="auto">
              <a:xfrm>
                <a:off x="6300" y="5017"/>
                <a:ext cx="1470" cy="1463"/>
                <a:chOff x="6480" y="5017"/>
                <a:chExt cx="1470" cy="1463"/>
              </a:xfrm>
            </p:grpSpPr>
            <p:grpSp>
              <p:nvGrpSpPr>
                <p:cNvPr id="19" name="Group 73"/>
                <p:cNvGrpSpPr>
                  <a:grpSpLocks/>
                </p:cNvGrpSpPr>
                <p:nvPr/>
              </p:nvGrpSpPr>
              <p:grpSpPr bwMode="auto">
                <a:xfrm>
                  <a:off x="6480" y="5017"/>
                  <a:ext cx="1470" cy="1463"/>
                  <a:chOff x="6480" y="5017"/>
                  <a:chExt cx="1470" cy="1463"/>
                </a:xfrm>
              </p:grpSpPr>
              <p:grpSp>
                <p:nvGrpSpPr>
                  <p:cNvPr id="20" name="Group 74"/>
                  <p:cNvGrpSpPr>
                    <a:grpSpLocks/>
                  </p:cNvGrpSpPr>
                  <p:nvPr/>
                </p:nvGrpSpPr>
                <p:grpSpPr bwMode="auto">
                  <a:xfrm>
                    <a:off x="6480" y="5017"/>
                    <a:ext cx="1260" cy="1440"/>
                    <a:chOff x="6480" y="5017"/>
                    <a:chExt cx="1260" cy="1440"/>
                  </a:xfrm>
                </p:grpSpPr>
                <p:sp>
                  <p:nvSpPr>
                    <p:cNvPr id="9262" name="AutoShape 7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480" y="5017"/>
                      <a:ext cx="1260" cy="1440"/>
                    </a:xfrm>
                    <a:prstGeom prst="triangle">
                      <a:avLst>
                        <a:gd name="adj" fmla="val 45000"/>
                      </a:avLst>
                    </a:prstGeom>
                    <a:noFill/>
                    <a:ln w="9525">
                      <a:solidFill>
                        <a:srgbClr val="000000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cs-CZ"/>
                    </a:p>
                  </p:txBody>
                </p:sp>
                <p:sp>
                  <p:nvSpPr>
                    <p:cNvPr id="9263" name="Line 76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6480" y="5917"/>
                      <a:ext cx="360" cy="540"/>
                    </a:xfrm>
                    <a:prstGeom prst="line">
                      <a:avLst/>
                    </a:prstGeom>
                    <a:noFill/>
                    <a:ln w="9525" cap="rnd">
                      <a:solidFill>
                        <a:srgbClr val="000000"/>
                      </a:solidFill>
                      <a:prstDash val="sysDot"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9260" name="Freeform 77"/>
                  <p:cNvSpPr>
                    <a:spLocks/>
                  </p:cNvSpPr>
                  <p:nvPr/>
                </p:nvSpPr>
                <p:spPr bwMode="auto">
                  <a:xfrm>
                    <a:off x="7027" y="5025"/>
                    <a:ext cx="923" cy="1455"/>
                  </a:xfrm>
                  <a:custGeom>
                    <a:avLst/>
                    <a:gdLst>
                      <a:gd name="T0" fmla="*/ 8 w 923"/>
                      <a:gd name="T1" fmla="*/ 0 h 1455"/>
                      <a:gd name="T2" fmla="*/ 53 w 923"/>
                      <a:gd name="T3" fmla="*/ 30 h 1455"/>
                      <a:gd name="T4" fmla="*/ 113 w 923"/>
                      <a:gd name="T5" fmla="*/ 90 h 1455"/>
                      <a:gd name="T6" fmla="*/ 188 w 923"/>
                      <a:gd name="T7" fmla="*/ 150 h 1455"/>
                      <a:gd name="T8" fmla="*/ 218 w 923"/>
                      <a:gd name="T9" fmla="*/ 195 h 1455"/>
                      <a:gd name="T10" fmla="*/ 308 w 923"/>
                      <a:gd name="T11" fmla="*/ 255 h 1455"/>
                      <a:gd name="T12" fmla="*/ 383 w 923"/>
                      <a:gd name="T13" fmla="*/ 330 h 1455"/>
                      <a:gd name="T14" fmla="*/ 413 w 923"/>
                      <a:gd name="T15" fmla="*/ 375 h 1455"/>
                      <a:gd name="T16" fmla="*/ 503 w 923"/>
                      <a:gd name="T17" fmla="*/ 435 h 1455"/>
                      <a:gd name="T18" fmla="*/ 638 w 923"/>
                      <a:gd name="T19" fmla="*/ 585 h 1455"/>
                      <a:gd name="T20" fmla="*/ 833 w 923"/>
                      <a:gd name="T21" fmla="*/ 840 h 1455"/>
                      <a:gd name="T22" fmla="*/ 923 w 923"/>
                      <a:gd name="T23" fmla="*/ 945 h 1455"/>
                      <a:gd name="T24" fmla="*/ 893 w 923"/>
                      <a:gd name="T25" fmla="*/ 892 h 1455"/>
                      <a:gd name="T26" fmla="*/ 878 w 923"/>
                      <a:gd name="T27" fmla="*/ 945 h 1455"/>
                      <a:gd name="T28" fmla="*/ 848 w 923"/>
                      <a:gd name="T29" fmla="*/ 1035 h 1455"/>
                      <a:gd name="T30" fmla="*/ 788 w 923"/>
                      <a:gd name="T31" fmla="*/ 1260 h 1455"/>
                      <a:gd name="T32" fmla="*/ 773 w 923"/>
                      <a:gd name="T33" fmla="*/ 1350 h 1455"/>
                      <a:gd name="T34" fmla="*/ 683 w 923"/>
                      <a:gd name="T35" fmla="*/ 1455 h 1455"/>
                      <a:gd name="T36" fmla="*/ 713 w 923"/>
                      <a:gd name="T37" fmla="*/ 1365 h 1455"/>
                      <a:gd name="T38" fmla="*/ 623 w 923"/>
                      <a:gd name="T39" fmla="*/ 1245 h 1455"/>
                      <a:gd name="T40" fmla="*/ 488 w 923"/>
                      <a:gd name="T41" fmla="*/ 1005 h 1455"/>
                      <a:gd name="T42" fmla="*/ 383 w 923"/>
                      <a:gd name="T43" fmla="*/ 825 h 1455"/>
                      <a:gd name="T44" fmla="*/ 323 w 923"/>
                      <a:gd name="T45" fmla="*/ 690 h 1455"/>
                      <a:gd name="T46" fmla="*/ 263 w 923"/>
                      <a:gd name="T47" fmla="*/ 600 h 1455"/>
                      <a:gd name="T48" fmla="*/ 233 w 923"/>
                      <a:gd name="T49" fmla="*/ 510 h 1455"/>
                      <a:gd name="T50" fmla="*/ 203 w 923"/>
                      <a:gd name="T51" fmla="*/ 465 h 1455"/>
                      <a:gd name="T52" fmla="*/ 143 w 923"/>
                      <a:gd name="T53" fmla="*/ 390 h 1455"/>
                      <a:gd name="T54" fmla="*/ 83 w 923"/>
                      <a:gd name="T55" fmla="*/ 210 h 1455"/>
                      <a:gd name="T56" fmla="*/ 68 w 923"/>
                      <a:gd name="T57" fmla="*/ 150 h 1455"/>
                      <a:gd name="T58" fmla="*/ 23 w 923"/>
                      <a:gd name="T59" fmla="*/ 120 h 1455"/>
                      <a:gd name="T60" fmla="*/ 8 w 923"/>
                      <a:gd name="T61" fmla="*/ 0 h 1455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w 923"/>
                      <a:gd name="T94" fmla="*/ 0 h 1455"/>
                      <a:gd name="T95" fmla="*/ 923 w 923"/>
                      <a:gd name="T96" fmla="*/ 1455 h 1455"/>
                    </a:gdLst>
                    <a:ahLst/>
                    <a:cxnLst>
                      <a:cxn ang="T62">
                        <a:pos x="T0" y="T1"/>
                      </a:cxn>
                      <a:cxn ang="T63">
                        <a:pos x="T2" y="T3"/>
                      </a:cxn>
                      <a:cxn ang="T64">
                        <a:pos x="T4" y="T5"/>
                      </a:cxn>
                      <a:cxn ang="T65">
                        <a:pos x="T6" y="T7"/>
                      </a:cxn>
                      <a:cxn ang="T66">
                        <a:pos x="T8" y="T9"/>
                      </a:cxn>
                      <a:cxn ang="T67">
                        <a:pos x="T10" y="T11"/>
                      </a:cxn>
                      <a:cxn ang="T68">
                        <a:pos x="T12" y="T13"/>
                      </a:cxn>
                      <a:cxn ang="T69">
                        <a:pos x="T14" y="T15"/>
                      </a:cxn>
                      <a:cxn ang="T70">
                        <a:pos x="T16" y="T17"/>
                      </a:cxn>
                      <a:cxn ang="T71">
                        <a:pos x="T18" y="T19"/>
                      </a:cxn>
                      <a:cxn ang="T72">
                        <a:pos x="T20" y="T21"/>
                      </a:cxn>
                      <a:cxn ang="T73">
                        <a:pos x="T22" y="T23"/>
                      </a:cxn>
                      <a:cxn ang="T74">
                        <a:pos x="T24" y="T25"/>
                      </a:cxn>
                      <a:cxn ang="T75">
                        <a:pos x="T26" y="T27"/>
                      </a:cxn>
                      <a:cxn ang="T76">
                        <a:pos x="T28" y="T29"/>
                      </a:cxn>
                      <a:cxn ang="T77">
                        <a:pos x="T30" y="T31"/>
                      </a:cxn>
                      <a:cxn ang="T78">
                        <a:pos x="T32" y="T33"/>
                      </a:cxn>
                      <a:cxn ang="T79">
                        <a:pos x="T34" y="T35"/>
                      </a:cxn>
                      <a:cxn ang="T80">
                        <a:pos x="T36" y="T37"/>
                      </a:cxn>
                      <a:cxn ang="T81">
                        <a:pos x="T38" y="T39"/>
                      </a:cxn>
                      <a:cxn ang="T82">
                        <a:pos x="T40" y="T41"/>
                      </a:cxn>
                      <a:cxn ang="T83">
                        <a:pos x="T42" y="T43"/>
                      </a:cxn>
                      <a:cxn ang="T84">
                        <a:pos x="T44" y="T45"/>
                      </a:cxn>
                      <a:cxn ang="T85">
                        <a:pos x="T46" y="T47"/>
                      </a:cxn>
                      <a:cxn ang="T86">
                        <a:pos x="T48" y="T49"/>
                      </a:cxn>
                      <a:cxn ang="T87">
                        <a:pos x="T50" y="T51"/>
                      </a:cxn>
                      <a:cxn ang="T88">
                        <a:pos x="T52" y="T53"/>
                      </a:cxn>
                      <a:cxn ang="T89">
                        <a:pos x="T54" y="T55"/>
                      </a:cxn>
                      <a:cxn ang="T90">
                        <a:pos x="T56" y="T57"/>
                      </a:cxn>
                      <a:cxn ang="T91">
                        <a:pos x="T58" y="T59"/>
                      </a:cxn>
                      <a:cxn ang="T92">
                        <a:pos x="T60" y="T61"/>
                      </a:cxn>
                    </a:cxnLst>
                    <a:rect l="T93" t="T94" r="T95" b="T96"/>
                    <a:pathLst>
                      <a:path w="923" h="1455">
                        <a:moveTo>
                          <a:pt x="8" y="0"/>
                        </a:moveTo>
                        <a:cubicBezTo>
                          <a:pt x="23" y="10"/>
                          <a:pt x="42" y="16"/>
                          <a:pt x="53" y="30"/>
                        </a:cubicBezTo>
                        <a:cubicBezTo>
                          <a:pt x="111" y="103"/>
                          <a:pt x="15" y="57"/>
                          <a:pt x="113" y="90"/>
                        </a:cubicBezTo>
                        <a:cubicBezTo>
                          <a:pt x="199" y="219"/>
                          <a:pt x="84" y="67"/>
                          <a:pt x="188" y="150"/>
                        </a:cubicBezTo>
                        <a:cubicBezTo>
                          <a:pt x="202" y="161"/>
                          <a:pt x="204" y="183"/>
                          <a:pt x="218" y="195"/>
                        </a:cubicBezTo>
                        <a:cubicBezTo>
                          <a:pt x="245" y="219"/>
                          <a:pt x="308" y="255"/>
                          <a:pt x="308" y="255"/>
                        </a:cubicBezTo>
                        <a:cubicBezTo>
                          <a:pt x="388" y="375"/>
                          <a:pt x="283" y="230"/>
                          <a:pt x="383" y="330"/>
                        </a:cubicBezTo>
                        <a:cubicBezTo>
                          <a:pt x="396" y="343"/>
                          <a:pt x="399" y="363"/>
                          <a:pt x="413" y="375"/>
                        </a:cubicBezTo>
                        <a:cubicBezTo>
                          <a:pt x="440" y="399"/>
                          <a:pt x="503" y="435"/>
                          <a:pt x="503" y="435"/>
                        </a:cubicBezTo>
                        <a:cubicBezTo>
                          <a:pt x="554" y="512"/>
                          <a:pt x="558" y="558"/>
                          <a:pt x="638" y="585"/>
                        </a:cubicBezTo>
                        <a:cubicBezTo>
                          <a:pt x="699" y="677"/>
                          <a:pt x="740" y="778"/>
                          <a:pt x="833" y="840"/>
                        </a:cubicBezTo>
                        <a:cubicBezTo>
                          <a:pt x="899" y="939"/>
                          <a:pt x="861" y="914"/>
                          <a:pt x="923" y="945"/>
                        </a:cubicBezTo>
                        <a:cubicBezTo>
                          <a:pt x="913" y="927"/>
                          <a:pt x="913" y="892"/>
                          <a:pt x="893" y="892"/>
                        </a:cubicBezTo>
                        <a:cubicBezTo>
                          <a:pt x="875" y="892"/>
                          <a:pt x="884" y="927"/>
                          <a:pt x="878" y="945"/>
                        </a:cubicBezTo>
                        <a:cubicBezTo>
                          <a:pt x="869" y="975"/>
                          <a:pt x="854" y="1004"/>
                          <a:pt x="848" y="1035"/>
                        </a:cubicBezTo>
                        <a:cubicBezTo>
                          <a:pt x="833" y="1112"/>
                          <a:pt x="803" y="1183"/>
                          <a:pt x="788" y="1260"/>
                        </a:cubicBezTo>
                        <a:cubicBezTo>
                          <a:pt x="782" y="1290"/>
                          <a:pt x="785" y="1322"/>
                          <a:pt x="773" y="1350"/>
                        </a:cubicBezTo>
                        <a:cubicBezTo>
                          <a:pt x="770" y="1357"/>
                          <a:pt x="696" y="1442"/>
                          <a:pt x="683" y="1455"/>
                        </a:cubicBezTo>
                        <a:cubicBezTo>
                          <a:pt x="693" y="1425"/>
                          <a:pt x="710" y="1396"/>
                          <a:pt x="713" y="1365"/>
                        </a:cubicBezTo>
                        <a:cubicBezTo>
                          <a:pt x="719" y="1312"/>
                          <a:pt x="659" y="1269"/>
                          <a:pt x="623" y="1245"/>
                        </a:cubicBezTo>
                        <a:cubicBezTo>
                          <a:pt x="603" y="1185"/>
                          <a:pt x="529" y="1060"/>
                          <a:pt x="488" y="1005"/>
                        </a:cubicBezTo>
                        <a:cubicBezTo>
                          <a:pt x="459" y="918"/>
                          <a:pt x="465" y="879"/>
                          <a:pt x="383" y="825"/>
                        </a:cubicBezTo>
                        <a:cubicBezTo>
                          <a:pt x="335" y="754"/>
                          <a:pt x="359" y="797"/>
                          <a:pt x="323" y="690"/>
                        </a:cubicBezTo>
                        <a:cubicBezTo>
                          <a:pt x="312" y="656"/>
                          <a:pt x="283" y="630"/>
                          <a:pt x="263" y="600"/>
                        </a:cubicBezTo>
                        <a:cubicBezTo>
                          <a:pt x="245" y="574"/>
                          <a:pt x="243" y="540"/>
                          <a:pt x="233" y="510"/>
                        </a:cubicBezTo>
                        <a:cubicBezTo>
                          <a:pt x="227" y="493"/>
                          <a:pt x="211" y="481"/>
                          <a:pt x="203" y="465"/>
                        </a:cubicBezTo>
                        <a:cubicBezTo>
                          <a:pt x="167" y="393"/>
                          <a:pt x="219" y="441"/>
                          <a:pt x="143" y="390"/>
                        </a:cubicBezTo>
                        <a:cubicBezTo>
                          <a:pt x="124" y="332"/>
                          <a:pt x="98" y="270"/>
                          <a:pt x="83" y="210"/>
                        </a:cubicBezTo>
                        <a:cubicBezTo>
                          <a:pt x="78" y="190"/>
                          <a:pt x="79" y="167"/>
                          <a:pt x="68" y="150"/>
                        </a:cubicBezTo>
                        <a:cubicBezTo>
                          <a:pt x="58" y="135"/>
                          <a:pt x="38" y="130"/>
                          <a:pt x="23" y="120"/>
                        </a:cubicBezTo>
                        <a:cubicBezTo>
                          <a:pt x="0" y="51"/>
                          <a:pt x="8" y="91"/>
                          <a:pt x="8" y="0"/>
                        </a:cubicBezTo>
                        <a:close/>
                      </a:path>
                    </a:pathLst>
                  </a:custGeom>
                  <a:noFill/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  <p:sp>
                <p:nvSpPr>
                  <p:cNvPr id="9261" name="Line 78"/>
                  <p:cNvSpPr>
                    <a:spLocks noChangeShapeType="1"/>
                  </p:cNvSpPr>
                  <p:nvPr/>
                </p:nvSpPr>
                <p:spPr bwMode="auto">
                  <a:xfrm>
                    <a:off x="6840" y="5917"/>
                    <a:ext cx="1080" cy="0"/>
                  </a:xfrm>
                  <a:prstGeom prst="line">
                    <a:avLst/>
                  </a:prstGeom>
                  <a:noFill/>
                  <a:ln w="9525" cap="rnd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cs-CZ"/>
                  </a:p>
                </p:txBody>
              </p:sp>
            </p:grpSp>
            <p:sp>
              <p:nvSpPr>
                <p:cNvPr id="9258" name="Line 79"/>
                <p:cNvSpPr>
                  <a:spLocks noChangeShapeType="1"/>
                </p:cNvSpPr>
                <p:nvPr/>
              </p:nvSpPr>
              <p:spPr bwMode="auto">
                <a:xfrm flipH="1">
                  <a:off x="6840" y="5017"/>
                  <a:ext cx="180" cy="900"/>
                </a:xfrm>
                <a:prstGeom prst="line">
                  <a:avLst/>
                </a:prstGeom>
                <a:noFill/>
                <a:ln w="9525" cap="rnd">
                  <a:solidFill>
                    <a:srgbClr val="000000"/>
                  </a:solidFill>
                  <a:prstDash val="sysDot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</p:grpSp>
      </p:grpSp>
      <p:sp>
        <p:nvSpPr>
          <p:cNvPr id="9234" name="Text Box 85"/>
          <p:cNvSpPr txBox="1">
            <a:spLocks noChangeArrowheads="1"/>
          </p:cNvSpPr>
          <p:nvPr/>
        </p:nvSpPr>
        <p:spPr bwMode="auto">
          <a:xfrm>
            <a:off x="50800" y="3276600"/>
            <a:ext cx="8991600" cy="369332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            koule      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kvádr               krychle               válec             jehlan        </a:t>
            </a:r>
          </a:p>
        </p:txBody>
      </p:sp>
      <p:grpSp>
        <p:nvGrpSpPr>
          <p:cNvPr id="21" name="Group 96"/>
          <p:cNvGrpSpPr>
            <a:grpSpLocks/>
          </p:cNvGrpSpPr>
          <p:nvPr/>
        </p:nvGrpSpPr>
        <p:grpSpPr bwMode="auto">
          <a:xfrm rot="5411188">
            <a:off x="6741319" y="5750719"/>
            <a:ext cx="233362" cy="914400"/>
            <a:chOff x="3264" y="3552"/>
            <a:chExt cx="483" cy="576"/>
          </a:xfrm>
        </p:grpSpPr>
        <p:sp>
          <p:nvSpPr>
            <p:cNvPr id="9251" name="AutoShape 94"/>
            <p:cNvSpPr>
              <a:spLocks noChangeArrowheads="1"/>
            </p:cNvSpPr>
            <p:nvPr/>
          </p:nvSpPr>
          <p:spPr bwMode="auto">
            <a:xfrm>
              <a:off x="3264" y="3552"/>
              <a:ext cx="480" cy="576"/>
            </a:xfrm>
            <a:prstGeom prst="can">
              <a:avLst>
                <a:gd name="adj" fmla="val 3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9252" name="Oval 95"/>
            <p:cNvSpPr>
              <a:spLocks noChangeArrowheads="1"/>
            </p:cNvSpPr>
            <p:nvPr/>
          </p:nvSpPr>
          <p:spPr bwMode="auto">
            <a:xfrm>
              <a:off x="3267" y="3993"/>
              <a:ext cx="480" cy="13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12385" name="Line 97"/>
          <p:cNvSpPr>
            <a:spLocks noChangeShapeType="1"/>
          </p:cNvSpPr>
          <p:nvPr/>
        </p:nvSpPr>
        <p:spPr bwMode="auto">
          <a:xfrm>
            <a:off x="914400" y="1219200"/>
            <a:ext cx="2971800" cy="220980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2386" name="Line 98"/>
          <p:cNvSpPr>
            <a:spLocks noChangeShapeType="1"/>
          </p:cNvSpPr>
          <p:nvPr/>
        </p:nvSpPr>
        <p:spPr bwMode="auto">
          <a:xfrm flipH="1" flipV="1">
            <a:off x="4114800" y="3581400"/>
            <a:ext cx="457200" cy="9144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/>
          <a:lstStyle/>
          <a:p>
            <a:endParaRPr lang="cs-CZ"/>
          </a:p>
        </p:txBody>
      </p:sp>
      <p:sp>
        <p:nvSpPr>
          <p:cNvPr id="12387" name="Line 99"/>
          <p:cNvSpPr>
            <a:spLocks noChangeShapeType="1"/>
          </p:cNvSpPr>
          <p:nvPr/>
        </p:nvSpPr>
        <p:spPr bwMode="auto">
          <a:xfrm flipV="1">
            <a:off x="1295400" y="3501008"/>
            <a:ext cx="1116360" cy="842392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2388" name="Line 100"/>
          <p:cNvSpPr>
            <a:spLocks noChangeShapeType="1"/>
          </p:cNvSpPr>
          <p:nvPr/>
        </p:nvSpPr>
        <p:spPr bwMode="auto">
          <a:xfrm flipH="1">
            <a:off x="2555776" y="2492896"/>
            <a:ext cx="3886200" cy="99060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2389" name="Line 101"/>
          <p:cNvSpPr>
            <a:spLocks noChangeShapeType="1"/>
          </p:cNvSpPr>
          <p:nvPr/>
        </p:nvSpPr>
        <p:spPr bwMode="auto">
          <a:xfrm flipH="1">
            <a:off x="2555776" y="2590800"/>
            <a:ext cx="5292824" cy="910208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2390" name="Line 102"/>
          <p:cNvSpPr>
            <a:spLocks noChangeShapeType="1"/>
          </p:cNvSpPr>
          <p:nvPr/>
        </p:nvSpPr>
        <p:spPr bwMode="auto">
          <a:xfrm flipH="1" flipV="1">
            <a:off x="2555776" y="3501008"/>
            <a:ext cx="4911824" cy="1147192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2391" name="Line 103"/>
          <p:cNvSpPr>
            <a:spLocks noChangeShapeType="1"/>
          </p:cNvSpPr>
          <p:nvPr/>
        </p:nvSpPr>
        <p:spPr bwMode="auto">
          <a:xfrm flipV="1">
            <a:off x="1219200" y="3429000"/>
            <a:ext cx="40432" cy="21336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/>
          <a:lstStyle/>
          <a:p>
            <a:endParaRPr lang="cs-CZ"/>
          </a:p>
        </p:txBody>
      </p:sp>
      <p:sp>
        <p:nvSpPr>
          <p:cNvPr id="12392" name="Line 104"/>
          <p:cNvSpPr>
            <a:spLocks noChangeShapeType="1"/>
          </p:cNvSpPr>
          <p:nvPr/>
        </p:nvSpPr>
        <p:spPr bwMode="auto">
          <a:xfrm flipH="1">
            <a:off x="1403648" y="2362200"/>
            <a:ext cx="2253952" cy="994792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/>
          <a:lstStyle/>
          <a:p>
            <a:endParaRPr lang="cs-CZ"/>
          </a:p>
        </p:txBody>
      </p:sp>
      <p:sp>
        <p:nvSpPr>
          <p:cNvPr id="12397" name="Line 109"/>
          <p:cNvSpPr>
            <a:spLocks noChangeShapeType="1"/>
          </p:cNvSpPr>
          <p:nvPr/>
        </p:nvSpPr>
        <p:spPr bwMode="auto">
          <a:xfrm flipV="1">
            <a:off x="3048000" y="3581400"/>
            <a:ext cx="27432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2398" name="Line 110"/>
          <p:cNvSpPr>
            <a:spLocks noChangeShapeType="1"/>
          </p:cNvSpPr>
          <p:nvPr/>
        </p:nvSpPr>
        <p:spPr bwMode="auto">
          <a:xfrm>
            <a:off x="1676400" y="2514600"/>
            <a:ext cx="41148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2399" name="Line 111"/>
          <p:cNvSpPr>
            <a:spLocks noChangeShapeType="1"/>
          </p:cNvSpPr>
          <p:nvPr/>
        </p:nvSpPr>
        <p:spPr bwMode="auto">
          <a:xfrm>
            <a:off x="5334000" y="1447800"/>
            <a:ext cx="609600" cy="1981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2400" name="Line 112"/>
          <p:cNvSpPr>
            <a:spLocks noChangeShapeType="1"/>
          </p:cNvSpPr>
          <p:nvPr/>
        </p:nvSpPr>
        <p:spPr bwMode="auto">
          <a:xfrm flipH="1" flipV="1">
            <a:off x="6172200" y="3505200"/>
            <a:ext cx="91440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2401" name="Line 113"/>
          <p:cNvSpPr>
            <a:spLocks noChangeShapeType="1"/>
          </p:cNvSpPr>
          <p:nvPr/>
        </p:nvSpPr>
        <p:spPr bwMode="auto">
          <a:xfrm flipV="1">
            <a:off x="6156176" y="3501008"/>
            <a:ext cx="1368152" cy="166801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12402" name="Line 114"/>
          <p:cNvSpPr>
            <a:spLocks noChangeShapeType="1"/>
          </p:cNvSpPr>
          <p:nvPr/>
        </p:nvSpPr>
        <p:spPr bwMode="auto">
          <a:xfrm flipV="1">
            <a:off x="4343400" y="3501008"/>
            <a:ext cx="3180928" cy="229019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9218" name="Rectangle 116"/>
          <p:cNvSpPr>
            <a:spLocks noChangeArrowheads="1"/>
          </p:cNvSpPr>
          <p:nvPr/>
        </p:nvSpPr>
        <p:spPr bwMode="auto">
          <a:xfrm>
            <a:off x="0" y="0"/>
            <a:ext cx="9144000" cy="548680"/>
          </a:xfrm>
          <a:prstGeom prst="rect">
            <a:avLst/>
          </a:prstGeom>
          <a:solidFill>
            <a:srgbClr val="92D050">
              <a:alpha val="50195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cs-CZ" sz="2000" b="1" dirty="0" smtClean="0"/>
              <a:t>                                                              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T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ělesa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Miky\AppData\Local\Microsoft\Windows\Temporary Internet Files\Content.IE5\VPMT5HRT\MM90033693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188640"/>
            <a:ext cx="1028700" cy="638175"/>
          </a:xfrm>
          <a:prstGeom prst="rect">
            <a:avLst/>
          </a:prstGeom>
          <a:noFill/>
        </p:spPr>
      </p:pic>
      <p:pic>
        <p:nvPicPr>
          <p:cNvPr id="1029" name="Picture 5" descr="C:\Users\Miky\AppData\Local\Microsoft\Windows\Temporary Internet Files\Content.IE5\6EBQNJUX\MM90031580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16632"/>
            <a:ext cx="864096" cy="730374"/>
          </a:xfrm>
          <a:prstGeom prst="rect">
            <a:avLst/>
          </a:prstGeom>
          <a:noFill/>
        </p:spPr>
      </p:pic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3" name="Rovnoramenný trojúhelník 12"/>
          <p:cNvSpPr/>
          <p:nvPr/>
        </p:nvSpPr>
        <p:spPr>
          <a:xfrm flipH="1">
            <a:off x="2054451" y="676220"/>
            <a:ext cx="917345" cy="771580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22" name="Ovál 21"/>
          <p:cNvSpPr/>
          <p:nvPr/>
        </p:nvSpPr>
        <p:spPr>
          <a:xfrm>
            <a:off x="2054451" y="1295400"/>
            <a:ext cx="914400" cy="304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2365617" y="946493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?</a:t>
            </a:r>
            <a:endParaRPr lang="cs-CZ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2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2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2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2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2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2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2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2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12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2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2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92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21" grpId="0" animBg="1"/>
      <p:bldP spid="12322" grpId="0" animBg="1"/>
      <p:bldP spid="12326" grpId="0" animBg="1"/>
      <p:bldP spid="9229" grpId="0" animBg="1"/>
      <p:bldP spid="12328" grpId="0" animBg="1"/>
      <p:bldP spid="9231" grpId="0" animBg="1"/>
      <p:bldP spid="12385" grpId="0" animBg="1"/>
      <p:bldP spid="12386" grpId="0" animBg="1"/>
      <p:bldP spid="12387" grpId="0" animBg="1"/>
      <p:bldP spid="12388" grpId="0" animBg="1"/>
      <p:bldP spid="12389" grpId="0" animBg="1"/>
      <p:bldP spid="12390" grpId="0" animBg="1"/>
      <p:bldP spid="12391" grpId="0" animBg="1"/>
      <p:bldP spid="12392" grpId="0" animBg="1"/>
      <p:bldP spid="12397" grpId="0" animBg="1"/>
      <p:bldP spid="12398" grpId="0" animBg="1"/>
      <p:bldP spid="12399" grpId="0" animBg="1"/>
      <p:bldP spid="12400" grpId="0" animBg="1"/>
      <p:bldP spid="12401" grpId="0" animBg="1"/>
      <p:bldP spid="12402" grpId="0" animBg="1"/>
      <p:bldP spid="9218" grpId="0" build="p" animBg="1"/>
      <p:bldP spid="13" grpId="0" animBg="1"/>
      <p:bldP spid="2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33CC"/>
          </a:solidFill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Urči názvy prostorových tvarů: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 descr="C:\Users\Miky\AppData\Local\Microsoft\Windows\Temporary Internet Files\Content.IE5\6H95S575\MC90008319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9299"/>
            <a:ext cx="1795462" cy="1558925"/>
          </a:xfrm>
          <a:prstGeom prst="rect">
            <a:avLst/>
          </a:prstGeom>
          <a:noFill/>
        </p:spPr>
      </p:pic>
      <p:pic>
        <p:nvPicPr>
          <p:cNvPr id="3075" name="Picture 3" descr="C:\Users\Miky\AppData\Local\Microsoft\Windows\Temporary Internet Files\Content.IE5\6EBQNJUX\MC9003614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1124744"/>
            <a:ext cx="1827886" cy="1811426"/>
          </a:xfrm>
          <a:prstGeom prst="rect">
            <a:avLst/>
          </a:prstGeom>
          <a:noFill/>
        </p:spPr>
      </p:pic>
      <p:pic>
        <p:nvPicPr>
          <p:cNvPr id="3076" name="Picture 4" descr="C:\Users\Miky\AppData\Local\Microsoft\Windows\Temporary Internet Files\Content.IE5\6H95S575\MP90017791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68183" y="4178259"/>
            <a:ext cx="2476872" cy="1651248"/>
          </a:xfrm>
          <a:prstGeom prst="rect">
            <a:avLst/>
          </a:prstGeom>
          <a:noFill/>
        </p:spPr>
      </p:pic>
      <p:pic>
        <p:nvPicPr>
          <p:cNvPr id="3077" name="Picture 5" descr="C:\Users\Miky\AppData\Local\Microsoft\Windows\Temporary Internet Files\Content.IE5\VPMT5HRT\MP90017790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221088"/>
            <a:ext cx="2548880" cy="1699253"/>
          </a:xfrm>
          <a:prstGeom prst="rect">
            <a:avLst/>
          </a:prstGeom>
          <a:noFill/>
        </p:spPr>
      </p:pic>
      <p:pic>
        <p:nvPicPr>
          <p:cNvPr id="3078" name="Picture 6" descr="C:\Users\Miky\AppData\Local\Microsoft\Windows\Temporary Internet Files\Content.IE5\6H95S575\MC90023226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1" y="3220566"/>
            <a:ext cx="1514831" cy="3016746"/>
          </a:xfrm>
          <a:prstGeom prst="rect">
            <a:avLst/>
          </a:prstGeom>
          <a:noFill/>
        </p:spPr>
      </p:pic>
      <p:pic>
        <p:nvPicPr>
          <p:cNvPr id="3080" name="Picture 8" descr="C:\Users\Miky\AppData\Local\Microsoft\Windows\Temporary Internet Files\Content.IE5\HOIZIA52\MC90023212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97460" y="1586827"/>
            <a:ext cx="2141446" cy="1764666"/>
          </a:xfrm>
          <a:prstGeom prst="rect">
            <a:avLst/>
          </a:prstGeom>
          <a:noFill/>
        </p:spPr>
      </p:pic>
      <p:pic>
        <p:nvPicPr>
          <p:cNvPr id="1026" name="Picture 2" descr="C:\Users\Dana\AppData\Local\Microsoft\Windows\Temporary Internet Files\Content.IE5\M3TY2DVT\MM900189201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1911689"/>
            <a:ext cx="1512168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CCCFF"/>
                </a:solidFill>
                <a:latin typeface="Trebuchet MS" pitchFamily="32" charset="0"/>
                <a:cs typeface="Arial Unicode MS" charset="0"/>
                <a:hlinkClick r:id="rId2"/>
              </a:rPr>
              <a:t>WWW.OFFICE.MICROSOFT.COM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54</Words>
  <Application>Microsoft Office PowerPoint</Application>
  <PresentationFormat>Předvádění na obrazovce (4:3)</PresentationFormat>
  <Paragraphs>17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Prezentace aplikace PowerPoint</vt:lpstr>
      <vt:lpstr>Urči názvy prostorových tvarů: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40</cp:revision>
  <dcterms:created xsi:type="dcterms:W3CDTF">2011-06-20T10:40:08Z</dcterms:created>
  <dcterms:modified xsi:type="dcterms:W3CDTF">2013-03-12T15:45:22Z</dcterms:modified>
</cp:coreProperties>
</file>