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2" r:id="rId3"/>
    <p:sldId id="257" r:id="rId4"/>
    <p:sldId id="264" r:id="rId5"/>
    <p:sldId id="265" r:id="rId6"/>
    <p:sldId id="258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VY_32_INOVACE_12_M-Geometrické </a:t>
          </a:r>
          <a:r>
            <a:rPr lang="cs-CZ" sz="2000" baseline="0" dirty="0" smtClean="0"/>
            <a:t>tvary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VY_32_INOVACE_12_M-Geometrické </a:t>
          </a:r>
          <a:r>
            <a:rPr lang="cs-CZ" sz="2000" kern="1200" baseline="0" dirty="0" smtClean="0"/>
            <a:t>tvary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CE7B66-8895-47C0-A10D-F561FD7C12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6858F6-21FF-4168-AAC2-9E38ED8B1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520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94988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Matematika-Geometrické tvary</a:t>
            </a:r>
          </a:p>
          <a:p>
            <a:r>
              <a:rPr lang="cs-CZ" dirty="0" smtClean="0"/>
              <a:t>Vhodný pro 2.a 3. ročník ZŠ</a:t>
            </a:r>
          </a:p>
          <a:p>
            <a:r>
              <a:rPr lang="cs-CZ" dirty="0" smtClean="0"/>
              <a:t>Procvičení učiva- geometrické tvary, ukázka geometrických tvarů, poznávání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solidFill>
            <a:srgbClr val="FFFF00"/>
          </a:solidFill>
        </p:spPr>
        <p:txBody>
          <a:bodyPr>
            <a:normAutofit/>
          </a:bodyPr>
          <a:lstStyle/>
          <a:p>
            <a:pPr eaLnBrk="1" hangingPunct="1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Z jakých geometrických tvarů se skládá obrázek?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1905000" y="3733800"/>
            <a:ext cx="2362200" cy="2286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381000" y="5181600"/>
            <a:ext cx="914400" cy="8382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rgbClr val="FF99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2133600" y="4038600"/>
            <a:ext cx="762000" cy="762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3276600" y="4038600"/>
            <a:ext cx="762000" cy="762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5" name="Rectangle 11"/>
          <p:cNvSpPr>
            <a:spLocks noChangeArrowheads="1"/>
          </p:cNvSpPr>
          <p:nvPr/>
        </p:nvSpPr>
        <p:spPr bwMode="auto">
          <a:xfrm>
            <a:off x="2819400" y="5105400"/>
            <a:ext cx="457200" cy="914400"/>
          </a:xfrm>
          <a:prstGeom prst="rect">
            <a:avLst/>
          </a:prstGeom>
          <a:solidFill>
            <a:schemeClr val="bg2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6" name="Rectangle 12"/>
          <p:cNvSpPr>
            <a:spLocks noChangeArrowheads="1"/>
          </p:cNvSpPr>
          <p:nvPr/>
        </p:nvSpPr>
        <p:spPr bwMode="auto">
          <a:xfrm>
            <a:off x="5292080" y="4581128"/>
            <a:ext cx="381000" cy="1371600"/>
          </a:xfrm>
          <a:prstGeom prst="rect">
            <a:avLst/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7" name="AutoShape 13"/>
          <p:cNvSpPr>
            <a:spLocks noChangeArrowheads="1"/>
          </p:cNvSpPr>
          <p:nvPr/>
        </p:nvSpPr>
        <p:spPr bwMode="auto">
          <a:xfrm>
            <a:off x="1907704" y="2492896"/>
            <a:ext cx="2362200" cy="1295400"/>
          </a:xfrm>
          <a:prstGeom prst="triangle">
            <a:avLst>
              <a:gd name="adj" fmla="val 50000"/>
            </a:avLst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5400000" scaled="1"/>
            <a:tileRect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8" name="AutoShape 14"/>
          <p:cNvSpPr>
            <a:spLocks noChangeArrowheads="1"/>
          </p:cNvSpPr>
          <p:nvPr/>
        </p:nvSpPr>
        <p:spPr bwMode="auto">
          <a:xfrm>
            <a:off x="381000" y="4648200"/>
            <a:ext cx="914400" cy="533400"/>
          </a:xfrm>
          <a:prstGeom prst="triangle">
            <a:avLst>
              <a:gd name="adj" fmla="val 51000"/>
            </a:avLst>
          </a:prstGeom>
          <a:solidFill>
            <a:srgbClr val="92D05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11" name="Line 27"/>
          <p:cNvSpPr>
            <a:spLocks noChangeShapeType="1"/>
          </p:cNvSpPr>
          <p:nvPr/>
        </p:nvSpPr>
        <p:spPr bwMode="auto">
          <a:xfrm>
            <a:off x="2514600" y="4038600"/>
            <a:ext cx="0" cy="762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12" name="Line 28"/>
          <p:cNvSpPr>
            <a:spLocks noChangeShapeType="1"/>
          </p:cNvSpPr>
          <p:nvPr/>
        </p:nvSpPr>
        <p:spPr bwMode="auto">
          <a:xfrm>
            <a:off x="3657600" y="4038600"/>
            <a:ext cx="0" cy="762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cxnSp>
        <p:nvCxnSpPr>
          <p:cNvPr id="30" name="Přímá spojovací šipka 29"/>
          <p:cNvCxnSpPr/>
          <p:nvPr/>
        </p:nvCxnSpPr>
        <p:spPr>
          <a:xfrm flipV="1">
            <a:off x="3491880" y="2420888"/>
            <a:ext cx="266429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ětiva 31"/>
          <p:cNvSpPr/>
          <p:nvPr/>
        </p:nvSpPr>
        <p:spPr>
          <a:xfrm rot="6855382">
            <a:off x="572312" y="5604668"/>
            <a:ext cx="584371" cy="607466"/>
          </a:xfrm>
          <a:prstGeom prst="chord">
            <a:avLst>
              <a:gd name="adj1" fmla="val 2700000"/>
              <a:gd name="adj2" fmla="val 16012637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ectangle 11"/>
          <p:cNvSpPr>
            <a:spLocks noChangeArrowheads="1"/>
          </p:cNvSpPr>
          <p:nvPr/>
        </p:nvSpPr>
        <p:spPr bwMode="auto">
          <a:xfrm>
            <a:off x="7308304" y="5013176"/>
            <a:ext cx="288032" cy="986408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11"/>
          <p:cNvSpPr>
            <a:spLocks noChangeArrowheads="1"/>
          </p:cNvSpPr>
          <p:nvPr/>
        </p:nvSpPr>
        <p:spPr bwMode="auto">
          <a:xfrm>
            <a:off x="4860032" y="5013176"/>
            <a:ext cx="288032" cy="986408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11"/>
          <p:cNvSpPr>
            <a:spLocks noChangeArrowheads="1"/>
          </p:cNvSpPr>
          <p:nvPr/>
        </p:nvSpPr>
        <p:spPr bwMode="auto">
          <a:xfrm>
            <a:off x="4499992" y="5013176"/>
            <a:ext cx="288032" cy="986408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11"/>
          <p:cNvSpPr>
            <a:spLocks noChangeArrowheads="1"/>
          </p:cNvSpPr>
          <p:nvPr/>
        </p:nvSpPr>
        <p:spPr bwMode="auto">
          <a:xfrm>
            <a:off x="5796136" y="5013176"/>
            <a:ext cx="288032" cy="986408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11"/>
          <p:cNvSpPr>
            <a:spLocks noChangeArrowheads="1"/>
          </p:cNvSpPr>
          <p:nvPr/>
        </p:nvSpPr>
        <p:spPr bwMode="auto">
          <a:xfrm>
            <a:off x="6876256" y="5013176"/>
            <a:ext cx="288032" cy="986408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11"/>
          <p:cNvSpPr>
            <a:spLocks noChangeArrowheads="1"/>
          </p:cNvSpPr>
          <p:nvPr/>
        </p:nvSpPr>
        <p:spPr bwMode="auto">
          <a:xfrm>
            <a:off x="6372200" y="5013176"/>
            <a:ext cx="288032" cy="986408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11"/>
          <p:cNvSpPr>
            <a:spLocks noChangeArrowheads="1"/>
          </p:cNvSpPr>
          <p:nvPr/>
        </p:nvSpPr>
        <p:spPr bwMode="auto">
          <a:xfrm>
            <a:off x="4499992" y="5301208"/>
            <a:ext cx="3096344" cy="288032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4" name="Oval 10"/>
          <p:cNvSpPr>
            <a:spLocks noChangeArrowheads="1"/>
          </p:cNvSpPr>
          <p:nvPr/>
        </p:nvSpPr>
        <p:spPr bwMode="auto">
          <a:xfrm>
            <a:off x="4572000" y="3048000"/>
            <a:ext cx="1828800" cy="1828800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cxnSp>
        <p:nvCxnSpPr>
          <p:cNvPr id="41" name="Přímá spojovací šipka 40"/>
          <p:cNvCxnSpPr/>
          <p:nvPr/>
        </p:nvCxnSpPr>
        <p:spPr>
          <a:xfrm flipV="1">
            <a:off x="6084168" y="2708920"/>
            <a:ext cx="108012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flipH="1" flipV="1">
            <a:off x="1475656" y="2420888"/>
            <a:ext cx="1584176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>
            <a:stCxn id="16398" idx="5"/>
          </p:cNvCxnSpPr>
          <p:nvPr/>
        </p:nvCxnSpPr>
        <p:spPr>
          <a:xfrm flipH="1" flipV="1">
            <a:off x="971600" y="3573016"/>
            <a:ext cx="99772" cy="13418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V="1">
            <a:off x="3059832" y="3933056"/>
            <a:ext cx="4464496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flipV="1">
            <a:off x="683568" y="1844824"/>
            <a:ext cx="72008" cy="3600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flipV="1">
            <a:off x="7164288" y="5013176"/>
            <a:ext cx="72008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363272" cy="6538738"/>
          </a:xfrm>
          <a:solidFill>
            <a:srgbClr val="92D05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7" name="Freeform 7"/>
          <p:cNvSpPr>
            <a:spLocks/>
          </p:cNvSpPr>
          <p:nvPr/>
        </p:nvSpPr>
        <p:spPr bwMode="auto">
          <a:xfrm rot="19674233">
            <a:off x="7273925" y="2089150"/>
            <a:ext cx="747713" cy="684213"/>
          </a:xfrm>
          <a:custGeom>
            <a:avLst/>
            <a:gdLst>
              <a:gd name="T0" fmla="*/ 0 w 336"/>
              <a:gd name="T1" fmla="*/ 336 h 336"/>
              <a:gd name="T2" fmla="*/ 288 w 336"/>
              <a:gd name="T3" fmla="*/ 240 h 336"/>
              <a:gd name="T4" fmla="*/ 288 w 336"/>
              <a:gd name="T5" fmla="*/ 96 h 336"/>
              <a:gd name="T6" fmla="*/ 0 w 336"/>
              <a:gd name="T7" fmla="*/ 0 h 336"/>
              <a:gd name="T8" fmla="*/ 0 60000 65536"/>
              <a:gd name="T9" fmla="*/ 0 60000 65536"/>
              <a:gd name="T10" fmla="*/ 0 60000 65536"/>
              <a:gd name="T11" fmla="*/ 0 60000 65536"/>
              <a:gd name="T12" fmla="*/ 0 w 336"/>
              <a:gd name="T13" fmla="*/ 0 h 336"/>
              <a:gd name="T14" fmla="*/ 336 w 336"/>
              <a:gd name="T15" fmla="*/ 336 h 3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36" h="336">
                <a:moveTo>
                  <a:pt x="0" y="336"/>
                </a:moveTo>
                <a:cubicBezTo>
                  <a:pt x="120" y="308"/>
                  <a:pt x="240" y="280"/>
                  <a:pt x="288" y="240"/>
                </a:cubicBezTo>
                <a:cubicBezTo>
                  <a:pt x="336" y="200"/>
                  <a:pt x="336" y="136"/>
                  <a:pt x="288" y="96"/>
                </a:cubicBezTo>
                <a:cubicBezTo>
                  <a:pt x="240" y="56"/>
                  <a:pt x="120" y="28"/>
                  <a:pt x="0" y="0"/>
                </a:cubicBezTo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headEnd/>
            <a:tailEnd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/>
          </a:p>
        </p:txBody>
      </p:sp>
      <p:sp>
        <p:nvSpPr>
          <p:cNvPr id="8" name="Rectangle 24" descr="Široký šikmo nahoru"/>
          <p:cNvSpPr>
            <a:spLocks noChangeArrowheads="1"/>
          </p:cNvSpPr>
          <p:nvPr/>
        </p:nvSpPr>
        <p:spPr bwMode="auto">
          <a:xfrm rot="19582035">
            <a:off x="5807581" y="2677491"/>
            <a:ext cx="1692275" cy="812800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10" name="Rectangle 28" descr="Široký šikmo dolů"/>
          <p:cNvSpPr>
            <a:spLocks noChangeArrowheads="1"/>
          </p:cNvSpPr>
          <p:nvPr/>
        </p:nvSpPr>
        <p:spPr bwMode="auto">
          <a:xfrm rot="1530422">
            <a:off x="1937793" y="2736342"/>
            <a:ext cx="1657350" cy="84931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12" name="Freeform 45"/>
          <p:cNvSpPr>
            <a:spLocks/>
          </p:cNvSpPr>
          <p:nvPr/>
        </p:nvSpPr>
        <p:spPr bwMode="auto">
          <a:xfrm>
            <a:off x="1547813" y="1844675"/>
            <a:ext cx="239712" cy="647700"/>
          </a:xfrm>
          <a:custGeom>
            <a:avLst/>
            <a:gdLst>
              <a:gd name="T0" fmla="*/ 0 w 151"/>
              <a:gd name="T1" fmla="*/ 0 h 408"/>
              <a:gd name="T2" fmla="*/ 136 w 151"/>
              <a:gd name="T3" fmla="*/ 136 h 408"/>
              <a:gd name="T4" fmla="*/ 91 w 151"/>
              <a:gd name="T5" fmla="*/ 408 h 408"/>
              <a:gd name="T6" fmla="*/ 0 60000 65536"/>
              <a:gd name="T7" fmla="*/ 0 60000 65536"/>
              <a:gd name="T8" fmla="*/ 0 60000 65536"/>
              <a:gd name="T9" fmla="*/ 0 w 151"/>
              <a:gd name="T10" fmla="*/ 0 h 408"/>
              <a:gd name="T11" fmla="*/ 151 w 151"/>
              <a:gd name="T12" fmla="*/ 408 h 40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51" h="408">
                <a:moveTo>
                  <a:pt x="0" y="0"/>
                </a:moveTo>
                <a:cubicBezTo>
                  <a:pt x="60" y="34"/>
                  <a:pt x="121" y="68"/>
                  <a:pt x="136" y="136"/>
                </a:cubicBezTo>
                <a:cubicBezTo>
                  <a:pt x="151" y="204"/>
                  <a:pt x="121" y="306"/>
                  <a:pt x="91" y="408"/>
                </a:cubicBezTo>
              </a:path>
            </a:pathLst>
          </a:custGeom>
          <a:noFill/>
          <a:ln w="19050" cmpd="sng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" name="Freeform 47"/>
          <p:cNvSpPr>
            <a:spLocks/>
          </p:cNvSpPr>
          <p:nvPr/>
        </p:nvSpPr>
        <p:spPr bwMode="auto">
          <a:xfrm>
            <a:off x="1258888" y="2492375"/>
            <a:ext cx="360362" cy="144463"/>
          </a:xfrm>
          <a:custGeom>
            <a:avLst/>
            <a:gdLst>
              <a:gd name="T0" fmla="*/ 227 w 227"/>
              <a:gd name="T1" fmla="*/ 91 h 91"/>
              <a:gd name="T2" fmla="*/ 91 w 227"/>
              <a:gd name="T3" fmla="*/ 0 h 91"/>
              <a:gd name="T4" fmla="*/ 0 w 227"/>
              <a:gd name="T5" fmla="*/ 91 h 91"/>
              <a:gd name="T6" fmla="*/ 0 60000 65536"/>
              <a:gd name="T7" fmla="*/ 0 60000 65536"/>
              <a:gd name="T8" fmla="*/ 0 60000 65536"/>
              <a:gd name="T9" fmla="*/ 0 w 227"/>
              <a:gd name="T10" fmla="*/ 0 h 91"/>
              <a:gd name="T11" fmla="*/ 227 w 227"/>
              <a:gd name="T12" fmla="*/ 91 h 9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27" h="91">
                <a:moveTo>
                  <a:pt x="227" y="91"/>
                </a:moveTo>
                <a:cubicBezTo>
                  <a:pt x="178" y="45"/>
                  <a:pt x="129" y="0"/>
                  <a:pt x="91" y="0"/>
                </a:cubicBezTo>
                <a:cubicBezTo>
                  <a:pt x="53" y="0"/>
                  <a:pt x="26" y="45"/>
                  <a:pt x="0" y="91"/>
                </a:cubicBezTo>
              </a:path>
            </a:pathLst>
          </a:custGeom>
          <a:noFill/>
          <a:ln w="19050" cmpd="sng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" name="AutoShape 23"/>
          <p:cNvSpPr>
            <a:spLocks noChangeArrowheads="1"/>
          </p:cNvSpPr>
          <p:nvPr/>
        </p:nvSpPr>
        <p:spPr bwMode="auto">
          <a:xfrm>
            <a:off x="5580063" y="6165850"/>
            <a:ext cx="720725" cy="476250"/>
          </a:xfrm>
          <a:prstGeom prst="rtTriangle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Oval 21"/>
          <p:cNvSpPr>
            <a:spLocks noChangeArrowheads="1"/>
          </p:cNvSpPr>
          <p:nvPr/>
        </p:nvSpPr>
        <p:spPr bwMode="auto">
          <a:xfrm>
            <a:off x="3995936" y="764704"/>
            <a:ext cx="1582737" cy="158432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rgbClr val="FFBDBD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sz="8000" b="1" dirty="0"/>
          </a:p>
        </p:txBody>
      </p:sp>
      <p:sp>
        <p:nvSpPr>
          <p:cNvPr id="22" name="AutoShape 34" descr="Široký šikmo nahoru"/>
          <p:cNvSpPr>
            <a:spLocks noChangeArrowheads="1"/>
          </p:cNvSpPr>
          <p:nvPr/>
        </p:nvSpPr>
        <p:spPr bwMode="auto">
          <a:xfrm>
            <a:off x="3779912" y="260648"/>
            <a:ext cx="2087563" cy="576262"/>
          </a:xfrm>
          <a:prstGeom prst="triangle">
            <a:avLst>
              <a:gd name="adj" fmla="val 50000"/>
            </a:avLst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Oval 39"/>
          <p:cNvSpPr>
            <a:spLocks noChangeArrowheads="1"/>
          </p:cNvSpPr>
          <p:nvPr/>
        </p:nvSpPr>
        <p:spPr bwMode="auto">
          <a:xfrm>
            <a:off x="467544" y="692696"/>
            <a:ext cx="1366837" cy="1439863"/>
          </a:xfrm>
          <a:prstGeom prst="ellipse">
            <a:avLst/>
          </a:prstGeom>
          <a:solidFill>
            <a:srgbClr val="FF3399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 b="1" dirty="0"/>
              <a:t> </a:t>
            </a:r>
            <a:r>
              <a:rPr lang="cs-CZ" sz="8000" dirty="0" smtClean="0"/>
              <a:t> </a:t>
            </a:r>
            <a:endParaRPr lang="cs-CZ" sz="8000" dirty="0"/>
          </a:p>
        </p:txBody>
      </p:sp>
      <p:sp>
        <p:nvSpPr>
          <p:cNvPr id="26" name="Oval 42"/>
          <p:cNvSpPr>
            <a:spLocks noChangeArrowheads="1"/>
          </p:cNvSpPr>
          <p:nvPr/>
        </p:nvSpPr>
        <p:spPr bwMode="auto">
          <a:xfrm>
            <a:off x="1835696" y="692696"/>
            <a:ext cx="1366837" cy="1439863"/>
          </a:xfrm>
          <a:prstGeom prst="ellipse">
            <a:avLst/>
          </a:prstGeom>
          <a:solidFill>
            <a:srgbClr val="FFFF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 b="1" dirty="0"/>
              <a:t> </a:t>
            </a:r>
            <a:r>
              <a:rPr lang="cs-CZ" sz="8000" dirty="0" smtClean="0"/>
              <a:t> </a:t>
            </a:r>
            <a:endParaRPr lang="cs-CZ" sz="8000" dirty="0"/>
          </a:p>
        </p:txBody>
      </p:sp>
      <p:sp>
        <p:nvSpPr>
          <p:cNvPr id="27" name="Freeform 49"/>
          <p:cNvSpPr>
            <a:spLocks/>
          </p:cNvSpPr>
          <p:nvPr/>
        </p:nvSpPr>
        <p:spPr bwMode="auto">
          <a:xfrm>
            <a:off x="1835150" y="1989138"/>
            <a:ext cx="444500" cy="504825"/>
          </a:xfrm>
          <a:custGeom>
            <a:avLst/>
            <a:gdLst>
              <a:gd name="T0" fmla="*/ 53 w 280"/>
              <a:gd name="T1" fmla="*/ 318 h 318"/>
              <a:gd name="T2" fmla="*/ 7 w 280"/>
              <a:gd name="T3" fmla="*/ 273 h 318"/>
              <a:gd name="T4" fmla="*/ 98 w 280"/>
              <a:gd name="T5" fmla="*/ 227 h 318"/>
              <a:gd name="T6" fmla="*/ 280 w 280"/>
              <a:gd name="T7" fmla="*/ 0 h 318"/>
              <a:gd name="T8" fmla="*/ 0 60000 65536"/>
              <a:gd name="T9" fmla="*/ 0 60000 65536"/>
              <a:gd name="T10" fmla="*/ 0 60000 65536"/>
              <a:gd name="T11" fmla="*/ 0 60000 65536"/>
              <a:gd name="T12" fmla="*/ 0 w 280"/>
              <a:gd name="T13" fmla="*/ 0 h 318"/>
              <a:gd name="T14" fmla="*/ 280 w 280"/>
              <a:gd name="T15" fmla="*/ 318 h 31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80" h="318">
                <a:moveTo>
                  <a:pt x="53" y="318"/>
                </a:moveTo>
                <a:cubicBezTo>
                  <a:pt x="26" y="303"/>
                  <a:pt x="0" y="288"/>
                  <a:pt x="7" y="273"/>
                </a:cubicBezTo>
                <a:cubicBezTo>
                  <a:pt x="14" y="258"/>
                  <a:pt x="53" y="272"/>
                  <a:pt x="98" y="227"/>
                </a:cubicBezTo>
                <a:cubicBezTo>
                  <a:pt x="143" y="182"/>
                  <a:pt x="211" y="91"/>
                  <a:pt x="280" y="0"/>
                </a:cubicBezTo>
              </a:path>
            </a:pathLst>
          </a:custGeom>
          <a:noFill/>
          <a:ln w="19050" cmpd="sng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8" name="Rectangle 11" descr="dolça_back_textura1vb"/>
          <p:cNvSpPr>
            <a:spLocks noChangeArrowheads="1"/>
          </p:cNvSpPr>
          <p:nvPr/>
        </p:nvSpPr>
        <p:spPr bwMode="auto">
          <a:xfrm>
            <a:off x="3347864" y="2348880"/>
            <a:ext cx="2952750" cy="2592388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endParaRPr lang="cs-CZ" sz="8000" b="1">
              <a:latin typeface="Calibri" pitchFamily="34" charset="0"/>
            </a:endParaRPr>
          </a:p>
          <a:p>
            <a:pPr algn="ctr"/>
            <a:endParaRPr lang="cs-CZ"/>
          </a:p>
        </p:txBody>
      </p:sp>
      <p:sp>
        <p:nvSpPr>
          <p:cNvPr id="29" name="Oval 50"/>
          <p:cNvSpPr>
            <a:spLocks noChangeArrowheads="1"/>
          </p:cNvSpPr>
          <p:nvPr/>
        </p:nvSpPr>
        <p:spPr bwMode="auto">
          <a:xfrm>
            <a:off x="4572000" y="2492375"/>
            <a:ext cx="431800" cy="431800"/>
          </a:xfrm>
          <a:prstGeom prst="ellipse">
            <a:avLst/>
          </a:prstGeom>
          <a:solidFill>
            <a:schemeClr val="bg2">
              <a:lumMod val="50000"/>
            </a:schemeClr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Oval 53"/>
          <p:cNvSpPr>
            <a:spLocks noChangeArrowheads="1"/>
          </p:cNvSpPr>
          <p:nvPr/>
        </p:nvSpPr>
        <p:spPr bwMode="auto">
          <a:xfrm>
            <a:off x="4572000" y="3356992"/>
            <a:ext cx="431800" cy="431800"/>
          </a:xfrm>
          <a:prstGeom prst="ellipse">
            <a:avLst/>
          </a:prstGeom>
          <a:solidFill>
            <a:schemeClr val="bg2">
              <a:lumMod val="50000"/>
            </a:schemeClr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Oval 54"/>
          <p:cNvSpPr>
            <a:spLocks noChangeArrowheads="1"/>
          </p:cNvSpPr>
          <p:nvPr/>
        </p:nvSpPr>
        <p:spPr bwMode="auto">
          <a:xfrm>
            <a:off x="4572000" y="4221088"/>
            <a:ext cx="431800" cy="431800"/>
          </a:xfrm>
          <a:prstGeom prst="ellipse">
            <a:avLst/>
          </a:prstGeom>
          <a:solidFill>
            <a:schemeClr val="bg2">
              <a:lumMod val="50000"/>
            </a:schemeClr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Oval 56"/>
          <p:cNvSpPr>
            <a:spLocks noChangeArrowheads="1"/>
          </p:cNvSpPr>
          <p:nvPr/>
        </p:nvSpPr>
        <p:spPr bwMode="auto">
          <a:xfrm>
            <a:off x="3707904" y="2924944"/>
            <a:ext cx="720080" cy="576213"/>
          </a:xfrm>
          <a:prstGeom prst="ellipse">
            <a:avLst/>
          </a:prstGeom>
          <a:solidFill>
            <a:srgbClr val="FFCDCD">
              <a:alpha val="0"/>
            </a:srgbClr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sz="8000" b="1" dirty="0"/>
          </a:p>
        </p:txBody>
      </p:sp>
      <p:sp>
        <p:nvSpPr>
          <p:cNvPr id="35" name="Freeform 33"/>
          <p:cNvSpPr>
            <a:spLocks/>
          </p:cNvSpPr>
          <p:nvPr/>
        </p:nvSpPr>
        <p:spPr bwMode="auto">
          <a:xfrm rot="12324324">
            <a:off x="1375243" y="2320057"/>
            <a:ext cx="693737" cy="695325"/>
          </a:xfrm>
          <a:custGeom>
            <a:avLst/>
            <a:gdLst>
              <a:gd name="T0" fmla="*/ 0 w 336"/>
              <a:gd name="T1" fmla="*/ 336 h 336"/>
              <a:gd name="T2" fmla="*/ 288 w 336"/>
              <a:gd name="T3" fmla="*/ 240 h 336"/>
              <a:gd name="T4" fmla="*/ 288 w 336"/>
              <a:gd name="T5" fmla="*/ 96 h 336"/>
              <a:gd name="T6" fmla="*/ 0 w 336"/>
              <a:gd name="T7" fmla="*/ 0 h 336"/>
              <a:gd name="T8" fmla="*/ 0 60000 65536"/>
              <a:gd name="T9" fmla="*/ 0 60000 65536"/>
              <a:gd name="T10" fmla="*/ 0 60000 65536"/>
              <a:gd name="T11" fmla="*/ 0 60000 65536"/>
              <a:gd name="T12" fmla="*/ 0 w 336"/>
              <a:gd name="T13" fmla="*/ 0 h 336"/>
              <a:gd name="T14" fmla="*/ 336 w 336"/>
              <a:gd name="T15" fmla="*/ 336 h 3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36" h="336">
                <a:moveTo>
                  <a:pt x="0" y="336"/>
                </a:moveTo>
                <a:cubicBezTo>
                  <a:pt x="120" y="308"/>
                  <a:pt x="240" y="280"/>
                  <a:pt x="288" y="240"/>
                </a:cubicBezTo>
                <a:cubicBezTo>
                  <a:pt x="336" y="200"/>
                  <a:pt x="336" y="136"/>
                  <a:pt x="288" y="96"/>
                </a:cubicBezTo>
                <a:cubicBezTo>
                  <a:pt x="240" y="56"/>
                  <a:pt x="120" y="28"/>
                  <a:pt x="0" y="0"/>
                </a:cubicBezTo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headEnd/>
            <a:tailEnd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/>
          </a:p>
        </p:txBody>
      </p:sp>
      <p:sp>
        <p:nvSpPr>
          <p:cNvPr id="38" name="Rectangle 8" descr="Šachovnice"/>
          <p:cNvSpPr>
            <a:spLocks noChangeArrowheads="1"/>
          </p:cNvSpPr>
          <p:nvPr/>
        </p:nvSpPr>
        <p:spPr bwMode="auto">
          <a:xfrm>
            <a:off x="4932040" y="4869160"/>
            <a:ext cx="1152525" cy="1512887"/>
          </a:xfrm>
          <a:prstGeom prst="rect">
            <a:avLst/>
          </a:prstGeom>
          <a:solidFill>
            <a:srgbClr val="FFFF00"/>
          </a:solidFill>
          <a:ln w="19050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 sz="8000" b="1" dirty="0">
              <a:latin typeface="Calibri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39" name="Rectangle 10" descr="Šachovnice"/>
          <p:cNvSpPr>
            <a:spLocks noChangeArrowheads="1"/>
          </p:cNvSpPr>
          <p:nvPr/>
        </p:nvSpPr>
        <p:spPr bwMode="auto">
          <a:xfrm>
            <a:off x="3563888" y="4869160"/>
            <a:ext cx="1152525" cy="1512887"/>
          </a:xfrm>
          <a:prstGeom prst="rect">
            <a:avLst/>
          </a:prstGeom>
          <a:solidFill>
            <a:srgbClr val="FFFF00"/>
          </a:solidFill>
          <a:ln w="19050">
            <a:solidFill>
              <a:srgbClr val="000000">
                <a:alpha val="0"/>
              </a:srgbClr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 sz="8000" b="1" dirty="0">
              <a:latin typeface="Calibri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41" name="AutoShape 23"/>
          <p:cNvSpPr>
            <a:spLocks noChangeArrowheads="1"/>
          </p:cNvSpPr>
          <p:nvPr/>
        </p:nvSpPr>
        <p:spPr bwMode="auto">
          <a:xfrm flipH="1">
            <a:off x="3635896" y="6237312"/>
            <a:ext cx="864096" cy="360040"/>
          </a:xfrm>
          <a:prstGeom prst="rtTriangle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Oval 50"/>
          <p:cNvSpPr>
            <a:spLocks noChangeArrowheads="1"/>
          </p:cNvSpPr>
          <p:nvPr/>
        </p:nvSpPr>
        <p:spPr bwMode="auto">
          <a:xfrm>
            <a:off x="4283968" y="1196752"/>
            <a:ext cx="144016" cy="144016"/>
          </a:xfrm>
          <a:prstGeom prst="ellipse">
            <a:avLst/>
          </a:prstGeom>
          <a:solidFill>
            <a:schemeClr val="tx1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Oval 50"/>
          <p:cNvSpPr>
            <a:spLocks noChangeArrowheads="1"/>
          </p:cNvSpPr>
          <p:nvPr/>
        </p:nvSpPr>
        <p:spPr bwMode="auto">
          <a:xfrm>
            <a:off x="5004048" y="1196752"/>
            <a:ext cx="144016" cy="144016"/>
          </a:xfrm>
          <a:prstGeom prst="ellipse">
            <a:avLst/>
          </a:prstGeom>
          <a:solidFill>
            <a:schemeClr val="tx1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644008" y="1268760"/>
            <a:ext cx="144016" cy="4320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flipV="1">
            <a:off x="4499992" y="1853208"/>
            <a:ext cx="440432" cy="1356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2" grpId="0" animBg="1"/>
      <p:bldP spid="13" grpId="0" animBg="1"/>
      <p:bldP spid="14" grpId="0" animBg="1"/>
      <p:bldP spid="18" grpId="0" animBg="1"/>
      <p:bldP spid="22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4" grpId="0" animBg="1"/>
      <p:bldP spid="35" grpId="0" animBg="1"/>
      <p:bldP spid="38" grpId="0" animBg="1"/>
      <p:bldP spid="39" grpId="0" animBg="1"/>
      <p:bldP spid="41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6178698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AutoShape 5"/>
          <p:cNvSpPr>
            <a:spLocks noChangeArrowheads="1"/>
          </p:cNvSpPr>
          <p:nvPr/>
        </p:nvSpPr>
        <p:spPr bwMode="auto">
          <a:xfrm>
            <a:off x="683568" y="692696"/>
            <a:ext cx="1297533" cy="2880023"/>
          </a:xfrm>
          <a:prstGeom prst="triangle">
            <a:avLst>
              <a:gd name="adj" fmla="val 50000"/>
            </a:avLst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 sz="8000" b="1" dirty="0">
              <a:solidFill>
                <a:srgbClr val="006600"/>
              </a:solidFill>
            </a:endParaRPr>
          </a:p>
        </p:txBody>
      </p:sp>
      <p:sp>
        <p:nvSpPr>
          <p:cNvPr id="10" name="AutoShape 6"/>
          <p:cNvSpPr>
            <a:spLocks noChangeArrowheads="1"/>
          </p:cNvSpPr>
          <p:nvPr/>
        </p:nvSpPr>
        <p:spPr bwMode="auto">
          <a:xfrm>
            <a:off x="2339752" y="692696"/>
            <a:ext cx="1297533" cy="2880023"/>
          </a:xfrm>
          <a:prstGeom prst="triangle">
            <a:avLst>
              <a:gd name="adj" fmla="val 50000"/>
            </a:avLst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 sz="8000" b="1" dirty="0">
              <a:solidFill>
                <a:srgbClr val="006600"/>
              </a:solidFill>
            </a:endParaRPr>
          </a:p>
        </p:txBody>
      </p:sp>
      <p:sp>
        <p:nvSpPr>
          <p:cNvPr id="12" name="AutoShape 10"/>
          <p:cNvSpPr>
            <a:spLocks noChangeArrowheads="1"/>
          </p:cNvSpPr>
          <p:nvPr/>
        </p:nvSpPr>
        <p:spPr bwMode="auto">
          <a:xfrm rot="10800000">
            <a:off x="683568" y="3645024"/>
            <a:ext cx="1291976" cy="2205803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8000" b="1" dirty="0">
              <a:solidFill>
                <a:srgbClr val="FFFF00"/>
              </a:solidFill>
            </a:endParaRPr>
          </a:p>
        </p:txBody>
      </p:sp>
      <p:sp>
        <p:nvSpPr>
          <p:cNvPr id="14" name="AutoShape 12"/>
          <p:cNvSpPr>
            <a:spLocks noChangeArrowheads="1"/>
          </p:cNvSpPr>
          <p:nvPr/>
        </p:nvSpPr>
        <p:spPr bwMode="auto">
          <a:xfrm rot="10800000">
            <a:off x="2339752" y="3717032"/>
            <a:ext cx="1291976" cy="2205802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8000" b="1" dirty="0">
              <a:solidFill>
                <a:srgbClr val="FFFF00"/>
              </a:solidFill>
            </a:endParaRPr>
          </a:p>
        </p:txBody>
      </p:sp>
      <p:sp>
        <p:nvSpPr>
          <p:cNvPr id="15" name="Oval 13"/>
          <p:cNvSpPr>
            <a:spLocks noChangeArrowheads="1"/>
          </p:cNvSpPr>
          <p:nvPr/>
        </p:nvSpPr>
        <p:spPr bwMode="auto">
          <a:xfrm>
            <a:off x="2051720" y="1628800"/>
            <a:ext cx="251449" cy="3309514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Line 14"/>
          <p:cNvSpPr>
            <a:spLocks noChangeShapeType="1"/>
          </p:cNvSpPr>
          <p:nvPr/>
        </p:nvSpPr>
        <p:spPr bwMode="auto">
          <a:xfrm flipV="1">
            <a:off x="2267744" y="1196752"/>
            <a:ext cx="157676" cy="80874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" name="Line 15"/>
          <p:cNvSpPr>
            <a:spLocks noChangeShapeType="1"/>
          </p:cNvSpPr>
          <p:nvPr/>
        </p:nvSpPr>
        <p:spPr bwMode="auto">
          <a:xfrm flipH="1" flipV="1">
            <a:off x="1979712" y="1268760"/>
            <a:ext cx="189629" cy="80874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" name="Oval 16"/>
          <p:cNvSpPr>
            <a:spLocks noChangeArrowheads="1"/>
          </p:cNvSpPr>
          <p:nvPr/>
        </p:nvSpPr>
        <p:spPr bwMode="auto">
          <a:xfrm flipH="1">
            <a:off x="2339752" y="1052736"/>
            <a:ext cx="288131" cy="293351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Oval 17"/>
          <p:cNvSpPr>
            <a:spLocks noChangeArrowheads="1"/>
          </p:cNvSpPr>
          <p:nvPr/>
        </p:nvSpPr>
        <p:spPr bwMode="auto">
          <a:xfrm flipH="1">
            <a:off x="1835696" y="1052736"/>
            <a:ext cx="216074" cy="293351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Oval 12"/>
          <p:cNvSpPr>
            <a:spLocks noChangeArrowheads="1"/>
          </p:cNvSpPr>
          <p:nvPr/>
        </p:nvSpPr>
        <p:spPr bwMode="auto">
          <a:xfrm>
            <a:off x="5364088" y="980728"/>
            <a:ext cx="1655763" cy="1706563"/>
          </a:xfrm>
          <a:prstGeom prst="ellipse">
            <a:avLst/>
          </a:prstGeom>
          <a:solidFill>
            <a:srgbClr val="00B050"/>
          </a:solidFill>
          <a:ln w="9525">
            <a:solidFill>
              <a:srgbClr val="FF6699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26" name="Oval 6"/>
          <p:cNvSpPr>
            <a:spLocks noChangeArrowheads="1"/>
          </p:cNvSpPr>
          <p:nvPr/>
        </p:nvSpPr>
        <p:spPr bwMode="auto">
          <a:xfrm>
            <a:off x="6803231" y="835868"/>
            <a:ext cx="1655763" cy="1706563"/>
          </a:xfrm>
          <a:prstGeom prst="ellipse">
            <a:avLst/>
          </a:prstGeom>
          <a:solidFill>
            <a:schemeClr val="bg2">
              <a:lumMod val="50000"/>
            </a:schemeClr>
          </a:solidFill>
          <a:ln w="9525">
            <a:solidFill>
              <a:srgbClr val="FFFF85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sz="3200" b="1" dirty="0">
              <a:solidFill>
                <a:srgbClr val="663300"/>
              </a:solidFill>
            </a:endParaRPr>
          </a:p>
        </p:txBody>
      </p:sp>
      <p:sp>
        <p:nvSpPr>
          <p:cNvPr id="28" name="Oval 12"/>
          <p:cNvSpPr>
            <a:spLocks noGrp="1" noChangeArrowheads="1"/>
          </p:cNvSpPr>
          <p:nvPr>
            <p:ph sz="half" idx="2"/>
          </p:nvPr>
        </p:nvSpPr>
        <p:spPr bwMode="auto">
          <a:xfrm>
            <a:off x="6300192" y="2060848"/>
            <a:ext cx="1724000" cy="1656184"/>
          </a:xfrm>
          <a:prstGeom prst="ellipse">
            <a:avLst/>
          </a:prstGeom>
          <a:solidFill>
            <a:srgbClr val="FF6699"/>
          </a:solidFill>
          <a:ln w="9525">
            <a:solidFill>
              <a:srgbClr val="FF6699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9" name="AutoShape 4"/>
          <p:cNvSpPr>
            <a:spLocks noChangeArrowheads="1"/>
          </p:cNvSpPr>
          <p:nvPr/>
        </p:nvSpPr>
        <p:spPr bwMode="auto">
          <a:xfrm rot="12121726">
            <a:off x="4713203" y="2495174"/>
            <a:ext cx="2305050" cy="3889375"/>
          </a:xfrm>
          <a:prstGeom prst="triangle">
            <a:avLst>
              <a:gd name="adj" fmla="val 50000"/>
            </a:avLst>
          </a:prstGeom>
          <a:solidFill>
            <a:srgbClr val="FFFF00"/>
          </a:solidFill>
          <a:ln w="19050">
            <a:noFill/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build="allAtOnce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3" grpId="0" animBg="1"/>
      <p:bldP spid="26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eaLnBrk="1" hangingPunct="1"/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Geometrické tvary- kolik je jednotlivých tvarů? </a:t>
            </a:r>
            <a:br>
              <a:rPr lang="cs-CZ" sz="2400" b="1" i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Spočítej je  a pojmenuj je !</a:t>
            </a:r>
          </a:p>
        </p:txBody>
      </p:sp>
      <p:sp>
        <p:nvSpPr>
          <p:cNvPr id="57" name="Zástupný symbol pro obsah 5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838200" y="990600"/>
            <a:ext cx="24237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914400" y="2438400"/>
            <a:ext cx="685800" cy="6858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2971800" y="3200400"/>
            <a:ext cx="685800" cy="6858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2895600" y="5105400"/>
            <a:ext cx="685800" cy="6858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87" name="Rectangle 8"/>
          <p:cNvSpPr>
            <a:spLocks noChangeArrowheads="1"/>
          </p:cNvSpPr>
          <p:nvPr/>
        </p:nvSpPr>
        <p:spPr bwMode="auto">
          <a:xfrm>
            <a:off x="7848600" y="2362200"/>
            <a:ext cx="685800" cy="6858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88" name="Rectangle 9"/>
          <p:cNvSpPr>
            <a:spLocks noChangeArrowheads="1"/>
          </p:cNvSpPr>
          <p:nvPr/>
        </p:nvSpPr>
        <p:spPr bwMode="auto">
          <a:xfrm>
            <a:off x="7772400" y="5334000"/>
            <a:ext cx="685800" cy="6858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89" name="Rectangle 10"/>
          <p:cNvSpPr>
            <a:spLocks noChangeArrowheads="1"/>
          </p:cNvSpPr>
          <p:nvPr/>
        </p:nvSpPr>
        <p:spPr bwMode="auto">
          <a:xfrm>
            <a:off x="1371600" y="4419600"/>
            <a:ext cx="685800" cy="6858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0" name="Rectangle 11"/>
          <p:cNvSpPr>
            <a:spLocks noChangeArrowheads="1"/>
          </p:cNvSpPr>
          <p:nvPr/>
        </p:nvSpPr>
        <p:spPr bwMode="auto">
          <a:xfrm>
            <a:off x="6400800" y="1981200"/>
            <a:ext cx="685800" cy="6858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1" name="Rectangle 12"/>
          <p:cNvSpPr>
            <a:spLocks noChangeArrowheads="1"/>
          </p:cNvSpPr>
          <p:nvPr/>
        </p:nvSpPr>
        <p:spPr bwMode="auto">
          <a:xfrm>
            <a:off x="5715000" y="3276600"/>
            <a:ext cx="1371600" cy="3048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2" name="Rectangle 13"/>
          <p:cNvSpPr>
            <a:spLocks noChangeArrowheads="1"/>
          </p:cNvSpPr>
          <p:nvPr/>
        </p:nvSpPr>
        <p:spPr bwMode="auto">
          <a:xfrm>
            <a:off x="6096000" y="5486400"/>
            <a:ext cx="685800" cy="6858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3" name="Rectangle 14"/>
          <p:cNvSpPr>
            <a:spLocks noChangeArrowheads="1"/>
          </p:cNvSpPr>
          <p:nvPr/>
        </p:nvSpPr>
        <p:spPr bwMode="auto">
          <a:xfrm>
            <a:off x="2209800" y="1752600"/>
            <a:ext cx="1371600" cy="3048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4" name="Rectangle 15"/>
          <p:cNvSpPr>
            <a:spLocks noChangeArrowheads="1"/>
          </p:cNvSpPr>
          <p:nvPr/>
        </p:nvSpPr>
        <p:spPr bwMode="auto">
          <a:xfrm>
            <a:off x="381000" y="5715000"/>
            <a:ext cx="1371600" cy="3048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5" name="Rectangle 16"/>
          <p:cNvSpPr>
            <a:spLocks noChangeArrowheads="1"/>
          </p:cNvSpPr>
          <p:nvPr/>
        </p:nvSpPr>
        <p:spPr bwMode="auto">
          <a:xfrm>
            <a:off x="4038600" y="6096000"/>
            <a:ext cx="1371600" cy="3048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6" name="Rectangle 17"/>
          <p:cNvSpPr>
            <a:spLocks noChangeArrowheads="1"/>
          </p:cNvSpPr>
          <p:nvPr/>
        </p:nvSpPr>
        <p:spPr bwMode="auto">
          <a:xfrm>
            <a:off x="7467600" y="1676400"/>
            <a:ext cx="1371600" cy="3048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7" name="Rectangle 18"/>
          <p:cNvSpPr>
            <a:spLocks noChangeArrowheads="1"/>
          </p:cNvSpPr>
          <p:nvPr/>
        </p:nvSpPr>
        <p:spPr bwMode="auto">
          <a:xfrm>
            <a:off x="533400" y="3733800"/>
            <a:ext cx="1371600" cy="3048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8" name="Rectangle 19"/>
          <p:cNvSpPr>
            <a:spLocks noChangeArrowheads="1"/>
          </p:cNvSpPr>
          <p:nvPr/>
        </p:nvSpPr>
        <p:spPr bwMode="auto">
          <a:xfrm>
            <a:off x="4038600" y="2743200"/>
            <a:ext cx="1371600" cy="3048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9" name="Rectangle 20"/>
          <p:cNvSpPr>
            <a:spLocks noChangeArrowheads="1"/>
          </p:cNvSpPr>
          <p:nvPr/>
        </p:nvSpPr>
        <p:spPr bwMode="auto">
          <a:xfrm>
            <a:off x="7086600" y="4191000"/>
            <a:ext cx="1371600" cy="3048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500" name="Oval 21"/>
          <p:cNvSpPr>
            <a:spLocks noChangeArrowheads="1"/>
          </p:cNvSpPr>
          <p:nvPr/>
        </p:nvSpPr>
        <p:spPr bwMode="auto">
          <a:xfrm>
            <a:off x="3276600" y="43434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01" name="Oval 22"/>
          <p:cNvSpPr>
            <a:spLocks noChangeArrowheads="1"/>
          </p:cNvSpPr>
          <p:nvPr/>
        </p:nvSpPr>
        <p:spPr bwMode="auto">
          <a:xfrm>
            <a:off x="4191000" y="17526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02" name="Oval 23"/>
          <p:cNvSpPr>
            <a:spLocks noChangeArrowheads="1"/>
          </p:cNvSpPr>
          <p:nvPr/>
        </p:nvSpPr>
        <p:spPr bwMode="auto">
          <a:xfrm>
            <a:off x="2057400" y="23622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03" name="Oval 24"/>
          <p:cNvSpPr>
            <a:spLocks noChangeArrowheads="1"/>
          </p:cNvSpPr>
          <p:nvPr/>
        </p:nvSpPr>
        <p:spPr bwMode="auto">
          <a:xfrm>
            <a:off x="1828800" y="53340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04" name="Oval 25"/>
          <p:cNvSpPr>
            <a:spLocks noChangeArrowheads="1"/>
          </p:cNvSpPr>
          <p:nvPr/>
        </p:nvSpPr>
        <p:spPr bwMode="auto">
          <a:xfrm>
            <a:off x="8077200" y="32004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05" name="Oval 26"/>
          <p:cNvSpPr>
            <a:spLocks noChangeArrowheads="1"/>
          </p:cNvSpPr>
          <p:nvPr/>
        </p:nvSpPr>
        <p:spPr bwMode="auto">
          <a:xfrm>
            <a:off x="381000" y="16764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06" name="Oval 27"/>
          <p:cNvSpPr>
            <a:spLocks noChangeArrowheads="1"/>
          </p:cNvSpPr>
          <p:nvPr/>
        </p:nvSpPr>
        <p:spPr bwMode="auto">
          <a:xfrm>
            <a:off x="6019800" y="38862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07" name="Oval 28"/>
          <p:cNvSpPr>
            <a:spLocks noChangeArrowheads="1"/>
          </p:cNvSpPr>
          <p:nvPr/>
        </p:nvSpPr>
        <p:spPr bwMode="auto">
          <a:xfrm>
            <a:off x="5105400" y="51054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08" name="Oval 29"/>
          <p:cNvSpPr>
            <a:spLocks noChangeArrowheads="1"/>
          </p:cNvSpPr>
          <p:nvPr/>
        </p:nvSpPr>
        <p:spPr bwMode="auto">
          <a:xfrm>
            <a:off x="6934200" y="59436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09" name="Oval 30"/>
          <p:cNvSpPr>
            <a:spLocks noChangeArrowheads="1"/>
          </p:cNvSpPr>
          <p:nvPr/>
        </p:nvSpPr>
        <p:spPr bwMode="auto">
          <a:xfrm>
            <a:off x="228600" y="42672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10" name="AutoShape 31"/>
          <p:cNvSpPr>
            <a:spLocks noChangeArrowheads="1"/>
          </p:cNvSpPr>
          <p:nvPr/>
        </p:nvSpPr>
        <p:spPr bwMode="auto">
          <a:xfrm>
            <a:off x="4572000" y="32004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11" name="Oval 32"/>
          <p:cNvSpPr>
            <a:spLocks noChangeArrowheads="1"/>
          </p:cNvSpPr>
          <p:nvPr/>
        </p:nvSpPr>
        <p:spPr bwMode="auto">
          <a:xfrm>
            <a:off x="3124200" y="59436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12" name="AutoShape 33"/>
          <p:cNvSpPr>
            <a:spLocks noChangeArrowheads="1"/>
          </p:cNvSpPr>
          <p:nvPr/>
        </p:nvSpPr>
        <p:spPr bwMode="auto">
          <a:xfrm>
            <a:off x="685800" y="50292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13" name="AutoShape 34"/>
          <p:cNvSpPr>
            <a:spLocks noChangeArrowheads="1"/>
          </p:cNvSpPr>
          <p:nvPr/>
        </p:nvSpPr>
        <p:spPr bwMode="auto">
          <a:xfrm>
            <a:off x="5334000" y="17526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14" name="AutoShape 35"/>
          <p:cNvSpPr>
            <a:spLocks noChangeArrowheads="1"/>
          </p:cNvSpPr>
          <p:nvPr/>
        </p:nvSpPr>
        <p:spPr bwMode="auto">
          <a:xfrm>
            <a:off x="8001000" y="45720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16" name="AutoShape 37"/>
          <p:cNvSpPr>
            <a:spLocks noChangeArrowheads="1"/>
          </p:cNvSpPr>
          <p:nvPr/>
        </p:nvSpPr>
        <p:spPr bwMode="auto">
          <a:xfrm>
            <a:off x="4191000" y="44196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17" name="AutoShape 38"/>
          <p:cNvSpPr>
            <a:spLocks noChangeArrowheads="1"/>
          </p:cNvSpPr>
          <p:nvPr/>
        </p:nvSpPr>
        <p:spPr bwMode="auto">
          <a:xfrm>
            <a:off x="228600" y="28194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18" name="AutoShape 39"/>
          <p:cNvSpPr>
            <a:spLocks noChangeArrowheads="1"/>
          </p:cNvSpPr>
          <p:nvPr/>
        </p:nvSpPr>
        <p:spPr bwMode="auto">
          <a:xfrm>
            <a:off x="7086600" y="26670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19" name="AutoShape 40"/>
          <p:cNvSpPr>
            <a:spLocks noChangeArrowheads="1"/>
          </p:cNvSpPr>
          <p:nvPr/>
        </p:nvSpPr>
        <p:spPr bwMode="auto">
          <a:xfrm>
            <a:off x="6400800" y="47244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20" name="AutoShape 41"/>
          <p:cNvSpPr>
            <a:spLocks noChangeArrowheads="1"/>
          </p:cNvSpPr>
          <p:nvPr/>
        </p:nvSpPr>
        <p:spPr bwMode="auto">
          <a:xfrm>
            <a:off x="3124200" y="22860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21" name="AutoShape 42"/>
          <p:cNvSpPr>
            <a:spLocks noChangeArrowheads="1"/>
          </p:cNvSpPr>
          <p:nvPr/>
        </p:nvSpPr>
        <p:spPr bwMode="auto">
          <a:xfrm>
            <a:off x="2209800" y="59436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22" name="Rectangle 43"/>
          <p:cNvSpPr>
            <a:spLocks noChangeArrowheads="1"/>
          </p:cNvSpPr>
          <p:nvPr/>
        </p:nvSpPr>
        <p:spPr bwMode="auto">
          <a:xfrm>
            <a:off x="5105400" y="4267200"/>
            <a:ext cx="685800" cy="6858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23" name="Rectangle 44"/>
          <p:cNvSpPr>
            <a:spLocks noChangeArrowheads="1"/>
          </p:cNvSpPr>
          <p:nvPr/>
        </p:nvSpPr>
        <p:spPr bwMode="auto">
          <a:xfrm>
            <a:off x="5562600" y="2438400"/>
            <a:ext cx="685800" cy="6858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24" name="AutoShape 45"/>
          <p:cNvSpPr>
            <a:spLocks noChangeArrowheads="1"/>
          </p:cNvSpPr>
          <p:nvPr/>
        </p:nvSpPr>
        <p:spPr bwMode="auto">
          <a:xfrm>
            <a:off x="5410200" y="60198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25" name="AutoShape 46"/>
          <p:cNvSpPr>
            <a:spLocks noChangeArrowheads="1"/>
          </p:cNvSpPr>
          <p:nvPr/>
        </p:nvSpPr>
        <p:spPr bwMode="auto">
          <a:xfrm>
            <a:off x="8229600" y="60960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26" name="AutoShape 47"/>
          <p:cNvSpPr>
            <a:spLocks noChangeArrowheads="1"/>
          </p:cNvSpPr>
          <p:nvPr/>
        </p:nvSpPr>
        <p:spPr bwMode="auto">
          <a:xfrm>
            <a:off x="2057400" y="31242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27" name="AutoShape 48"/>
          <p:cNvSpPr>
            <a:spLocks noChangeArrowheads="1"/>
          </p:cNvSpPr>
          <p:nvPr/>
        </p:nvSpPr>
        <p:spPr bwMode="auto">
          <a:xfrm>
            <a:off x="381000" y="60960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28" name="AutoShape 49"/>
          <p:cNvSpPr>
            <a:spLocks noChangeArrowheads="1"/>
          </p:cNvSpPr>
          <p:nvPr/>
        </p:nvSpPr>
        <p:spPr bwMode="auto">
          <a:xfrm>
            <a:off x="7391400" y="34290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30" name="Rectangle 51"/>
          <p:cNvSpPr>
            <a:spLocks noChangeArrowheads="1"/>
          </p:cNvSpPr>
          <p:nvPr/>
        </p:nvSpPr>
        <p:spPr bwMode="auto">
          <a:xfrm>
            <a:off x="3886200" y="3810000"/>
            <a:ext cx="1371600" cy="3048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31" name="AutoShape 52"/>
          <p:cNvSpPr>
            <a:spLocks noChangeArrowheads="1"/>
          </p:cNvSpPr>
          <p:nvPr/>
        </p:nvSpPr>
        <p:spPr bwMode="auto">
          <a:xfrm>
            <a:off x="4114800" y="53340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32" name="AutoShape 53"/>
          <p:cNvSpPr>
            <a:spLocks noChangeArrowheads="1"/>
          </p:cNvSpPr>
          <p:nvPr/>
        </p:nvSpPr>
        <p:spPr bwMode="auto">
          <a:xfrm>
            <a:off x="1447800" y="1752600"/>
            <a:ext cx="685800" cy="5334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33" name="Oval 54"/>
          <p:cNvSpPr>
            <a:spLocks noChangeArrowheads="1"/>
          </p:cNvSpPr>
          <p:nvPr/>
        </p:nvSpPr>
        <p:spPr bwMode="auto">
          <a:xfrm>
            <a:off x="7162800" y="4572000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Oval 21"/>
          <p:cNvSpPr>
            <a:spLocks noChangeArrowheads="1"/>
          </p:cNvSpPr>
          <p:nvPr/>
        </p:nvSpPr>
        <p:spPr bwMode="auto">
          <a:xfrm>
            <a:off x="2411760" y="4077072"/>
            <a:ext cx="762000" cy="685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33CC"/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Urči názvy tvarů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Miky\AppData\Local\Microsoft\Windows\Temporary Internet Files\Content.IE5\6EBQNJUX\MP9004340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412776"/>
            <a:ext cx="3225552" cy="24191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 descr="C:\Users\Miky\AppData\Local\Microsoft\Windows\Temporary Internet Files\Content.IE5\6H95S575\MP9004332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573016"/>
            <a:ext cx="1797176" cy="26925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3" name="Picture 5" descr="C:\Users\Miky\AppData\Local\Microsoft\Windows\Temporary Internet Files\Content.IE5\6EBQNJUX\MP9004340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636912"/>
            <a:ext cx="1927245" cy="1283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4" name="Picture 6" descr="C:\Users\Miky\AppData\Local\Microsoft\Windows\Temporary Internet Files\Content.IE5\VPMT5HRT\MP90043269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4293096"/>
            <a:ext cx="2720042" cy="2038736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HOIZIA52\MC9004112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4509120"/>
            <a:ext cx="2047028" cy="1939200"/>
          </a:xfrm>
          <a:prstGeom prst="rect">
            <a:avLst/>
          </a:prstGeom>
          <a:noFill/>
        </p:spPr>
      </p:pic>
      <p:pic>
        <p:nvPicPr>
          <p:cNvPr id="2057" name="Picture 9" descr="C:\Users\Miky\AppData\Local\Microsoft\Windows\Temporary Internet Files\Content.IE5\HOIZIA52\MC90041137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6405" y="836712"/>
            <a:ext cx="2564269" cy="1656184"/>
          </a:xfrm>
          <a:prstGeom prst="rect">
            <a:avLst/>
          </a:prstGeom>
          <a:noFill/>
        </p:spPr>
      </p:pic>
      <p:pic>
        <p:nvPicPr>
          <p:cNvPr id="2058" name="Picture 10" descr="C:\Users\Miky\AppData\Local\Microsoft\Windows\Temporary Internet Files\Content.IE5\6EBQNJUX\MC900411360[1].wmf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32040" y="4149080"/>
            <a:ext cx="1976998" cy="1578276"/>
          </a:xfrm>
          <a:prstGeom prst="rect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>
          <a:xfrm flipV="1">
            <a:off x="2411760" y="1628800"/>
            <a:ext cx="122413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3563888" y="2204864"/>
            <a:ext cx="28803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 flipV="1">
            <a:off x="1403648" y="3140968"/>
            <a:ext cx="21602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3635896" y="5373216"/>
            <a:ext cx="165618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5652120" y="4797152"/>
            <a:ext cx="72008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V="1">
            <a:off x="6084168" y="1196752"/>
            <a:ext cx="1008112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V="1">
            <a:off x="7596336" y="4149080"/>
            <a:ext cx="57606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69</Words>
  <Application>Microsoft Office PowerPoint</Application>
  <PresentationFormat>Předvádění na obrazovce (4:3)</PresentationFormat>
  <Paragraphs>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Z jakých geometrických tvarů se skládá obrázek?</vt:lpstr>
      <vt:lpstr>Prezentace aplikace PowerPoint</vt:lpstr>
      <vt:lpstr>Prezentace aplikace PowerPoint</vt:lpstr>
      <vt:lpstr>Geometrické tvary- kolik je jednotlivých tvarů?  Spočítej je  a pojmenuj je !</vt:lpstr>
      <vt:lpstr>Urči názvy tvarů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34</cp:revision>
  <dcterms:created xsi:type="dcterms:W3CDTF">2011-06-20T10:40:08Z</dcterms:created>
  <dcterms:modified xsi:type="dcterms:W3CDTF">2013-05-14T18:56:40Z</dcterms:modified>
</cp:coreProperties>
</file>