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59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VY_32_INOVACE_13_M-Úsečka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VY_32_INOVACE_13_M-Úsečka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B88AC-0802-449B-ADBA-950E6F211F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8D0437-54E6-4699-A5E7-D4ED5446B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187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026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1027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91598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Matematika-geometrie-úsečka</a:t>
            </a:r>
          </a:p>
          <a:p>
            <a:r>
              <a:rPr lang="cs-CZ" dirty="0" smtClean="0"/>
              <a:t>Vhodný pro</a:t>
            </a:r>
            <a:r>
              <a:rPr lang="cs-CZ" dirty="0"/>
              <a:t> </a:t>
            </a:r>
            <a:r>
              <a:rPr lang="cs-CZ" dirty="0" smtClean="0"/>
              <a:t>2. ročník ZŠ</a:t>
            </a:r>
          </a:p>
          <a:p>
            <a:r>
              <a:rPr lang="cs-CZ" dirty="0" smtClean="0"/>
              <a:t>Seznámení s pojmy úsečka,bod, náleží, </a:t>
            </a:r>
            <a:r>
              <a:rPr lang="cs-CZ" dirty="0" err="1" smtClean="0"/>
              <a:t>nenáleží,procvičení</a:t>
            </a:r>
            <a:r>
              <a:rPr lang="cs-CZ" dirty="0" smtClean="0"/>
              <a:t> učiva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Nadpis 172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Děti si hází míč, tím vytváří určitý úsek </a:t>
            </a:r>
            <a:r>
              <a:rPr lang="cs-CZ" dirty="0" smtClean="0">
                <a:solidFill>
                  <a:srgbClr val="002060"/>
                </a:solidFill>
              </a:rPr>
              <a:t>úsečku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74" name="Zástupný symbol pro obsah 173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175" name="Zástupný symbol pro obsah 174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Vytvoř jiné možné úsečky, mezi body/dětmi/.Komu může Emil hodit míč?</a:t>
            </a:r>
            <a:endParaRPr lang="cs-CZ" sz="2000" dirty="0"/>
          </a:p>
        </p:txBody>
      </p:sp>
      <p:grpSp>
        <p:nvGrpSpPr>
          <p:cNvPr id="4265" name="Group 868"/>
          <p:cNvGrpSpPr>
            <a:grpSpLocks/>
          </p:cNvGrpSpPr>
          <p:nvPr/>
        </p:nvGrpSpPr>
        <p:grpSpPr bwMode="auto">
          <a:xfrm>
            <a:off x="660400" y="2824163"/>
            <a:ext cx="3308350" cy="3424237"/>
            <a:chOff x="416" y="1779"/>
            <a:chExt cx="2084" cy="2157"/>
          </a:xfrm>
        </p:grpSpPr>
        <p:grpSp>
          <p:nvGrpSpPr>
            <p:cNvPr id="4266" name="Group 668"/>
            <p:cNvGrpSpPr>
              <a:grpSpLocks/>
            </p:cNvGrpSpPr>
            <p:nvPr/>
          </p:nvGrpSpPr>
          <p:grpSpPr bwMode="auto">
            <a:xfrm>
              <a:off x="912" y="3699"/>
              <a:ext cx="96" cy="96"/>
              <a:chOff x="624" y="3264"/>
              <a:chExt cx="96" cy="96"/>
            </a:xfrm>
          </p:grpSpPr>
          <p:sp>
            <p:nvSpPr>
              <p:cNvPr id="4150" name="Line 669"/>
              <p:cNvSpPr>
                <a:spLocks noChangeShapeType="1"/>
              </p:cNvSpPr>
              <p:nvPr/>
            </p:nvSpPr>
            <p:spPr bwMode="auto">
              <a:xfrm>
                <a:off x="624" y="3264"/>
                <a:ext cx="96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51" name="Line 670"/>
              <p:cNvSpPr>
                <a:spLocks noChangeShapeType="1"/>
              </p:cNvSpPr>
              <p:nvPr/>
            </p:nvSpPr>
            <p:spPr bwMode="auto">
              <a:xfrm rot="5400000">
                <a:off x="624" y="3264"/>
                <a:ext cx="96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267" name="Group 866"/>
            <p:cNvGrpSpPr>
              <a:grpSpLocks/>
            </p:cNvGrpSpPr>
            <p:nvPr/>
          </p:nvGrpSpPr>
          <p:grpSpPr bwMode="auto">
            <a:xfrm>
              <a:off x="416" y="1779"/>
              <a:ext cx="2084" cy="2157"/>
              <a:chOff x="416" y="1779"/>
              <a:chExt cx="2084" cy="2157"/>
            </a:xfrm>
          </p:grpSpPr>
          <p:grpSp>
            <p:nvGrpSpPr>
              <p:cNvPr id="4268" name="Group 45"/>
              <p:cNvGrpSpPr>
                <a:grpSpLocks/>
              </p:cNvGrpSpPr>
              <p:nvPr/>
            </p:nvGrpSpPr>
            <p:grpSpPr bwMode="auto">
              <a:xfrm>
                <a:off x="2240" y="3672"/>
                <a:ext cx="96" cy="237"/>
                <a:chOff x="750" y="3609"/>
                <a:chExt cx="96" cy="237"/>
              </a:xfrm>
            </p:grpSpPr>
            <p:grpSp>
              <p:nvGrpSpPr>
                <p:cNvPr id="4269" name="Group 46"/>
                <p:cNvGrpSpPr>
                  <a:grpSpLocks/>
                </p:cNvGrpSpPr>
                <p:nvPr/>
              </p:nvGrpSpPr>
              <p:grpSpPr bwMode="auto">
                <a:xfrm>
                  <a:off x="750" y="3609"/>
                  <a:ext cx="96" cy="96"/>
                  <a:chOff x="624" y="3264"/>
                  <a:chExt cx="96" cy="96"/>
                </a:xfrm>
              </p:grpSpPr>
              <p:sp>
                <p:nvSpPr>
                  <p:cNvPr id="4148" name="Line 47"/>
                  <p:cNvSpPr>
                    <a:spLocks noChangeShapeType="1"/>
                  </p:cNvSpPr>
                  <p:nvPr/>
                </p:nvSpPr>
                <p:spPr bwMode="auto">
                  <a:xfrm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4149" name="Line 48"/>
                  <p:cNvSpPr>
                    <a:spLocks noChangeShapeType="1"/>
                  </p:cNvSpPr>
                  <p:nvPr/>
                </p:nvSpPr>
                <p:spPr bwMode="auto">
                  <a:xfrm rot="5400000"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sp>
              <p:nvSpPr>
                <p:cNvPr id="4147" name="WordArt 49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750" y="3726"/>
                  <a:ext cx="64" cy="120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kern="10"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solidFill>
                        <a:srgbClr val="000000"/>
                      </a:solidFill>
                      <a:latin typeface="Times New Roman"/>
                      <a:cs typeface="Times New Roman"/>
                    </a:rPr>
                    <a:t>F</a:t>
                  </a:r>
                </a:p>
              </p:txBody>
            </p:sp>
          </p:grpSp>
          <p:grpSp>
            <p:nvGrpSpPr>
              <p:cNvPr id="4270" name="Group 50"/>
              <p:cNvGrpSpPr>
                <a:grpSpLocks/>
              </p:cNvGrpSpPr>
              <p:nvPr/>
            </p:nvGrpSpPr>
            <p:grpSpPr bwMode="auto">
              <a:xfrm>
                <a:off x="416" y="2208"/>
                <a:ext cx="202" cy="137"/>
                <a:chOff x="3561" y="3063"/>
                <a:chExt cx="202" cy="137"/>
              </a:xfrm>
            </p:grpSpPr>
            <p:grpSp>
              <p:nvGrpSpPr>
                <p:cNvPr id="4271" name="Group 51"/>
                <p:cNvGrpSpPr>
                  <a:grpSpLocks/>
                </p:cNvGrpSpPr>
                <p:nvPr/>
              </p:nvGrpSpPr>
              <p:grpSpPr bwMode="auto">
                <a:xfrm>
                  <a:off x="3561" y="3063"/>
                  <a:ext cx="96" cy="96"/>
                  <a:chOff x="624" y="3264"/>
                  <a:chExt cx="96" cy="96"/>
                </a:xfrm>
              </p:grpSpPr>
              <p:sp>
                <p:nvSpPr>
                  <p:cNvPr id="4144" name="Line 52"/>
                  <p:cNvSpPr>
                    <a:spLocks noChangeShapeType="1"/>
                  </p:cNvSpPr>
                  <p:nvPr/>
                </p:nvSpPr>
                <p:spPr bwMode="auto">
                  <a:xfrm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4145" name="Line 53"/>
                  <p:cNvSpPr>
                    <a:spLocks noChangeShapeType="1"/>
                  </p:cNvSpPr>
                  <p:nvPr/>
                </p:nvSpPr>
                <p:spPr bwMode="auto">
                  <a:xfrm rot="5400000"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sp>
              <p:nvSpPr>
                <p:cNvPr id="4143" name="WordArt 54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3699" y="3075"/>
                  <a:ext cx="64" cy="125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kern="10"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solidFill>
                        <a:srgbClr val="000000"/>
                      </a:solidFill>
                      <a:latin typeface="Times New Roman"/>
                      <a:cs typeface="Times New Roman"/>
                    </a:rPr>
                    <a:t>D</a:t>
                  </a:r>
                </a:p>
              </p:txBody>
            </p:sp>
          </p:grpSp>
          <p:grpSp>
            <p:nvGrpSpPr>
              <p:cNvPr id="4272" name="Group 55"/>
              <p:cNvGrpSpPr>
                <a:grpSpLocks/>
              </p:cNvGrpSpPr>
              <p:nvPr/>
            </p:nvGrpSpPr>
            <p:grpSpPr bwMode="auto">
              <a:xfrm>
                <a:off x="896" y="1779"/>
                <a:ext cx="213" cy="138"/>
                <a:chOff x="4203" y="2868"/>
                <a:chExt cx="213" cy="138"/>
              </a:xfrm>
            </p:grpSpPr>
            <p:sp>
              <p:nvSpPr>
                <p:cNvPr id="4138" name="WordArt 56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4352" y="2886"/>
                  <a:ext cx="64" cy="120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kern="10"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solidFill>
                        <a:srgbClr val="000000"/>
                      </a:solidFill>
                      <a:latin typeface="Times New Roman"/>
                      <a:cs typeface="Times New Roman"/>
                    </a:rPr>
                    <a:t>H</a:t>
                  </a:r>
                </a:p>
              </p:txBody>
            </p:sp>
            <p:grpSp>
              <p:nvGrpSpPr>
                <p:cNvPr id="4273" name="Group 57"/>
                <p:cNvGrpSpPr>
                  <a:grpSpLocks/>
                </p:cNvGrpSpPr>
                <p:nvPr/>
              </p:nvGrpSpPr>
              <p:grpSpPr bwMode="auto">
                <a:xfrm>
                  <a:off x="4203" y="2868"/>
                  <a:ext cx="96" cy="96"/>
                  <a:chOff x="624" y="3264"/>
                  <a:chExt cx="96" cy="96"/>
                </a:xfrm>
              </p:grpSpPr>
              <p:sp>
                <p:nvSpPr>
                  <p:cNvPr id="4140" name="Line 58"/>
                  <p:cNvSpPr>
                    <a:spLocks noChangeShapeType="1"/>
                  </p:cNvSpPr>
                  <p:nvPr/>
                </p:nvSpPr>
                <p:spPr bwMode="auto">
                  <a:xfrm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4141" name="Line 59"/>
                  <p:cNvSpPr>
                    <a:spLocks noChangeShapeType="1"/>
                  </p:cNvSpPr>
                  <p:nvPr/>
                </p:nvSpPr>
                <p:spPr bwMode="auto">
                  <a:xfrm rot="5400000"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  <p:grpSp>
            <p:nvGrpSpPr>
              <p:cNvPr id="4274" name="Group 60"/>
              <p:cNvGrpSpPr>
                <a:grpSpLocks/>
              </p:cNvGrpSpPr>
              <p:nvPr/>
            </p:nvGrpSpPr>
            <p:grpSpPr bwMode="auto">
              <a:xfrm>
                <a:off x="2256" y="2160"/>
                <a:ext cx="244" cy="144"/>
                <a:chOff x="4731" y="2112"/>
                <a:chExt cx="244" cy="144"/>
              </a:xfrm>
            </p:grpSpPr>
            <p:sp>
              <p:nvSpPr>
                <p:cNvPr id="4134" name="WordArt 61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4896" y="2112"/>
                  <a:ext cx="79" cy="121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kern="10"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solidFill>
                        <a:srgbClr val="000000"/>
                      </a:solidFill>
                      <a:latin typeface="Times New Roman"/>
                      <a:cs typeface="Times New Roman"/>
                    </a:rPr>
                    <a:t>M</a:t>
                  </a:r>
                </a:p>
              </p:txBody>
            </p:sp>
            <p:grpSp>
              <p:nvGrpSpPr>
                <p:cNvPr id="4275" name="Group 62"/>
                <p:cNvGrpSpPr>
                  <a:grpSpLocks/>
                </p:cNvGrpSpPr>
                <p:nvPr/>
              </p:nvGrpSpPr>
              <p:grpSpPr bwMode="auto">
                <a:xfrm>
                  <a:off x="4731" y="2160"/>
                  <a:ext cx="96" cy="96"/>
                  <a:chOff x="624" y="3264"/>
                  <a:chExt cx="96" cy="96"/>
                </a:xfrm>
              </p:grpSpPr>
              <p:sp>
                <p:nvSpPr>
                  <p:cNvPr id="4136" name="Line 63"/>
                  <p:cNvSpPr>
                    <a:spLocks noChangeShapeType="1"/>
                  </p:cNvSpPr>
                  <p:nvPr/>
                </p:nvSpPr>
                <p:spPr bwMode="auto">
                  <a:xfrm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4137" name="Line 64"/>
                  <p:cNvSpPr>
                    <a:spLocks noChangeShapeType="1"/>
                  </p:cNvSpPr>
                  <p:nvPr/>
                </p:nvSpPr>
                <p:spPr bwMode="auto">
                  <a:xfrm rot="5400000"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  <p:sp>
            <p:nvSpPr>
              <p:cNvPr id="4133" name="WordArt 671"/>
              <p:cNvSpPr>
                <a:spLocks noChangeArrowheads="1" noChangeShapeType="1" noTextEdit="1"/>
              </p:cNvSpPr>
              <p:nvPr/>
            </p:nvSpPr>
            <p:spPr bwMode="auto">
              <a:xfrm>
                <a:off x="912" y="3816"/>
                <a:ext cx="64" cy="12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algn="ctr"/>
                <a:r>
                  <a:rPr lang="cs-CZ" sz="800" kern="1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Times New Roman"/>
                    <a:cs typeface="Times New Roman"/>
                  </a:rPr>
                  <a:t>E</a:t>
                </a:r>
              </a:p>
            </p:txBody>
          </p:sp>
        </p:grpSp>
      </p:grpSp>
      <p:grpSp>
        <p:nvGrpSpPr>
          <p:cNvPr id="4276" name="Group 867"/>
          <p:cNvGrpSpPr>
            <a:grpSpLocks/>
          </p:cNvGrpSpPr>
          <p:nvPr/>
        </p:nvGrpSpPr>
        <p:grpSpPr bwMode="auto">
          <a:xfrm>
            <a:off x="5073650" y="2667000"/>
            <a:ext cx="3308350" cy="3424238"/>
            <a:chOff x="3196" y="1680"/>
            <a:chExt cx="2084" cy="2157"/>
          </a:xfrm>
        </p:grpSpPr>
        <p:grpSp>
          <p:nvGrpSpPr>
            <p:cNvPr id="4277" name="Group 839"/>
            <p:cNvGrpSpPr>
              <a:grpSpLocks/>
            </p:cNvGrpSpPr>
            <p:nvPr/>
          </p:nvGrpSpPr>
          <p:grpSpPr bwMode="auto">
            <a:xfrm>
              <a:off x="5020" y="3573"/>
              <a:ext cx="96" cy="237"/>
              <a:chOff x="750" y="3609"/>
              <a:chExt cx="96" cy="237"/>
            </a:xfrm>
          </p:grpSpPr>
          <p:grpSp>
            <p:nvGrpSpPr>
              <p:cNvPr id="4278" name="Group 840"/>
              <p:cNvGrpSpPr>
                <a:grpSpLocks/>
              </p:cNvGrpSpPr>
              <p:nvPr/>
            </p:nvGrpSpPr>
            <p:grpSpPr bwMode="auto">
              <a:xfrm>
                <a:off x="750" y="3609"/>
                <a:ext cx="96" cy="96"/>
                <a:chOff x="624" y="3264"/>
                <a:chExt cx="96" cy="96"/>
              </a:xfrm>
            </p:grpSpPr>
            <p:sp>
              <p:nvSpPr>
                <p:cNvPr id="4125" name="Line 841"/>
                <p:cNvSpPr>
                  <a:spLocks noChangeShapeType="1"/>
                </p:cNvSpPr>
                <p:nvPr/>
              </p:nvSpPr>
              <p:spPr bwMode="auto">
                <a:xfrm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126" name="Line 842"/>
                <p:cNvSpPr>
                  <a:spLocks noChangeShapeType="1"/>
                </p:cNvSpPr>
                <p:nvPr/>
              </p:nvSpPr>
              <p:spPr bwMode="auto">
                <a:xfrm rot="5400000"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4124" name="WordArt 843"/>
              <p:cNvSpPr>
                <a:spLocks noChangeArrowheads="1" noChangeShapeType="1" noTextEdit="1"/>
              </p:cNvSpPr>
              <p:nvPr/>
            </p:nvSpPr>
            <p:spPr bwMode="auto">
              <a:xfrm>
                <a:off x="750" y="3726"/>
                <a:ext cx="64" cy="12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algn="ctr"/>
                <a:r>
                  <a:rPr lang="cs-CZ" sz="800" kern="1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Times New Roman"/>
                    <a:cs typeface="Times New Roman"/>
                  </a:rPr>
                  <a:t>F</a:t>
                </a:r>
              </a:p>
            </p:txBody>
          </p:sp>
        </p:grpSp>
        <p:grpSp>
          <p:nvGrpSpPr>
            <p:cNvPr id="4279" name="Group 844"/>
            <p:cNvGrpSpPr>
              <a:grpSpLocks/>
            </p:cNvGrpSpPr>
            <p:nvPr/>
          </p:nvGrpSpPr>
          <p:grpSpPr bwMode="auto">
            <a:xfrm>
              <a:off x="3196" y="2109"/>
              <a:ext cx="202" cy="137"/>
              <a:chOff x="3561" y="3063"/>
              <a:chExt cx="202" cy="137"/>
            </a:xfrm>
          </p:grpSpPr>
          <p:grpSp>
            <p:nvGrpSpPr>
              <p:cNvPr id="4280" name="Group 845"/>
              <p:cNvGrpSpPr>
                <a:grpSpLocks/>
              </p:cNvGrpSpPr>
              <p:nvPr/>
            </p:nvGrpSpPr>
            <p:grpSpPr bwMode="auto">
              <a:xfrm>
                <a:off x="3561" y="3063"/>
                <a:ext cx="96" cy="96"/>
                <a:chOff x="624" y="3264"/>
                <a:chExt cx="96" cy="96"/>
              </a:xfrm>
            </p:grpSpPr>
            <p:sp>
              <p:nvSpPr>
                <p:cNvPr id="4121" name="Line 846"/>
                <p:cNvSpPr>
                  <a:spLocks noChangeShapeType="1"/>
                </p:cNvSpPr>
                <p:nvPr/>
              </p:nvSpPr>
              <p:spPr bwMode="auto">
                <a:xfrm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122" name="Line 847"/>
                <p:cNvSpPr>
                  <a:spLocks noChangeShapeType="1"/>
                </p:cNvSpPr>
                <p:nvPr/>
              </p:nvSpPr>
              <p:spPr bwMode="auto">
                <a:xfrm rot="5400000"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4120" name="WordArt 848"/>
              <p:cNvSpPr>
                <a:spLocks noChangeArrowheads="1" noChangeShapeType="1" noTextEdit="1"/>
              </p:cNvSpPr>
              <p:nvPr/>
            </p:nvSpPr>
            <p:spPr bwMode="auto">
              <a:xfrm>
                <a:off x="3699" y="3075"/>
                <a:ext cx="64" cy="125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algn="ctr"/>
                <a:r>
                  <a:rPr lang="cs-CZ" sz="800" kern="10" dirty="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Times New Roman"/>
                    <a:cs typeface="Times New Roman"/>
                  </a:rPr>
                  <a:t>D</a:t>
                </a:r>
              </a:p>
            </p:txBody>
          </p:sp>
        </p:grpSp>
        <p:grpSp>
          <p:nvGrpSpPr>
            <p:cNvPr id="4281" name="Group 849"/>
            <p:cNvGrpSpPr>
              <a:grpSpLocks/>
            </p:cNvGrpSpPr>
            <p:nvPr/>
          </p:nvGrpSpPr>
          <p:grpSpPr bwMode="auto">
            <a:xfrm>
              <a:off x="3676" y="1680"/>
              <a:ext cx="213" cy="138"/>
              <a:chOff x="4203" y="2868"/>
              <a:chExt cx="213" cy="138"/>
            </a:xfrm>
          </p:grpSpPr>
          <p:sp>
            <p:nvSpPr>
              <p:cNvPr id="4115" name="WordArt 850"/>
              <p:cNvSpPr>
                <a:spLocks noChangeArrowheads="1" noChangeShapeType="1" noTextEdit="1"/>
              </p:cNvSpPr>
              <p:nvPr/>
            </p:nvSpPr>
            <p:spPr bwMode="auto">
              <a:xfrm>
                <a:off x="4352" y="2886"/>
                <a:ext cx="64" cy="12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algn="ctr"/>
                <a:r>
                  <a:rPr lang="cs-CZ" sz="800" kern="1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Times New Roman"/>
                    <a:cs typeface="Times New Roman"/>
                  </a:rPr>
                  <a:t>H</a:t>
                </a:r>
              </a:p>
            </p:txBody>
          </p:sp>
          <p:grpSp>
            <p:nvGrpSpPr>
              <p:cNvPr id="4282" name="Group 851"/>
              <p:cNvGrpSpPr>
                <a:grpSpLocks/>
              </p:cNvGrpSpPr>
              <p:nvPr/>
            </p:nvGrpSpPr>
            <p:grpSpPr bwMode="auto">
              <a:xfrm>
                <a:off x="4203" y="2868"/>
                <a:ext cx="96" cy="96"/>
                <a:chOff x="624" y="3264"/>
                <a:chExt cx="96" cy="96"/>
              </a:xfrm>
            </p:grpSpPr>
            <p:sp>
              <p:nvSpPr>
                <p:cNvPr id="4117" name="Line 852"/>
                <p:cNvSpPr>
                  <a:spLocks noChangeShapeType="1"/>
                </p:cNvSpPr>
                <p:nvPr/>
              </p:nvSpPr>
              <p:spPr bwMode="auto">
                <a:xfrm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118" name="Line 853"/>
                <p:cNvSpPr>
                  <a:spLocks noChangeShapeType="1"/>
                </p:cNvSpPr>
                <p:nvPr/>
              </p:nvSpPr>
              <p:spPr bwMode="auto">
                <a:xfrm rot="5400000"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4283" name="Group 854"/>
            <p:cNvGrpSpPr>
              <a:grpSpLocks/>
            </p:cNvGrpSpPr>
            <p:nvPr/>
          </p:nvGrpSpPr>
          <p:grpSpPr bwMode="auto">
            <a:xfrm>
              <a:off x="5036" y="2061"/>
              <a:ext cx="244" cy="144"/>
              <a:chOff x="4731" y="2112"/>
              <a:chExt cx="244" cy="144"/>
            </a:xfrm>
          </p:grpSpPr>
          <p:sp>
            <p:nvSpPr>
              <p:cNvPr id="4111" name="WordArt 855"/>
              <p:cNvSpPr>
                <a:spLocks noChangeArrowheads="1" noChangeShapeType="1" noTextEdit="1"/>
              </p:cNvSpPr>
              <p:nvPr/>
            </p:nvSpPr>
            <p:spPr bwMode="auto">
              <a:xfrm>
                <a:off x="4896" y="2112"/>
                <a:ext cx="79" cy="12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algn="ctr"/>
                <a:r>
                  <a:rPr lang="cs-CZ" sz="800" kern="1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Times New Roman"/>
                    <a:cs typeface="Times New Roman"/>
                  </a:rPr>
                  <a:t>M</a:t>
                </a:r>
              </a:p>
            </p:txBody>
          </p:sp>
          <p:grpSp>
            <p:nvGrpSpPr>
              <p:cNvPr id="4284" name="Group 856"/>
              <p:cNvGrpSpPr>
                <a:grpSpLocks/>
              </p:cNvGrpSpPr>
              <p:nvPr/>
            </p:nvGrpSpPr>
            <p:grpSpPr bwMode="auto">
              <a:xfrm>
                <a:off x="4731" y="2160"/>
                <a:ext cx="96" cy="96"/>
                <a:chOff x="624" y="3264"/>
                <a:chExt cx="96" cy="96"/>
              </a:xfrm>
            </p:grpSpPr>
            <p:sp>
              <p:nvSpPr>
                <p:cNvPr id="4113" name="Line 857"/>
                <p:cNvSpPr>
                  <a:spLocks noChangeShapeType="1"/>
                </p:cNvSpPr>
                <p:nvPr/>
              </p:nvSpPr>
              <p:spPr bwMode="auto">
                <a:xfrm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114" name="Line 858"/>
                <p:cNvSpPr>
                  <a:spLocks noChangeShapeType="1"/>
                </p:cNvSpPr>
                <p:nvPr/>
              </p:nvSpPr>
              <p:spPr bwMode="auto">
                <a:xfrm rot="5400000"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4285" name="Group 863"/>
            <p:cNvGrpSpPr>
              <a:grpSpLocks/>
            </p:cNvGrpSpPr>
            <p:nvPr/>
          </p:nvGrpSpPr>
          <p:grpSpPr bwMode="auto">
            <a:xfrm>
              <a:off x="3692" y="3600"/>
              <a:ext cx="96" cy="237"/>
              <a:chOff x="3692" y="3600"/>
              <a:chExt cx="96" cy="237"/>
            </a:xfrm>
          </p:grpSpPr>
          <p:grpSp>
            <p:nvGrpSpPr>
              <p:cNvPr id="4286" name="Group 859"/>
              <p:cNvGrpSpPr>
                <a:grpSpLocks/>
              </p:cNvGrpSpPr>
              <p:nvPr/>
            </p:nvGrpSpPr>
            <p:grpSpPr bwMode="auto">
              <a:xfrm>
                <a:off x="3692" y="3600"/>
                <a:ext cx="96" cy="96"/>
                <a:chOff x="624" y="3264"/>
                <a:chExt cx="96" cy="96"/>
              </a:xfrm>
            </p:grpSpPr>
            <p:sp>
              <p:nvSpPr>
                <p:cNvPr id="4109" name="Line 860"/>
                <p:cNvSpPr>
                  <a:spLocks noChangeShapeType="1"/>
                </p:cNvSpPr>
                <p:nvPr/>
              </p:nvSpPr>
              <p:spPr bwMode="auto">
                <a:xfrm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110" name="Line 861"/>
                <p:cNvSpPr>
                  <a:spLocks noChangeShapeType="1"/>
                </p:cNvSpPr>
                <p:nvPr/>
              </p:nvSpPr>
              <p:spPr bwMode="auto">
                <a:xfrm rot="5400000"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4108" name="WordArt 862"/>
              <p:cNvSpPr>
                <a:spLocks noChangeArrowheads="1" noChangeShapeType="1" noTextEdit="1"/>
              </p:cNvSpPr>
              <p:nvPr/>
            </p:nvSpPr>
            <p:spPr bwMode="auto">
              <a:xfrm>
                <a:off x="3692" y="3717"/>
                <a:ext cx="64" cy="12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algn="ctr"/>
                <a:r>
                  <a:rPr lang="cs-CZ" sz="800" kern="1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Times New Roman"/>
                    <a:cs typeface="Times New Roman"/>
                  </a:rPr>
                  <a:t>E</a:t>
                </a:r>
              </a:p>
            </p:txBody>
          </p:sp>
        </p:grpSp>
      </p:grpSp>
      <p:pic>
        <p:nvPicPr>
          <p:cNvPr id="1026" name="Picture 2" descr="C:\Users\Miky\AppData\Local\Microsoft\Windows\Temporary Internet Files\Content.IE5\HOIZIA52\MC90044067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4941168"/>
            <a:ext cx="795364" cy="795364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VPMT5HRT\MC90044058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2564904"/>
            <a:ext cx="821127" cy="797833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6H95S575\MC90044067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1844824"/>
            <a:ext cx="867373" cy="867373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6EBQNJUX\MC90044058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789040"/>
            <a:ext cx="895237" cy="869841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HOIZIA52\MC900440579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87624" y="5157192"/>
            <a:ext cx="672906" cy="653817"/>
          </a:xfrm>
          <a:prstGeom prst="rect">
            <a:avLst/>
          </a:prstGeom>
          <a:noFill/>
        </p:spPr>
      </p:pic>
      <p:cxnSp>
        <p:nvCxnSpPr>
          <p:cNvPr id="177" name="Přímá spojovací čára 176"/>
          <p:cNvCxnSpPr>
            <a:stCxn id="4145" idx="0"/>
          </p:cNvCxnSpPr>
          <p:nvPr/>
        </p:nvCxnSpPr>
        <p:spPr>
          <a:xfrm flipV="1">
            <a:off x="812800" y="2924945"/>
            <a:ext cx="696392" cy="58025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9" name="Přímá spojovací čára 178"/>
          <p:cNvCxnSpPr>
            <a:stCxn id="4151" idx="0"/>
            <a:endCxn id="4137" idx="0"/>
          </p:cNvCxnSpPr>
          <p:nvPr/>
        </p:nvCxnSpPr>
        <p:spPr>
          <a:xfrm flipV="1">
            <a:off x="1600200" y="3505200"/>
            <a:ext cx="2133600" cy="23669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7" name="Přímá spojovací čára 186"/>
          <p:cNvCxnSpPr/>
          <p:nvPr/>
        </p:nvCxnSpPr>
        <p:spPr>
          <a:xfrm flipV="1">
            <a:off x="1547664" y="5877272"/>
            <a:ext cx="2232248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31" name="Picture 7" descr="C:\Users\Miky\AppData\Local\Microsoft\Windows\Temporary Internet Files\Content.IE5\HOIZIA52\MP90040285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3861048"/>
            <a:ext cx="576064" cy="432048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VPMT5HRT\MC9004405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32040" y="4725144"/>
            <a:ext cx="812013" cy="1274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7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13"/>
          <p:cNvGrpSpPr>
            <a:grpSpLocks/>
          </p:cNvGrpSpPr>
          <p:nvPr/>
        </p:nvGrpSpPr>
        <p:grpSpPr bwMode="auto">
          <a:xfrm>
            <a:off x="107950" y="307975"/>
            <a:ext cx="8959850" cy="4645025"/>
            <a:chOff x="68" y="194"/>
            <a:chExt cx="5644" cy="2926"/>
          </a:xfrm>
        </p:grpSpPr>
        <p:sp>
          <p:nvSpPr>
            <p:cNvPr id="5166" name="WordArt 161"/>
            <p:cNvSpPr>
              <a:spLocks noChangeArrowheads="1" noChangeShapeType="1" noTextEdit="1"/>
            </p:cNvSpPr>
            <p:nvPr/>
          </p:nvSpPr>
          <p:spPr bwMode="auto">
            <a:xfrm>
              <a:off x="2352" y="2787"/>
              <a:ext cx="244" cy="141"/>
            </a:xfrm>
            <a:prstGeom prst="rect">
              <a:avLst/>
            </a:prstGeom>
          </p:spPr>
          <p:txBody>
            <a:bodyPr spcFirstLastPara="1" wrap="none" fromWordArt="1">
              <a:prstTxWarp prst="textArchUp">
                <a:avLst>
                  <a:gd name="adj" fmla="val 10800004"/>
                </a:avLst>
              </a:prstTxWarp>
            </a:bodyPr>
            <a:lstStyle/>
            <a:p>
              <a:pPr algn="ctr"/>
              <a:endPara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/>
              </a:endParaRPr>
            </a:p>
          </p:txBody>
        </p:sp>
        <p:sp>
          <p:nvSpPr>
            <p:cNvPr id="5168" name="WordArt 173"/>
            <p:cNvSpPr>
              <a:spLocks noChangeArrowheads="1" noChangeShapeType="1" noTextEdit="1"/>
            </p:cNvSpPr>
            <p:nvPr/>
          </p:nvSpPr>
          <p:spPr bwMode="auto">
            <a:xfrm rot="21592331">
              <a:off x="68" y="194"/>
              <a:ext cx="5644" cy="508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1200" kern="10" dirty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 pitchFamily="34" charset="0"/>
                  <a:cs typeface="Arial" pitchFamily="34" charset="0"/>
                </a:rPr>
                <a:t>Pomocí bodů  a úseček </a:t>
              </a:r>
              <a:r>
                <a:rPr lang="cs-CZ" sz="1200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 pitchFamily="34" charset="0"/>
                  <a:cs typeface="Arial" pitchFamily="34" charset="0"/>
                </a:rPr>
                <a:t>zaznamenejte: </a:t>
              </a:r>
            </a:p>
            <a:p>
              <a:pPr algn="ctr"/>
              <a:r>
                <a:rPr lang="cs-CZ" sz="1200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 pitchFamily="34" charset="0"/>
                  <a:cs typeface="Arial" pitchFamily="34" charset="0"/>
                </a:rPr>
                <a:t>Milan </a:t>
              </a:r>
              <a:r>
                <a:rPr lang="cs-CZ" sz="1200" kern="10" dirty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 pitchFamily="34" charset="0"/>
                  <a:cs typeface="Arial" pitchFamily="34" charset="0"/>
                </a:rPr>
                <a:t>hodil </a:t>
              </a:r>
              <a:r>
                <a:rPr lang="cs-CZ" sz="1200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 pitchFamily="34" charset="0"/>
                  <a:cs typeface="Arial" pitchFamily="34" charset="0"/>
                </a:rPr>
                <a:t>míč Lukášovi,Lukáš Tomášovi </a:t>
              </a:r>
              <a:r>
                <a:rPr lang="cs-CZ" sz="1200" kern="10" dirty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 pitchFamily="34" charset="0"/>
                  <a:cs typeface="Arial" pitchFamily="34" charset="0"/>
                </a:rPr>
                <a:t>a </a:t>
              </a:r>
              <a:r>
                <a:rPr lang="cs-CZ" sz="1200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 pitchFamily="34" charset="0"/>
                  <a:cs typeface="Arial" pitchFamily="34" charset="0"/>
                </a:rPr>
                <a:t>Tomáš </a:t>
              </a:r>
              <a:r>
                <a:rPr lang="cs-CZ" sz="1200" kern="10" dirty="0" err="1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 pitchFamily="34" charset="0"/>
                  <a:cs typeface="Arial" pitchFamily="34" charset="0"/>
                </a:rPr>
                <a:t>Jáje</a:t>
              </a:r>
              <a:r>
                <a:rPr lang="cs-CZ" sz="1200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Times New Roman"/>
                  <a:cs typeface="Times New Roman"/>
                </a:rPr>
                <a:t>.</a:t>
              </a:r>
              <a:endParaRPr lang="cs-CZ" sz="1200" kern="10" dirty="0">
                <a:ln w="9525">
                  <a:solidFill>
                    <a:schemeClr val="tx1"/>
                  </a:solidFill>
                  <a:round/>
                  <a:headEnd/>
                  <a:tailEnd/>
                </a:ln>
                <a:latin typeface="Times New Roman"/>
                <a:cs typeface="Times New Roman"/>
              </a:endParaRPr>
            </a:p>
          </p:txBody>
        </p:sp>
        <p:sp>
          <p:nvSpPr>
            <p:cNvPr id="5169" name="WordArt 162"/>
            <p:cNvSpPr>
              <a:spLocks noChangeArrowheads="1" noChangeShapeType="1" noTextEdit="1"/>
            </p:cNvSpPr>
            <p:nvPr/>
          </p:nvSpPr>
          <p:spPr bwMode="auto">
            <a:xfrm>
              <a:off x="1248" y="2979"/>
              <a:ext cx="244" cy="141"/>
            </a:xfrm>
            <a:prstGeom prst="rect">
              <a:avLst/>
            </a:prstGeom>
          </p:spPr>
          <p:txBody>
            <a:bodyPr spcFirstLastPara="1" wrap="none" fromWordArt="1">
              <a:prstTxWarp prst="textArchUp">
                <a:avLst>
                  <a:gd name="adj" fmla="val 10800004"/>
                </a:avLst>
              </a:prstTxWarp>
            </a:bodyPr>
            <a:lstStyle/>
            <a:p>
              <a:pPr algn="ctr"/>
              <a:endParaRPr lang="cs-CZ" sz="20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70" name="WordArt 40"/>
            <p:cNvSpPr>
              <a:spLocks noChangeArrowheads="1" noChangeShapeType="1" noTextEdit="1"/>
            </p:cNvSpPr>
            <p:nvPr/>
          </p:nvSpPr>
          <p:spPr bwMode="auto">
            <a:xfrm>
              <a:off x="528" y="2787"/>
              <a:ext cx="244" cy="141"/>
            </a:xfrm>
            <a:prstGeom prst="rect">
              <a:avLst/>
            </a:prstGeom>
          </p:spPr>
          <p:txBody>
            <a:bodyPr spcFirstLastPara="1" wrap="none" fromWordArt="1">
              <a:prstTxWarp prst="textArchUp">
                <a:avLst>
                  <a:gd name="adj" fmla="val 10800004"/>
                </a:avLst>
              </a:prstTxWarp>
            </a:bodyPr>
            <a:lstStyle/>
            <a:p>
              <a:pPr algn="ctr"/>
              <a:endPara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/>
              </a:endParaRPr>
            </a:p>
          </p:txBody>
        </p:sp>
        <p:sp>
          <p:nvSpPr>
            <p:cNvPr id="5171" name="WordArt 160"/>
            <p:cNvSpPr>
              <a:spLocks noChangeArrowheads="1" noChangeShapeType="1" noTextEdit="1"/>
            </p:cNvSpPr>
            <p:nvPr/>
          </p:nvSpPr>
          <p:spPr bwMode="auto">
            <a:xfrm>
              <a:off x="2544" y="2115"/>
              <a:ext cx="366" cy="141"/>
            </a:xfrm>
            <a:prstGeom prst="rect">
              <a:avLst/>
            </a:prstGeom>
          </p:spPr>
          <p:txBody>
            <a:bodyPr spcFirstLastPara="1" wrap="none" fromWordArt="1">
              <a:prstTxWarp prst="textArchUp">
                <a:avLst>
                  <a:gd name="adj" fmla="val 10800004"/>
                </a:avLst>
              </a:prstTxWarp>
            </a:bodyPr>
            <a:lstStyle/>
            <a:p>
              <a:pPr algn="ctr"/>
              <a:endPara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/>
              </a:endParaRPr>
            </a:p>
          </p:txBody>
        </p:sp>
      </p:grpSp>
      <p:sp>
        <p:nvSpPr>
          <p:cNvPr id="5124" name="Rectangle 2"/>
          <p:cNvSpPr>
            <a:spLocks noGrp="1"/>
          </p:cNvSpPr>
          <p:nvPr>
            <p:ph type="title"/>
          </p:nvPr>
        </p:nvSpPr>
        <p:spPr>
          <a:xfrm>
            <a:off x="152400" y="-228600"/>
            <a:ext cx="2590800" cy="258763"/>
          </a:xfrm>
        </p:spPr>
        <p:txBody>
          <a:bodyPr/>
          <a:lstStyle/>
          <a:p>
            <a:pPr eaLnBrk="1" hangingPunct="1"/>
            <a:endParaRPr lang="cs-CZ" sz="800" dirty="0" smtClean="0">
              <a:latin typeface="Times New Roman" pitchFamily="18" charset="0"/>
            </a:endParaRPr>
          </a:p>
        </p:txBody>
      </p:sp>
      <p:grpSp>
        <p:nvGrpSpPr>
          <p:cNvPr id="5154" name="Group 312"/>
          <p:cNvGrpSpPr>
            <a:grpSpLocks/>
          </p:cNvGrpSpPr>
          <p:nvPr/>
        </p:nvGrpSpPr>
        <p:grpSpPr bwMode="auto">
          <a:xfrm>
            <a:off x="5229225" y="1825625"/>
            <a:ext cx="3487738" cy="2252663"/>
            <a:chOff x="3312" y="1141"/>
            <a:chExt cx="2197" cy="1419"/>
          </a:xfrm>
        </p:grpSpPr>
        <p:grpSp>
          <p:nvGrpSpPr>
            <p:cNvPr id="5159" name="Group 168"/>
            <p:cNvGrpSpPr>
              <a:grpSpLocks/>
            </p:cNvGrpSpPr>
            <p:nvPr/>
          </p:nvGrpSpPr>
          <p:grpSpPr bwMode="auto">
            <a:xfrm>
              <a:off x="3312" y="1141"/>
              <a:ext cx="2197" cy="1419"/>
              <a:chOff x="3312" y="720"/>
              <a:chExt cx="2197" cy="1419"/>
            </a:xfrm>
          </p:grpSpPr>
          <p:grpSp>
            <p:nvGrpSpPr>
              <p:cNvPr id="5162" name="Group 4"/>
              <p:cNvGrpSpPr>
                <a:grpSpLocks/>
              </p:cNvGrpSpPr>
              <p:nvPr/>
            </p:nvGrpSpPr>
            <p:grpSpPr bwMode="auto">
              <a:xfrm>
                <a:off x="5184" y="1968"/>
                <a:ext cx="205" cy="171"/>
                <a:chOff x="4419" y="1893"/>
                <a:chExt cx="205" cy="171"/>
              </a:xfrm>
            </p:grpSpPr>
            <p:grpSp>
              <p:nvGrpSpPr>
                <p:cNvPr id="5173" name="Group 5"/>
                <p:cNvGrpSpPr>
                  <a:grpSpLocks/>
                </p:cNvGrpSpPr>
                <p:nvPr/>
              </p:nvGrpSpPr>
              <p:grpSpPr bwMode="auto">
                <a:xfrm>
                  <a:off x="4419" y="1968"/>
                  <a:ext cx="96" cy="96"/>
                  <a:chOff x="624" y="3264"/>
                  <a:chExt cx="96" cy="96"/>
                </a:xfrm>
              </p:grpSpPr>
              <p:sp>
                <p:nvSpPr>
                  <p:cNvPr id="5164" name="Line 6"/>
                  <p:cNvSpPr>
                    <a:spLocks noChangeShapeType="1"/>
                  </p:cNvSpPr>
                  <p:nvPr/>
                </p:nvSpPr>
                <p:spPr bwMode="auto">
                  <a:xfrm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5165" name="Line 7"/>
                  <p:cNvSpPr>
                    <a:spLocks noChangeShapeType="1"/>
                  </p:cNvSpPr>
                  <p:nvPr/>
                </p:nvSpPr>
                <p:spPr bwMode="auto">
                  <a:xfrm rot="5400000"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sp>
              <p:nvSpPr>
                <p:cNvPr id="5163" name="WordArt 8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4560" y="1893"/>
                  <a:ext cx="64" cy="125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kern="10" dirty="0" smtClean="0"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solidFill>
                        <a:srgbClr val="000000"/>
                      </a:solidFill>
                      <a:latin typeface="Times New Roman"/>
                      <a:cs typeface="Times New Roman"/>
                    </a:rPr>
                    <a:t>T</a:t>
                  </a:r>
                  <a:endParaRPr lang="cs-CZ" sz="800" kern="10" dirty="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Times New Roman"/>
                    <a:cs typeface="Times New Roman"/>
                  </a:endParaRPr>
                </a:p>
              </p:txBody>
            </p:sp>
          </p:grpSp>
          <p:grpSp>
            <p:nvGrpSpPr>
              <p:cNvPr id="5174" name="Group 9"/>
              <p:cNvGrpSpPr>
                <a:grpSpLocks/>
              </p:cNvGrpSpPr>
              <p:nvPr/>
            </p:nvGrpSpPr>
            <p:grpSpPr bwMode="auto">
              <a:xfrm>
                <a:off x="4748" y="768"/>
                <a:ext cx="244" cy="144"/>
                <a:chOff x="4731" y="2112"/>
                <a:chExt cx="244" cy="144"/>
              </a:xfrm>
            </p:grpSpPr>
            <p:sp>
              <p:nvSpPr>
                <p:cNvPr id="5158" name="WordArt 10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4896" y="2112"/>
                  <a:ext cx="79" cy="121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kern="10"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solidFill>
                        <a:srgbClr val="000000"/>
                      </a:solidFill>
                      <a:latin typeface="Times New Roman"/>
                      <a:cs typeface="Times New Roman"/>
                    </a:rPr>
                    <a:t>M</a:t>
                  </a:r>
                </a:p>
              </p:txBody>
            </p:sp>
            <p:grpSp>
              <p:nvGrpSpPr>
                <p:cNvPr id="5175" name="Group 11"/>
                <p:cNvGrpSpPr>
                  <a:grpSpLocks/>
                </p:cNvGrpSpPr>
                <p:nvPr/>
              </p:nvGrpSpPr>
              <p:grpSpPr bwMode="auto">
                <a:xfrm>
                  <a:off x="4731" y="2160"/>
                  <a:ext cx="96" cy="96"/>
                  <a:chOff x="624" y="3264"/>
                  <a:chExt cx="96" cy="96"/>
                </a:xfrm>
              </p:grpSpPr>
              <p:sp>
                <p:nvSpPr>
                  <p:cNvPr id="5160" name="Line 12"/>
                  <p:cNvSpPr>
                    <a:spLocks noChangeShapeType="1"/>
                  </p:cNvSpPr>
                  <p:nvPr/>
                </p:nvSpPr>
                <p:spPr bwMode="auto">
                  <a:xfrm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5161" name="Line 13"/>
                  <p:cNvSpPr>
                    <a:spLocks noChangeShapeType="1"/>
                  </p:cNvSpPr>
                  <p:nvPr/>
                </p:nvSpPr>
                <p:spPr bwMode="auto">
                  <a:xfrm rot="5400000"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  <p:sp>
            <p:nvSpPr>
              <p:cNvPr id="5150" name="WordArt 20"/>
              <p:cNvSpPr>
                <a:spLocks noChangeArrowheads="1" noChangeShapeType="1" noTextEdit="1"/>
              </p:cNvSpPr>
              <p:nvPr/>
            </p:nvSpPr>
            <p:spPr bwMode="auto">
              <a:xfrm>
                <a:off x="5454" y="1431"/>
                <a:ext cx="55" cy="12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algn="ctr"/>
                <a:endParaRPr lang="cs-CZ" sz="800" kern="10" dirty="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endParaRPr>
              </a:p>
            </p:txBody>
          </p:sp>
          <p:grpSp>
            <p:nvGrpSpPr>
              <p:cNvPr id="5190" name="Group 166"/>
              <p:cNvGrpSpPr>
                <a:grpSpLocks/>
              </p:cNvGrpSpPr>
              <p:nvPr/>
            </p:nvGrpSpPr>
            <p:grpSpPr bwMode="auto">
              <a:xfrm>
                <a:off x="3488" y="720"/>
                <a:ext cx="613" cy="965"/>
                <a:chOff x="3131" y="2352"/>
                <a:chExt cx="613" cy="965"/>
              </a:xfrm>
            </p:grpSpPr>
            <p:sp>
              <p:nvSpPr>
                <p:cNvPr id="5142" name="WordArt 30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3680" y="2370"/>
                  <a:ext cx="64" cy="120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kern="10" dirty="0"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solidFill>
                        <a:srgbClr val="000000"/>
                      </a:solidFill>
                      <a:latin typeface="Times New Roman"/>
                      <a:cs typeface="Times New Roman"/>
                    </a:rPr>
                    <a:t>J</a:t>
                  </a:r>
                </a:p>
              </p:txBody>
            </p:sp>
            <p:grpSp>
              <p:nvGrpSpPr>
                <p:cNvPr id="5193" name="Group 31"/>
                <p:cNvGrpSpPr>
                  <a:grpSpLocks/>
                </p:cNvGrpSpPr>
                <p:nvPr/>
              </p:nvGrpSpPr>
              <p:grpSpPr bwMode="auto">
                <a:xfrm>
                  <a:off x="3531" y="2352"/>
                  <a:ext cx="96" cy="96"/>
                  <a:chOff x="624" y="3264"/>
                  <a:chExt cx="96" cy="96"/>
                </a:xfrm>
              </p:grpSpPr>
              <p:sp>
                <p:nvSpPr>
                  <p:cNvPr id="5144" name="Line 32"/>
                  <p:cNvSpPr>
                    <a:spLocks noChangeShapeType="1"/>
                  </p:cNvSpPr>
                  <p:nvPr/>
                </p:nvSpPr>
                <p:spPr bwMode="auto">
                  <a:xfrm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5145" name="Line 33"/>
                  <p:cNvSpPr>
                    <a:spLocks noChangeShapeType="1"/>
                  </p:cNvSpPr>
                  <p:nvPr/>
                </p:nvSpPr>
                <p:spPr bwMode="auto">
                  <a:xfrm rot="5400000">
                    <a:off x="624" y="3264"/>
                    <a:ext cx="96" cy="9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sp>
              <p:nvSpPr>
                <p:cNvPr id="49" name="WordArt 30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3131" y="3113"/>
                  <a:ext cx="91" cy="204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kern="10" dirty="0"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solidFill>
                        <a:srgbClr val="000000"/>
                      </a:solidFill>
                      <a:latin typeface="Times New Roman"/>
                      <a:cs typeface="Times New Roman"/>
                    </a:rPr>
                    <a:t>L</a:t>
                  </a:r>
                </a:p>
              </p:txBody>
            </p:sp>
          </p:grpSp>
          <p:grpSp>
            <p:nvGrpSpPr>
              <p:cNvPr id="5205" name="Group 35"/>
              <p:cNvGrpSpPr>
                <a:grpSpLocks/>
              </p:cNvGrpSpPr>
              <p:nvPr/>
            </p:nvGrpSpPr>
            <p:grpSpPr bwMode="auto">
              <a:xfrm>
                <a:off x="3312" y="1472"/>
                <a:ext cx="96" cy="96"/>
                <a:chOff x="624" y="3264"/>
                <a:chExt cx="96" cy="96"/>
              </a:xfrm>
            </p:grpSpPr>
            <p:sp>
              <p:nvSpPr>
                <p:cNvPr id="5140" name="Line 36"/>
                <p:cNvSpPr>
                  <a:spLocks noChangeShapeType="1"/>
                </p:cNvSpPr>
                <p:nvPr/>
              </p:nvSpPr>
              <p:spPr bwMode="auto">
                <a:xfrm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41" name="Line 37"/>
                <p:cNvSpPr>
                  <a:spLocks noChangeShapeType="1"/>
                </p:cNvSpPr>
                <p:nvPr/>
              </p:nvSpPr>
              <p:spPr bwMode="auto">
                <a:xfrm rot="5400000">
                  <a:off x="624" y="326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sp>
          <p:nvSpPr>
            <p:cNvPr id="5130" name="Line 169"/>
            <p:cNvSpPr>
              <a:spLocks noChangeShapeType="1"/>
            </p:cNvSpPr>
            <p:nvPr/>
          </p:nvSpPr>
          <p:spPr bwMode="auto">
            <a:xfrm>
              <a:off x="4773" y="1278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0346" name="Line 170"/>
          <p:cNvSpPr>
            <a:spLocks noChangeShapeType="1"/>
          </p:cNvSpPr>
          <p:nvPr/>
        </p:nvSpPr>
        <p:spPr bwMode="auto">
          <a:xfrm flipH="1">
            <a:off x="5181600" y="2000250"/>
            <a:ext cx="2514600" cy="1143000"/>
          </a:xfrm>
          <a:prstGeom prst="line">
            <a:avLst/>
          </a:prstGeom>
          <a:noFill/>
          <a:ln w="9525">
            <a:solidFill>
              <a:srgbClr val="F9341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0347" name="Line 171"/>
          <p:cNvSpPr>
            <a:spLocks noChangeShapeType="1"/>
          </p:cNvSpPr>
          <p:nvPr/>
        </p:nvSpPr>
        <p:spPr bwMode="auto">
          <a:xfrm>
            <a:off x="5275263" y="3089532"/>
            <a:ext cx="3200400" cy="990600"/>
          </a:xfrm>
          <a:prstGeom prst="line">
            <a:avLst/>
          </a:prstGeom>
          <a:noFill/>
          <a:ln w="9525">
            <a:solidFill>
              <a:srgbClr val="F9341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0348" name="Line 172"/>
          <p:cNvSpPr>
            <a:spLocks noChangeShapeType="1"/>
          </p:cNvSpPr>
          <p:nvPr/>
        </p:nvSpPr>
        <p:spPr bwMode="auto">
          <a:xfrm>
            <a:off x="6086475" y="1752600"/>
            <a:ext cx="2343150" cy="2438400"/>
          </a:xfrm>
          <a:prstGeom prst="line">
            <a:avLst/>
          </a:prstGeom>
          <a:noFill/>
          <a:ln w="9525">
            <a:solidFill>
              <a:srgbClr val="F9341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2050" name="Picture 2" descr="C:\Users\Miky\AppData\Local\Microsoft\Windows\Temporary Internet Files\Content.IE5\VPMT5HRT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275856" y="3645024"/>
            <a:ext cx="621771" cy="1058416"/>
          </a:xfrm>
          <a:prstGeom prst="rect">
            <a:avLst/>
          </a:prstGeom>
          <a:noFill/>
        </p:spPr>
      </p:pic>
      <p:sp>
        <p:nvSpPr>
          <p:cNvPr id="179" name="TextovéPole 178"/>
          <p:cNvSpPr txBox="1"/>
          <p:nvPr/>
        </p:nvSpPr>
        <p:spPr>
          <a:xfrm>
            <a:off x="3707904" y="4581128"/>
            <a:ext cx="782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Tomáš</a:t>
            </a:r>
            <a:endParaRPr lang="cs-CZ" dirty="0"/>
          </a:p>
        </p:txBody>
      </p:sp>
      <p:pic>
        <p:nvPicPr>
          <p:cNvPr id="2051" name="Picture 3" descr="C:\Users\Miky\AppData\Local\Microsoft\Windows\Temporary Internet Files\Content.IE5\6H95S575\MC9004404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05064"/>
            <a:ext cx="739998" cy="910654"/>
          </a:xfrm>
          <a:prstGeom prst="rect">
            <a:avLst/>
          </a:prstGeom>
          <a:noFill/>
        </p:spPr>
      </p:pic>
      <p:sp>
        <p:nvSpPr>
          <p:cNvPr id="181" name="TextovéPole 180"/>
          <p:cNvSpPr txBox="1"/>
          <p:nvPr/>
        </p:nvSpPr>
        <p:spPr>
          <a:xfrm>
            <a:off x="1475657" y="46531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Lukáš</a:t>
            </a:r>
            <a:endParaRPr lang="cs-CZ" dirty="0"/>
          </a:p>
        </p:txBody>
      </p:sp>
      <p:pic>
        <p:nvPicPr>
          <p:cNvPr id="2052" name="Picture 4" descr="C:\Users\Miky\AppData\Local\Microsoft\Windows\Temporary Internet Files\Content.IE5\6EBQNJUX\MC9004404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40545" y="1946275"/>
            <a:ext cx="681485" cy="838646"/>
          </a:xfrm>
          <a:prstGeom prst="rect">
            <a:avLst/>
          </a:prstGeom>
          <a:noFill/>
        </p:spPr>
      </p:pic>
      <p:sp>
        <p:nvSpPr>
          <p:cNvPr id="183" name="TextovéPole 182"/>
          <p:cNvSpPr txBox="1"/>
          <p:nvPr/>
        </p:nvSpPr>
        <p:spPr>
          <a:xfrm>
            <a:off x="3275856" y="2060848"/>
            <a:ext cx="72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Milan</a:t>
            </a:r>
            <a:endParaRPr lang="cs-CZ" dirty="0"/>
          </a:p>
        </p:txBody>
      </p:sp>
      <p:pic>
        <p:nvPicPr>
          <p:cNvPr id="2053" name="Picture 5" descr="C:\Users\Miky\AppData\Local\Microsoft\Windows\Temporary Internet Files\Content.IE5\HOIZIA52\MC9004404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1129" y="1566131"/>
            <a:ext cx="624209" cy="766638"/>
          </a:xfrm>
          <a:prstGeom prst="rect">
            <a:avLst/>
          </a:prstGeom>
          <a:noFill/>
        </p:spPr>
      </p:pic>
      <p:sp>
        <p:nvSpPr>
          <p:cNvPr id="186" name="TextovéPole 185"/>
          <p:cNvSpPr txBox="1"/>
          <p:nvPr/>
        </p:nvSpPr>
        <p:spPr>
          <a:xfrm>
            <a:off x="1043608" y="220486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Jája</a:t>
            </a:r>
            <a:endParaRPr lang="cs-CZ" dirty="0"/>
          </a:p>
        </p:txBody>
      </p:sp>
      <p:cxnSp>
        <p:nvCxnSpPr>
          <p:cNvPr id="188" name="Přímá spojovací čára 187"/>
          <p:cNvCxnSpPr/>
          <p:nvPr/>
        </p:nvCxnSpPr>
        <p:spPr>
          <a:xfrm>
            <a:off x="683568" y="5661248"/>
            <a:ext cx="64807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1" name="TextovéPole 190"/>
          <p:cNvSpPr txBox="1"/>
          <p:nvPr/>
        </p:nvSpPr>
        <p:spPr>
          <a:xfrm>
            <a:off x="827584" y="5301208"/>
            <a:ext cx="6591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úkol : Jája- Lukášovi, Lukáš- Tomášovi, Tomáš- Milanovi, Milan - Jáje</a:t>
            </a:r>
            <a:endParaRPr lang="cs-CZ" dirty="0"/>
          </a:p>
        </p:txBody>
      </p:sp>
      <p:sp>
        <p:nvSpPr>
          <p:cNvPr id="192" name="Násobení 191"/>
          <p:cNvSpPr/>
          <p:nvPr/>
        </p:nvSpPr>
        <p:spPr>
          <a:xfrm>
            <a:off x="683568" y="2420888"/>
            <a:ext cx="360040" cy="41034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Násobení 192"/>
          <p:cNvSpPr/>
          <p:nvPr/>
        </p:nvSpPr>
        <p:spPr>
          <a:xfrm>
            <a:off x="2051720" y="2564904"/>
            <a:ext cx="360040" cy="41034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Násobení 193"/>
          <p:cNvSpPr/>
          <p:nvPr/>
        </p:nvSpPr>
        <p:spPr>
          <a:xfrm>
            <a:off x="2915816" y="4005064"/>
            <a:ext cx="360040" cy="41034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Násobení 194"/>
          <p:cNvSpPr/>
          <p:nvPr/>
        </p:nvSpPr>
        <p:spPr>
          <a:xfrm>
            <a:off x="1331640" y="4365104"/>
            <a:ext cx="360040" cy="41034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0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0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0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0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0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0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346" grpId="0" animBg="1"/>
      <p:bldP spid="50347" grpId="0" animBg="1"/>
      <p:bldP spid="50348" grpId="0" animBg="1"/>
      <p:bldP spid="179" grpId="0"/>
      <p:bldP spid="181" grpId="0"/>
      <p:bldP spid="183" grpId="0"/>
      <p:bldP spid="186" grpId="0"/>
      <p:bldP spid="191" grpId="0" build="p"/>
      <p:bldP spid="192" grpId="0" animBg="1"/>
      <p:bldP spid="193" grpId="0" animBg="1"/>
      <p:bldP spid="194" grpId="0" animBg="1"/>
      <p:bldP spid="19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Ukaž také úsečky na své lavici.</a:t>
            </a:r>
            <a:endParaRPr lang="cs-CZ" dirty="0"/>
          </a:p>
        </p:txBody>
      </p:sp>
      <p:pic>
        <p:nvPicPr>
          <p:cNvPr id="3075" name="Picture 3" descr="C:\Users\Miky\AppData\Local\Microsoft\Windows\Temporary Internet Files\Content.IE5\6H95S575\MC9003608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564904"/>
            <a:ext cx="3969441" cy="3024336"/>
          </a:xfrm>
          <a:prstGeom prst="rect">
            <a:avLst/>
          </a:prstGeom>
          <a:noFill/>
        </p:spPr>
      </p:pic>
      <p:cxnSp>
        <p:nvCxnSpPr>
          <p:cNvPr id="13" name="Přímá spojovací čára 12"/>
          <p:cNvCxnSpPr/>
          <p:nvPr/>
        </p:nvCxnSpPr>
        <p:spPr>
          <a:xfrm>
            <a:off x="1907704" y="4581128"/>
            <a:ext cx="1440160" cy="72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3347864" y="4293096"/>
            <a:ext cx="648072" cy="3600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67544" y="1628800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Dvě úsečky, určené hranami lavice, mají jeden společný bod.</a:t>
            </a:r>
            <a:endParaRPr lang="cs-CZ" dirty="0"/>
          </a:p>
        </p:txBody>
      </p:sp>
      <p:pic>
        <p:nvPicPr>
          <p:cNvPr id="3076" name="Picture 4" descr="C:\Users\Miky\AppData\Local\Microsoft\Windows\Temporary Internet Files\Content.IE5\6EBQNJUX\MC90035514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58608" y="2834934"/>
            <a:ext cx="3491279" cy="3456384"/>
          </a:xfrm>
          <a:prstGeom prst="rect">
            <a:avLst/>
          </a:prstGeom>
          <a:noFill/>
        </p:spPr>
      </p:pic>
      <p:cxnSp>
        <p:nvCxnSpPr>
          <p:cNvPr id="25" name="Přímá spojovací čára 24"/>
          <p:cNvCxnSpPr/>
          <p:nvPr/>
        </p:nvCxnSpPr>
        <p:spPr>
          <a:xfrm>
            <a:off x="5869041" y="5013176"/>
            <a:ext cx="1296144" cy="1800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589121" y="4630156"/>
            <a:ext cx="115212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436096" y="1484784"/>
            <a:ext cx="27363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Dvě úsečky,určené hranami lavice, nemají žádný společný bod.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2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144</Words>
  <Application>Microsoft Office PowerPoint</Application>
  <PresentationFormat>Předvádění na obrazovce (4:3)</PresentationFormat>
  <Paragraphs>38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Děti si hází míč, tím vytváří určitý úsek úsečku</vt:lpstr>
      <vt:lpstr>Prezentace aplikace PowerPoint</vt:lpstr>
      <vt:lpstr>Ukaž také úsečky na své lavici.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27</cp:revision>
  <dcterms:created xsi:type="dcterms:W3CDTF">2011-06-20T10:40:08Z</dcterms:created>
  <dcterms:modified xsi:type="dcterms:W3CDTF">2013-05-14T18:58:53Z</dcterms:modified>
</cp:coreProperties>
</file>