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8" r:id="rId4"/>
    <p:sldId id="259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VY_32_INOVACE_16_M- Přímka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VY_32_INOVACE_16_M- Přímka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.gif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4820973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určený k použití na interaktivní tabuli</a:t>
            </a:r>
          </a:p>
          <a:p>
            <a:r>
              <a:rPr lang="cs-CZ" dirty="0" smtClean="0"/>
              <a:t>Matematika-geometrie-Přímka</a:t>
            </a:r>
          </a:p>
          <a:p>
            <a:endParaRPr lang="cs-CZ" dirty="0" smtClean="0"/>
          </a:p>
          <a:p>
            <a:r>
              <a:rPr lang="cs-CZ" dirty="0" smtClean="0"/>
              <a:t>Pro 2. ročník ZŠ.</a:t>
            </a:r>
          </a:p>
          <a:p>
            <a:r>
              <a:rPr lang="cs-CZ" dirty="0" smtClean="0"/>
              <a:t>Seznámení s pojmem </a:t>
            </a:r>
            <a:r>
              <a:rPr lang="cs-CZ" dirty="0" err="1" smtClean="0"/>
              <a:t>přímka,rýsování</a:t>
            </a:r>
            <a:r>
              <a:rPr lang="cs-CZ" dirty="0" smtClean="0"/>
              <a:t> přímek, značení </a:t>
            </a:r>
            <a:r>
              <a:rPr lang="cs-CZ" dirty="0" err="1" smtClean="0"/>
              <a:t>přímek,procvičení</a:t>
            </a:r>
            <a:r>
              <a:rPr lang="cs-CZ" dirty="0" smtClean="0"/>
              <a:t> učiva.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Users\Miky\AppData\Local\Microsoft\Windows\Temporary Internet Files\Content.IE5\WYLMYC5X\MP90042759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78090" y="-2192"/>
            <a:ext cx="9144000" cy="6858000"/>
          </a:xfrm>
          <a:prstGeom prst="rect">
            <a:avLst/>
          </a:prstGeom>
          <a:noFill/>
        </p:spPr>
      </p:pic>
      <p:pic>
        <p:nvPicPr>
          <p:cNvPr id="1026" name="Picture 2" descr="C:\Users\Miky\AppData\Local\Microsoft\Windows\Temporary Internet Files\Content.IE5\94057IS2\MP90044910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92051" y="1848441"/>
            <a:ext cx="1297933" cy="1029693"/>
          </a:xfrm>
          <a:prstGeom prst="rect">
            <a:avLst/>
          </a:prstGeom>
          <a:noFill/>
        </p:spPr>
      </p:pic>
      <p:sp>
        <p:nvSpPr>
          <p:cNvPr id="13314" name="AutoShape 5"/>
          <p:cNvSpPr>
            <a:spLocks noChangeArrowheads="1"/>
          </p:cNvSpPr>
          <p:nvPr/>
        </p:nvSpPr>
        <p:spPr bwMode="auto">
          <a:xfrm flipH="1">
            <a:off x="971600" y="116632"/>
            <a:ext cx="7084640" cy="2124472"/>
          </a:xfrm>
          <a:prstGeom prst="cloudCallout">
            <a:avLst>
              <a:gd name="adj1" fmla="val -43954"/>
              <a:gd name="adj2" fmla="val 68722"/>
            </a:avLst>
          </a:prstGeom>
          <a:solidFill>
            <a:schemeClr val="tx2">
              <a:lumMod val="20000"/>
              <a:lumOff val="80000"/>
            </a:schemeClr>
          </a:solidFill>
          <a:ln w="38100">
            <a:solidFill>
              <a:srgbClr val="00B0F0"/>
            </a:solidFill>
            <a:round/>
            <a:headEnd/>
            <a:tailEnd/>
          </a:ln>
        </p:spPr>
        <p:txBody>
          <a:bodyPr/>
          <a:lstStyle/>
          <a:p>
            <a:pPr algn="ctr"/>
            <a:endParaRPr lang="cs-CZ"/>
          </a:p>
        </p:txBody>
      </p:sp>
      <p:sp>
        <p:nvSpPr>
          <p:cNvPr id="13315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609600"/>
            <a:ext cx="77724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3600" b="1" i="1" dirty="0" smtClean="0">
                <a:solidFill>
                  <a:srgbClr val="A50021"/>
                </a:solidFill>
                <a:latin typeface="Arial" charset="0"/>
              </a:rPr>
              <a:t>      </a:t>
            </a:r>
            <a:r>
              <a:rPr lang="cs-CZ" sz="6700" b="1" i="1" dirty="0" smtClean="0">
                <a:solidFill>
                  <a:srgbClr val="FF0000"/>
                </a:solidFill>
                <a:latin typeface="Arial" charset="0"/>
              </a:rPr>
              <a:t>Přímka</a:t>
            </a:r>
            <a:r>
              <a:rPr lang="cs-CZ" sz="3600" b="1" i="1" dirty="0" smtClean="0">
                <a:solidFill>
                  <a:srgbClr val="0070C0"/>
                </a:solidFill>
                <a:latin typeface="Arial" charset="0"/>
              </a:rPr>
              <a:t/>
            </a:r>
            <a:br>
              <a:rPr lang="cs-CZ" sz="3600" b="1" i="1" dirty="0" smtClean="0">
                <a:solidFill>
                  <a:srgbClr val="0070C0"/>
                </a:solidFill>
                <a:latin typeface="Arial" charset="0"/>
              </a:rPr>
            </a:br>
            <a:r>
              <a:rPr lang="cs-CZ" sz="3600" b="1" i="1" dirty="0" smtClean="0">
                <a:solidFill>
                  <a:srgbClr val="0070C0"/>
                </a:solidFill>
                <a:latin typeface="Arial" charset="0"/>
              </a:rPr>
              <a:t>Umíš ji narýsovat</a:t>
            </a:r>
          </a:p>
        </p:txBody>
      </p:sp>
      <p:sp>
        <p:nvSpPr>
          <p:cNvPr id="21510" name="Text Box 6"/>
          <p:cNvSpPr txBox="1">
            <a:spLocks noChangeArrowheads="1"/>
          </p:cNvSpPr>
          <p:nvPr/>
        </p:nvSpPr>
        <p:spPr bwMode="auto">
          <a:xfrm>
            <a:off x="0" y="3068960"/>
            <a:ext cx="8902361" cy="147732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3000" b="1" dirty="0">
                <a:solidFill>
                  <a:srgbClr val="FF0000"/>
                </a:solidFill>
                <a:latin typeface="Arial" charset="0"/>
              </a:rPr>
              <a:t>Přímka</a:t>
            </a:r>
            <a:r>
              <a:rPr lang="cs-CZ" sz="3000" b="1" dirty="0">
                <a:latin typeface="Arial" charset="0"/>
              </a:rPr>
              <a:t> </a:t>
            </a:r>
            <a:r>
              <a:rPr lang="cs-CZ" sz="3000" b="1" dirty="0" smtClean="0">
                <a:latin typeface="Arial" charset="0"/>
              </a:rPr>
              <a:t>   je </a:t>
            </a:r>
            <a:r>
              <a:rPr lang="cs-CZ" sz="3000" b="1" dirty="0">
                <a:latin typeface="Arial" charset="0"/>
              </a:rPr>
              <a:t>rovná </a:t>
            </a:r>
            <a:r>
              <a:rPr lang="cs-CZ" sz="3000" b="1" dirty="0" smtClean="0">
                <a:latin typeface="Arial" charset="0"/>
              </a:rPr>
              <a:t>čára</a:t>
            </a:r>
            <a:endParaRPr lang="cs-CZ" sz="3000" b="1" dirty="0">
              <a:latin typeface="Arial" charset="0"/>
            </a:endParaRPr>
          </a:p>
          <a:p>
            <a:r>
              <a:rPr lang="cs-CZ" sz="3000" b="1" dirty="0" smtClean="0">
                <a:latin typeface="Arial" charset="0"/>
              </a:rPr>
              <a:t>                </a:t>
            </a:r>
            <a:r>
              <a:rPr lang="cs-CZ" sz="3000" b="1" dirty="0">
                <a:latin typeface="Arial" charset="0"/>
              </a:rPr>
              <a:t>nemá </a:t>
            </a:r>
            <a:r>
              <a:rPr lang="cs-CZ" sz="3000" b="1" dirty="0" smtClean="0">
                <a:latin typeface="Arial" charset="0"/>
              </a:rPr>
              <a:t>začátek </a:t>
            </a:r>
            <a:r>
              <a:rPr lang="cs-CZ" sz="3000" b="1" dirty="0">
                <a:latin typeface="Arial" charset="0"/>
              </a:rPr>
              <a:t>ani </a:t>
            </a:r>
            <a:r>
              <a:rPr lang="cs-CZ" sz="3000" b="1" dirty="0" smtClean="0">
                <a:latin typeface="Arial" charset="0"/>
              </a:rPr>
              <a:t>konec </a:t>
            </a:r>
          </a:p>
          <a:p>
            <a:r>
              <a:rPr lang="cs-CZ" sz="3000" b="1" dirty="0" smtClean="0">
                <a:latin typeface="Arial" charset="0"/>
              </a:rPr>
              <a:t>                značíme ji </a:t>
            </a:r>
            <a:r>
              <a:rPr lang="cs-CZ" sz="3000" b="1" dirty="0">
                <a:latin typeface="Arial" charset="0"/>
              </a:rPr>
              <a:t>malým </a:t>
            </a:r>
            <a:r>
              <a:rPr lang="cs-CZ" sz="3000" b="1" dirty="0" smtClean="0">
                <a:latin typeface="Arial" charset="0"/>
              </a:rPr>
              <a:t>písmenem /</a:t>
            </a:r>
            <a:r>
              <a:rPr lang="cs-CZ" sz="3000" b="1" dirty="0" err="1" smtClean="0">
                <a:latin typeface="Arial" charset="0"/>
              </a:rPr>
              <a:t>a,b,c</a:t>
            </a:r>
            <a:r>
              <a:rPr lang="cs-CZ" sz="3000" b="1" dirty="0" smtClean="0">
                <a:latin typeface="Arial" charset="0"/>
              </a:rPr>
              <a:t>,../</a:t>
            </a:r>
            <a:endParaRPr lang="cs-CZ" sz="3000" b="1" dirty="0">
              <a:latin typeface="Arial" charset="0"/>
            </a:endParaRPr>
          </a:p>
        </p:txBody>
      </p:sp>
      <p:sp>
        <p:nvSpPr>
          <p:cNvPr id="21511" name="Line 7"/>
          <p:cNvSpPr>
            <a:spLocks noChangeShapeType="1"/>
          </p:cNvSpPr>
          <p:nvPr/>
        </p:nvSpPr>
        <p:spPr bwMode="auto">
          <a:xfrm>
            <a:off x="457200" y="5257800"/>
            <a:ext cx="8147248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1512" name="Text Box 8"/>
          <p:cNvSpPr txBox="1">
            <a:spLocks noChangeArrowheads="1"/>
          </p:cNvSpPr>
          <p:nvPr/>
        </p:nvSpPr>
        <p:spPr bwMode="auto">
          <a:xfrm>
            <a:off x="5016290" y="4754615"/>
            <a:ext cx="3698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 dirty="0">
                <a:latin typeface="Arial" charset="0"/>
              </a:rPr>
              <a:t>p</a:t>
            </a:r>
          </a:p>
        </p:txBody>
      </p:sp>
      <p:sp>
        <p:nvSpPr>
          <p:cNvPr id="21513" name="Text Box 9"/>
          <p:cNvSpPr txBox="1">
            <a:spLocks noChangeArrowheads="1"/>
          </p:cNvSpPr>
          <p:nvPr/>
        </p:nvSpPr>
        <p:spPr bwMode="auto">
          <a:xfrm>
            <a:off x="1295400" y="5715000"/>
            <a:ext cx="3720890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 b="1" dirty="0" smtClean="0">
                <a:solidFill>
                  <a:srgbClr val="000066"/>
                </a:solidFill>
                <a:latin typeface="Arial" charset="0"/>
              </a:rPr>
              <a:t>                 přímka p</a:t>
            </a:r>
            <a:endParaRPr lang="cs-CZ" sz="3000" b="1" dirty="0">
              <a:solidFill>
                <a:srgbClr val="000066"/>
              </a:solidFill>
              <a:latin typeface="Arial" charset="0"/>
            </a:endParaRPr>
          </a:p>
        </p:txBody>
      </p:sp>
      <p:pic>
        <p:nvPicPr>
          <p:cNvPr id="1029" name="Picture 5" descr="C:\Users\Miky\AppData\Local\Microsoft\Windows\Temporary Internet Files\Content.IE5\WYLMYC5X\MM900395769[1].gif"/>
          <p:cNvPicPr>
            <a:picLocks noChangeAspect="1" noChangeArrowheads="1" noCrop="1"/>
          </p:cNvPicPr>
          <p:nvPr/>
        </p:nvPicPr>
        <p:blipFill>
          <a:blip r:embed="rId5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5854452" y="260648"/>
            <a:ext cx="764282" cy="152856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15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15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15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15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15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15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15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15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10" grpId="0" animBg="1" autoUpdateAnimBg="0"/>
      <p:bldP spid="21511" grpId="0" animBg="1"/>
      <p:bldP spid="21512" grpId="0" autoUpdateAnimBg="0"/>
      <p:bldP spid="21513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>
          <a:xfrm>
            <a:off x="-200025" y="857250"/>
            <a:ext cx="77724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3600" b="1" i="1" smtClean="0">
                <a:solidFill>
                  <a:srgbClr val="A50021"/>
                </a:solidFill>
                <a:latin typeface="Arial" charset="0"/>
              </a:rPr>
              <a:t>A nyní zkuste přímku</a:t>
            </a:r>
            <a:br>
              <a:rPr lang="cs-CZ" sz="3600" b="1" i="1" smtClean="0">
                <a:solidFill>
                  <a:srgbClr val="A50021"/>
                </a:solidFill>
                <a:latin typeface="Arial" charset="0"/>
              </a:rPr>
            </a:br>
            <a:r>
              <a:rPr lang="cs-CZ" sz="3600" b="1" i="1" smtClean="0">
                <a:solidFill>
                  <a:srgbClr val="A50021"/>
                </a:solidFill>
                <a:latin typeface="Arial" charset="0"/>
              </a:rPr>
              <a:t>narýsovat sami.</a:t>
            </a:r>
          </a:p>
        </p:txBody>
      </p:sp>
      <p:sp>
        <p:nvSpPr>
          <p:cNvPr id="23560" name="Rectangle 8"/>
          <p:cNvSpPr>
            <a:spLocks noChangeArrowheads="1"/>
          </p:cNvSpPr>
          <p:nvPr/>
        </p:nvSpPr>
        <p:spPr bwMode="auto">
          <a:xfrm>
            <a:off x="228600" y="4343400"/>
            <a:ext cx="8229600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 sz="3000" b="1" dirty="0">
              <a:solidFill>
                <a:srgbClr val="002060"/>
              </a:solidFill>
              <a:latin typeface="Arial" charset="0"/>
            </a:endParaRPr>
          </a:p>
        </p:txBody>
      </p:sp>
      <p:sp>
        <p:nvSpPr>
          <p:cNvPr id="23563" name="Line 11"/>
          <p:cNvSpPr>
            <a:spLocks noChangeShapeType="1"/>
          </p:cNvSpPr>
          <p:nvPr/>
        </p:nvSpPr>
        <p:spPr bwMode="auto">
          <a:xfrm flipV="1">
            <a:off x="899329" y="4668245"/>
            <a:ext cx="7597080" cy="987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5362" name="AutoShape 4"/>
          <p:cNvSpPr>
            <a:spLocks noChangeArrowheads="1"/>
          </p:cNvSpPr>
          <p:nvPr/>
        </p:nvSpPr>
        <p:spPr bwMode="auto">
          <a:xfrm flipH="1">
            <a:off x="0" y="167335"/>
            <a:ext cx="6048672" cy="2520280"/>
          </a:xfrm>
          <a:prstGeom prst="cloudCallout">
            <a:avLst>
              <a:gd name="adj1" fmla="val -47817"/>
              <a:gd name="adj2" fmla="val 49613"/>
            </a:avLst>
          </a:prstGeom>
          <a:solidFill>
            <a:schemeClr val="tx2">
              <a:lumMod val="20000"/>
              <a:lumOff val="80000"/>
            </a:schemeClr>
          </a:solidFill>
          <a:ln w="38100">
            <a:solidFill>
              <a:srgbClr val="00B0F0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 sz="4000" b="1" dirty="0" smtClean="0"/>
              <a:t>Narýsujeme </a:t>
            </a:r>
            <a:r>
              <a:rPr lang="cs-CZ" sz="4000" b="1" dirty="0" smtClean="0">
                <a:solidFill>
                  <a:srgbClr val="FF0000"/>
                </a:solidFill>
              </a:rPr>
              <a:t>přímku</a:t>
            </a:r>
            <a:r>
              <a:rPr lang="cs-CZ" sz="4000" b="1" dirty="0" smtClean="0"/>
              <a:t> m</a:t>
            </a:r>
            <a:endParaRPr lang="cs-CZ" sz="4000" b="1" dirty="0"/>
          </a:p>
        </p:txBody>
      </p:sp>
      <p:pic>
        <p:nvPicPr>
          <p:cNvPr id="1026" name="Picture 2" descr="C:\Users\Dana\AppData\Local\Microsoft\Windows\Temporary Internet Files\Content.IE5\TSO70OV7\MP9004069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427475"/>
            <a:ext cx="1536836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591312" y="3840297"/>
            <a:ext cx="67678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m</a:t>
            </a:r>
            <a:endParaRPr lang="cs-CZ" sz="4800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63" grpId="0" animBg="1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Miky\AppData\Local\Microsoft\Windows\Temporary Internet Files\Content.IE5\WYLMYC5X\MP90042759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5103" y="3985"/>
            <a:ext cx="9165372" cy="6858000"/>
          </a:xfrm>
          <a:prstGeom prst="rect">
            <a:avLst/>
          </a:prstGeom>
          <a:noFill/>
        </p:spPr>
      </p:pic>
      <p:sp>
        <p:nvSpPr>
          <p:cNvPr id="17411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785813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rgbClr val="002060"/>
                </a:solidFill>
                <a:latin typeface="Arial" charset="0"/>
              </a:rPr>
              <a:t/>
            </a:r>
            <a:br>
              <a:rPr lang="cs-CZ" sz="3600" b="1" dirty="0" smtClean="0">
                <a:solidFill>
                  <a:srgbClr val="002060"/>
                </a:solidFill>
                <a:latin typeface="Arial" charset="0"/>
              </a:rPr>
            </a:br>
            <a:r>
              <a:rPr lang="cs-CZ" sz="3400" b="1" i="1" dirty="0" smtClean="0">
                <a:solidFill>
                  <a:srgbClr val="A50021"/>
                </a:solidFill>
                <a:latin typeface="Arial" charset="0"/>
              </a:rPr>
              <a:t> </a:t>
            </a:r>
            <a:br>
              <a:rPr lang="cs-CZ" sz="3400" b="1" i="1" dirty="0" smtClean="0">
                <a:solidFill>
                  <a:srgbClr val="A50021"/>
                </a:solidFill>
                <a:latin typeface="Arial" charset="0"/>
              </a:rPr>
            </a:br>
            <a:endParaRPr lang="cs-CZ" sz="3400" b="1" i="1" dirty="0" smtClean="0">
              <a:solidFill>
                <a:srgbClr val="A50021"/>
              </a:solidFill>
              <a:latin typeface="Arial" charset="0"/>
            </a:endParaRPr>
          </a:p>
        </p:txBody>
      </p:sp>
      <p:sp>
        <p:nvSpPr>
          <p:cNvPr id="27653" name="Rectangle 5"/>
          <p:cNvSpPr>
            <a:spLocks noChangeArrowheads="1"/>
          </p:cNvSpPr>
          <p:nvPr/>
        </p:nvSpPr>
        <p:spPr bwMode="auto">
          <a:xfrm>
            <a:off x="242888" y="3198813"/>
            <a:ext cx="7543800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000" b="1" dirty="0" smtClean="0">
                <a:solidFill>
                  <a:srgbClr val="002060"/>
                </a:solidFill>
                <a:latin typeface="Arial" charset="0"/>
              </a:rPr>
              <a:t> </a:t>
            </a:r>
            <a:endParaRPr lang="cs-CZ" sz="3000" b="1" dirty="0">
              <a:solidFill>
                <a:srgbClr val="002060"/>
              </a:solidFill>
              <a:latin typeface="Arial" charset="0"/>
            </a:endParaRPr>
          </a:p>
        </p:txBody>
      </p:sp>
      <p:sp>
        <p:nvSpPr>
          <p:cNvPr id="27655" name="Rectangle 7"/>
          <p:cNvSpPr>
            <a:spLocks noChangeArrowheads="1"/>
          </p:cNvSpPr>
          <p:nvPr/>
        </p:nvSpPr>
        <p:spPr bwMode="auto">
          <a:xfrm>
            <a:off x="6705600" y="4114800"/>
            <a:ext cx="412292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 dirty="0">
                <a:latin typeface="Arial" charset="0"/>
              </a:rPr>
              <a:t>k</a:t>
            </a:r>
          </a:p>
        </p:txBody>
      </p:sp>
      <p:sp>
        <p:nvSpPr>
          <p:cNvPr id="27658" name="Rectangle 10"/>
          <p:cNvSpPr>
            <a:spLocks noChangeArrowheads="1"/>
          </p:cNvSpPr>
          <p:nvPr/>
        </p:nvSpPr>
        <p:spPr bwMode="auto">
          <a:xfrm>
            <a:off x="4083508" y="4901625"/>
            <a:ext cx="29848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 dirty="0">
                <a:latin typeface="Arial" charset="0"/>
              </a:rPr>
              <a:t>l</a:t>
            </a:r>
          </a:p>
        </p:txBody>
      </p:sp>
      <p:sp>
        <p:nvSpPr>
          <p:cNvPr id="27659" name="Rectangle 11"/>
          <p:cNvSpPr>
            <a:spLocks noChangeArrowheads="1"/>
          </p:cNvSpPr>
          <p:nvPr/>
        </p:nvSpPr>
        <p:spPr bwMode="auto">
          <a:xfrm>
            <a:off x="7208224" y="5614966"/>
            <a:ext cx="550151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 dirty="0">
                <a:latin typeface="Arial" charset="0"/>
              </a:rPr>
              <a:t>m</a:t>
            </a:r>
          </a:p>
        </p:txBody>
      </p:sp>
      <p:sp>
        <p:nvSpPr>
          <p:cNvPr id="17410" name="AutoShape 4"/>
          <p:cNvSpPr>
            <a:spLocks noChangeArrowheads="1"/>
          </p:cNvSpPr>
          <p:nvPr/>
        </p:nvSpPr>
        <p:spPr bwMode="auto">
          <a:xfrm flipH="1">
            <a:off x="-4064" y="175680"/>
            <a:ext cx="7620000" cy="2438400"/>
          </a:xfrm>
          <a:prstGeom prst="cloudCallout">
            <a:avLst>
              <a:gd name="adj1" fmla="val -45550"/>
              <a:gd name="adj2" fmla="val 46890"/>
            </a:avLst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  <a:latin typeface="Arial" charset="0"/>
              </a:rPr>
              <a:t>Narýsujte </a:t>
            </a:r>
            <a:r>
              <a:rPr lang="cs-CZ" sz="3200" b="1" dirty="0" smtClean="0">
                <a:solidFill>
                  <a:srgbClr val="FF0000"/>
                </a:solidFill>
                <a:latin typeface="Arial" charset="0"/>
              </a:rPr>
              <a:t>přímky </a:t>
            </a:r>
            <a:r>
              <a:rPr lang="cs-CZ" sz="3200" b="1" dirty="0" smtClean="0">
                <a:solidFill>
                  <a:srgbClr val="002060"/>
                </a:solidFill>
                <a:latin typeface="Arial" charset="0"/>
              </a:rPr>
              <a:t> </a:t>
            </a:r>
            <a:r>
              <a:rPr lang="cs-CZ" sz="3200" b="1" dirty="0" err="1" smtClean="0">
                <a:solidFill>
                  <a:srgbClr val="002060"/>
                </a:solidFill>
                <a:latin typeface="Arial" charset="0"/>
              </a:rPr>
              <a:t>k,l,m</a:t>
            </a:r>
            <a:r>
              <a:rPr lang="cs-CZ" sz="3200" b="1" dirty="0" smtClean="0">
                <a:solidFill>
                  <a:srgbClr val="002060"/>
                </a:solidFill>
                <a:latin typeface="Arial" charset="0"/>
              </a:rPr>
              <a:t/>
            </a:r>
            <a:br>
              <a:rPr lang="cs-CZ" sz="3200" b="1" dirty="0" smtClean="0">
                <a:solidFill>
                  <a:srgbClr val="002060"/>
                </a:solidFill>
                <a:latin typeface="Arial" charset="0"/>
              </a:rPr>
            </a:br>
            <a:r>
              <a:rPr lang="cs-CZ" sz="3200" b="1" dirty="0" smtClean="0">
                <a:solidFill>
                  <a:srgbClr val="002060"/>
                </a:solidFill>
                <a:latin typeface="Arial" charset="0"/>
              </a:rPr>
              <a:t>pomohu vám. </a:t>
            </a:r>
            <a:endParaRPr lang="cs-CZ" sz="3200" b="1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383103" y="4629311"/>
            <a:ext cx="7356599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2" name="Picture 4" descr="C:\Users\Dana\AppData\Local\Microsoft\Windows\Temporary Internet Files\Content.IE5\7IWYOE4D\MC9000840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4236">
            <a:off x="19587" y="3613761"/>
            <a:ext cx="647775" cy="98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C:\Users\Dana\AppData\Local\Microsoft\Windows\Temporary Internet Files\Content.IE5\7IWYOE4D\MC9000840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4236">
            <a:off x="1921271" y="3551892"/>
            <a:ext cx="647775" cy="98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C:\Users\Dana\AppData\Local\Microsoft\Windows\Temporary Internet Files\Content.IE5\7IWYOE4D\MC9000840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4236">
            <a:off x="3144551" y="3551893"/>
            <a:ext cx="647775" cy="98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C:\Users\Dana\AppData\Local\Microsoft\Windows\Temporary Internet Files\Content.IE5\7IWYOE4D\MC9000840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4236">
            <a:off x="4106918" y="3563041"/>
            <a:ext cx="647775" cy="98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C:\Users\Dana\AppData\Local\Microsoft\Windows\Temporary Internet Files\Content.IE5\7IWYOE4D\MC9000840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4236">
            <a:off x="4924419" y="3564469"/>
            <a:ext cx="647775" cy="98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4" descr="C:\Users\Dana\AppData\Local\Microsoft\Windows\Temporary Internet Files\Content.IE5\7IWYOE4D\MC9000840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4236">
            <a:off x="6126596" y="3564470"/>
            <a:ext cx="647775" cy="98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4" descr="C:\Users\Dana\AppData\Local\Microsoft\Windows\Temporary Internet Files\Content.IE5\7IWYOE4D\MC9000840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4236">
            <a:off x="7292049" y="3620420"/>
            <a:ext cx="647775" cy="98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4" descr="C:\Users\Dana\AppData\Local\Microsoft\Windows\Temporary Internet Files\Content.IE5\7IWYOE4D\MC9000840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4236">
            <a:off x="8358851" y="3634733"/>
            <a:ext cx="647775" cy="98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Dana\AppData\Local\Microsoft\Windows\Temporary Internet Files\Content.IE5\GJ83RHXG\MP90044659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9854" y="2002197"/>
            <a:ext cx="974692" cy="1126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4" descr="C:\Users\Dana\AppData\Local\Microsoft\Windows\Temporary Internet Files\Content.IE5\7IWYOE4D\MC9000840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4236">
            <a:off x="892952" y="3551892"/>
            <a:ext cx="647775" cy="98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4" descr="C:\Users\Dana\AppData\Local\Microsoft\Windows\Temporary Internet Files\Content.IE5\7IWYOE4D\MC9000840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4236">
            <a:off x="284631" y="5542279"/>
            <a:ext cx="480976" cy="758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4" descr="C:\Users\Dana\AppData\Local\Microsoft\Windows\Temporary Internet Files\Content.IE5\7IWYOE4D\MC9000840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4236">
            <a:off x="1658331" y="5235477"/>
            <a:ext cx="480976" cy="758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4" descr="C:\Users\Dana\AppData\Local\Microsoft\Windows\Temporary Internet Files\Content.IE5\7IWYOE4D\MC9000840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4236">
            <a:off x="977310" y="5360884"/>
            <a:ext cx="480976" cy="758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4" descr="C:\Users\Dana\AppData\Local\Microsoft\Windows\Temporary Internet Files\Content.IE5\7IWYOE4D\MC9000840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4236">
            <a:off x="2335601" y="5087993"/>
            <a:ext cx="480976" cy="758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4" descr="C:\Users\Dana\AppData\Local\Microsoft\Windows\Temporary Internet Files\Content.IE5\7IWYOE4D\MC9000840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4236">
            <a:off x="3008654" y="4925515"/>
            <a:ext cx="480976" cy="758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4" descr="C:\Users\Dana\AppData\Local\Microsoft\Windows\Temporary Internet Files\Content.IE5\7IWYOE4D\MC9000840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4236">
            <a:off x="4342198" y="4631282"/>
            <a:ext cx="480976" cy="758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4" descr="C:\Users\Dana\AppData\Local\Microsoft\Windows\Temporary Internet Files\Content.IE5\7IWYOE4D\MC9000840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4236">
            <a:off x="3645920" y="4783192"/>
            <a:ext cx="480976" cy="758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4" descr="C:\Users\Dana\AppData\Local\Microsoft\Windows\Temporary Internet Files\Content.IE5\7IWYOE4D\MC9000840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4236">
            <a:off x="4101727" y="5542278"/>
            <a:ext cx="480976" cy="758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4" descr="C:\Users\Dana\AppData\Local\Microsoft\Windows\Temporary Internet Files\Content.IE5\7IWYOE4D\MC9000840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4236">
            <a:off x="4989912" y="5557759"/>
            <a:ext cx="480976" cy="758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4" descr="C:\Users\Dana\AppData\Local\Microsoft\Windows\Temporary Internet Files\Content.IE5\7IWYOE4D\MC9000840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4236">
            <a:off x="5448152" y="5586837"/>
            <a:ext cx="480976" cy="758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4" descr="C:\Users\Dana\AppData\Local\Microsoft\Windows\Temporary Internet Files\Content.IE5\7IWYOE4D\MC9000840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4236">
            <a:off x="4582240" y="5567266"/>
            <a:ext cx="480976" cy="758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4" descr="C:\Users\Dana\AppData\Local\Microsoft\Windows\Temporary Internet Files\Content.IE5\7IWYOE4D\MC9000840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4236">
            <a:off x="5892486" y="5586838"/>
            <a:ext cx="480976" cy="758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4" descr="C:\Users\Dana\AppData\Local\Microsoft\Windows\Temporary Internet Files\Content.IE5\7IWYOE4D\MC9000840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4236">
            <a:off x="6324920" y="5613177"/>
            <a:ext cx="480976" cy="758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4" descr="C:\Users\Dana\AppData\Local\Microsoft\Windows\Temporary Internet Files\Content.IE5\7IWYOE4D\MC9000840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4236">
            <a:off x="6865032" y="5571000"/>
            <a:ext cx="480976" cy="758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4" descr="C:\Users\Dana\AppData\Local\Microsoft\Windows\Temporary Internet Files\Content.IE5\7IWYOE4D\MC9000840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4236">
            <a:off x="7624441" y="5571000"/>
            <a:ext cx="480976" cy="758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4" descr="C:\Users\Dana\AppData\Local\Microsoft\Windows\Temporary Internet Files\Content.IE5\7IWYOE4D\MC9000840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4236">
            <a:off x="8022381" y="5574929"/>
            <a:ext cx="480976" cy="758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4" descr="C:\Users\Dana\AppData\Local\Microsoft\Windows\Temporary Internet Files\Content.IE5\7IWYOE4D\MC9000840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4236">
            <a:off x="8510609" y="5567267"/>
            <a:ext cx="480976" cy="758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projcto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76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76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76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6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6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76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6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3" grpId="0" autoUpdateAnimBg="0"/>
      <p:bldP spid="27655" grpId="0"/>
      <p:bldP spid="27658" grpId="0"/>
      <p:bldP spid="2765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Miky\AppData\Local\Microsoft\Windows\Temporary Internet Files\Content.IE5\WYLMYC5X\MP9004275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2585" y="0"/>
            <a:ext cx="8498830" cy="6858000"/>
          </a:xfrm>
          <a:prstGeom prst="rect">
            <a:avLst/>
          </a:prstGeom>
          <a:noFill/>
        </p:spPr>
      </p:pic>
      <p:sp>
        <p:nvSpPr>
          <p:cNvPr id="19458" name="AutoShape 4"/>
          <p:cNvSpPr>
            <a:spLocks noChangeArrowheads="1"/>
          </p:cNvSpPr>
          <p:nvPr/>
        </p:nvSpPr>
        <p:spPr bwMode="auto">
          <a:xfrm flipH="1">
            <a:off x="395536" y="260648"/>
            <a:ext cx="7871792" cy="2133600"/>
          </a:xfrm>
          <a:prstGeom prst="cloudCallout">
            <a:avLst>
              <a:gd name="adj1" fmla="val -36926"/>
              <a:gd name="adj2" fmla="val 69704"/>
            </a:avLst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00B0F0"/>
            </a:solidFill>
            <a:round/>
            <a:headEnd/>
            <a:tailEnd/>
          </a:ln>
        </p:spPr>
        <p:txBody>
          <a:bodyPr/>
          <a:lstStyle/>
          <a:p>
            <a:pPr algn="ctr"/>
            <a:endParaRPr lang="cs-CZ"/>
          </a:p>
        </p:txBody>
      </p:sp>
      <p:sp>
        <p:nvSpPr>
          <p:cNvPr id="19459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476672"/>
            <a:ext cx="77724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3600" b="1" i="1" dirty="0" smtClean="0">
                <a:latin typeface="Arial" charset="0"/>
              </a:rPr>
              <a:t>Kolik vidíš </a:t>
            </a:r>
            <a:r>
              <a:rPr lang="cs-CZ" sz="3600" b="1" i="1" dirty="0" smtClean="0">
                <a:solidFill>
                  <a:srgbClr val="FF0000"/>
                </a:solidFill>
                <a:latin typeface="Arial" charset="0"/>
              </a:rPr>
              <a:t>přímek</a:t>
            </a:r>
            <a:r>
              <a:rPr lang="cs-CZ" sz="3600" b="1" i="1" dirty="0" smtClean="0">
                <a:latin typeface="Arial" charset="0"/>
              </a:rPr>
              <a:t> plavat v našem rybníce?</a:t>
            </a:r>
          </a:p>
        </p:txBody>
      </p:sp>
      <p:sp>
        <p:nvSpPr>
          <p:cNvPr id="19460" name="Rectangle 5"/>
          <p:cNvSpPr>
            <a:spLocks noChangeArrowheads="1"/>
          </p:cNvSpPr>
          <p:nvPr/>
        </p:nvSpPr>
        <p:spPr bwMode="auto">
          <a:xfrm>
            <a:off x="101600" y="3000375"/>
            <a:ext cx="23756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 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9461" name="Line 6"/>
          <p:cNvSpPr>
            <a:spLocks noChangeShapeType="1"/>
          </p:cNvSpPr>
          <p:nvPr/>
        </p:nvSpPr>
        <p:spPr bwMode="auto">
          <a:xfrm flipV="1">
            <a:off x="533400" y="3733800"/>
            <a:ext cx="3962400" cy="914400"/>
          </a:xfrm>
          <a:prstGeom prst="line">
            <a:avLst/>
          </a:prstGeom>
          <a:noFill/>
          <a:ln w="38100">
            <a:solidFill>
              <a:srgbClr val="8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9462" name="Line 7"/>
          <p:cNvSpPr>
            <a:spLocks noChangeShapeType="1"/>
          </p:cNvSpPr>
          <p:nvPr/>
        </p:nvSpPr>
        <p:spPr bwMode="auto">
          <a:xfrm flipV="1">
            <a:off x="457200" y="3886200"/>
            <a:ext cx="2743200" cy="1600200"/>
          </a:xfrm>
          <a:prstGeom prst="line">
            <a:avLst/>
          </a:prstGeom>
          <a:noFill/>
          <a:ln w="38100">
            <a:solidFill>
              <a:srgbClr val="003366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9463" name="Line 8"/>
          <p:cNvSpPr>
            <a:spLocks noChangeShapeType="1"/>
          </p:cNvSpPr>
          <p:nvPr/>
        </p:nvSpPr>
        <p:spPr bwMode="auto">
          <a:xfrm flipV="1">
            <a:off x="457200" y="4114800"/>
            <a:ext cx="3962400" cy="914400"/>
          </a:xfrm>
          <a:prstGeom prst="line">
            <a:avLst/>
          </a:prstGeom>
          <a:noFill/>
          <a:ln w="38100">
            <a:solidFill>
              <a:srgbClr val="CC66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9464" name="Line 9"/>
          <p:cNvSpPr>
            <a:spLocks noChangeShapeType="1"/>
          </p:cNvSpPr>
          <p:nvPr/>
        </p:nvSpPr>
        <p:spPr bwMode="auto">
          <a:xfrm flipV="1">
            <a:off x="1219200" y="4800600"/>
            <a:ext cx="3962400" cy="914400"/>
          </a:xfrm>
          <a:prstGeom prst="line">
            <a:avLst/>
          </a:prstGeom>
          <a:noFill/>
          <a:ln w="38100">
            <a:solidFill>
              <a:srgbClr val="808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9465" name="Line 10"/>
          <p:cNvSpPr>
            <a:spLocks noChangeShapeType="1"/>
          </p:cNvSpPr>
          <p:nvPr/>
        </p:nvSpPr>
        <p:spPr bwMode="auto">
          <a:xfrm>
            <a:off x="3048000" y="3733800"/>
            <a:ext cx="4495800" cy="11430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9466" name="Line 11"/>
          <p:cNvSpPr>
            <a:spLocks noChangeShapeType="1"/>
          </p:cNvSpPr>
          <p:nvPr/>
        </p:nvSpPr>
        <p:spPr bwMode="auto">
          <a:xfrm flipV="1">
            <a:off x="2286000" y="4953000"/>
            <a:ext cx="3962400" cy="914400"/>
          </a:xfrm>
          <a:prstGeom prst="line">
            <a:avLst/>
          </a:prstGeom>
          <a:noFill/>
          <a:ln w="38100">
            <a:solidFill>
              <a:srgbClr val="0000FF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9467" name="Line 12"/>
          <p:cNvSpPr>
            <a:spLocks noChangeShapeType="1"/>
          </p:cNvSpPr>
          <p:nvPr/>
        </p:nvSpPr>
        <p:spPr bwMode="auto">
          <a:xfrm flipV="1">
            <a:off x="3048000" y="3810000"/>
            <a:ext cx="3962400" cy="914400"/>
          </a:xfrm>
          <a:prstGeom prst="line">
            <a:avLst/>
          </a:prstGeom>
          <a:noFill/>
          <a:ln w="38100">
            <a:solidFill>
              <a:srgbClr val="00CCFF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9468" name="Line 13"/>
          <p:cNvSpPr>
            <a:spLocks noChangeShapeType="1"/>
          </p:cNvSpPr>
          <p:nvPr/>
        </p:nvSpPr>
        <p:spPr bwMode="auto">
          <a:xfrm flipH="1" flipV="1">
            <a:off x="5638800" y="3657600"/>
            <a:ext cx="762000" cy="2362200"/>
          </a:xfrm>
          <a:prstGeom prst="line">
            <a:avLst/>
          </a:prstGeom>
          <a:noFill/>
          <a:ln w="38100">
            <a:solidFill>
              <a:srgbClr val="FF00FF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9469" name="Line 14"/>
          <p:cNvSpPr>
            <a:spLocks noChangeShapeType="1"/>
          </p:cNvSpPr>
          <p:nvPr/>
        </p:nvSpPr>
        <p:spPr bwMode="auto">
          <a:xfrm flipV="1">
            <a:off x="1676400" y="5334000"/>
            <a:ext cx="3962400" cy="914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9470" name="Line 15"/>
          <p:cNvSpPr>
            <a:spLocks noChangeShapeType="1"/>
          </p:cNvSpPr>
          <p:nvPr/>
        </p:nvSpPr>
        <p:spPr bwMode="auto">
          <a:xfrm flipV="1">
            <a:off x="2819400" y="5562600"/>
            <a:ext cx="3962400" cy="914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9471" name="Line 16"/>
          <p:cNvSpPr>
            <a:spLocks noChangeShapeType="1"/>
          </p:cNvSpPr>
          <p:nvPr/>
        </p:nvSpPr>
        <p:spPr bwMode="auto">
          <a:xfrm>
            <a:off x="1143000" y="4648200"/>
            <a:ext cx="2743200" cy="1905000"/>
          </a:xfrm>
          <a:prstGeom prst="line">
            <a:avLst/>
          </a:prstGeom>
          <a:noFill/>
          <a:ln w="38100">
            <a:solidFill>
              <a:srgbClr val="008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9472" name="Line 17"/>
          <p:cNvSpPr>
            <a:spLocks noChangeShapeType="1"/>
          </p:cNvSpPr>
          <p:nvPr/>
        </p:nvSpPr>
        <p:spPr bwMode="auto">
          <a:xfrm flipV="1">
            <a:off x="3505200" y="5638800"/>
            <a:ext cx="3962400" cy="91440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9473" name="Line 18"/>
          <p:cNvSpPr>
            <a:spLocks noChangeShapeType="1"/>
          </p:cNvSpPr>
          <p:nvPr/>
        </p:nvSpPr>
        <p:spPr bwMode="auto">
          <a:xfrm flipV="1">
            <a:off x="3505200" y="5181600"/>
            <a:ext cx="3962400" cy="914400"/>
          </a:xfrm>
          <a:prstGeom prst="line">
            <a:avLst/>
          </a:prstGeom>
          <a:noFill/>
          <a:ln w="38100">
            <a:solidFill>
              <a:srgbClr val="993366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9474" name="Rectangle 20"/>
          <p:cNvSpPr>
            <a:spLocks noChangeArrowheads="1"/>
          </p:cNvSpPr>
          <p:nvPr/>
        </p:nvSpPr>
        <p:spPr bwMode="auto">
          <a:xfrm>
            <a:off x="7772400" y="4191000"/>
            <a:ext cx="813043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latin typeface="Arial" charset="0"/>
              </a:rPr>
              <a:t>12</a:t>
            </a:r>
            <a:endParaRPr lang="cs-CZ" sz="4400" b="1" dirty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19475" name="Rectangle 21"/>
          <p:cNvSpPr>
            <a:spLocks noChangeArrowheads="1"/>
          </p:cNvSpPr>
          <p:nvPr/>
        </p:nvSpPr>
        <p:spPr bwMode="auto">
          <a:xfrm>
            <a:off x="7772400" y="5029200"/>
            <a:ext cx="813043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latin typeface="Arial" charset="0"/>
              </a:rPr>
              <a:t>14</a:t>
            </a:r>
            <a:endParaRPr lang="cs-CZ" sz="4400" b="1" dirty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19476" name="Rectangle 22"/>
          <p:cNvSpPr>
            <a:spLocks noChangeArrowheads="1"/>
          </p:cNvSpPr>
          <p:nvPr/>
        </p:nvSpPr>
        <p:spPr bwMode="auto">
          <a:xfrm>
            <a:off x="7772400" y="5867400"/>
            <a:ext cx="813043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latin typeface="Arial" charset="0"/>
              </a:rPr>
              <a:t>16</a:t>
            </a:r>
            <a:endParaRPr lang="cs-CZ" sz="4400" b="1" dirty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9720" name="Oval 24"/>
          <p:cNvSpPr>
            <a:spLocks noChangeArrowheads="1"/>
          </p:cNvSpPr>
          <p:nvPr/>
        </p:nvSpPr>
        <p:spPr bwMode="auto">
          <a:xfrm>
            <a:off x="7620000" y="5029200"/>
            <a:ext cx="1066800" cy="762000"/>
          </a:xfrm>
          <a:prstGeom prst="ellipse">
            <a:avLst/>
          </a:prstGeom>
          <a:noFill/>
          <a:ln w="73025">
            <a:solidFill>
              <a:srgbClr val="0070C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cxnSp>
        <p:nvCxnSpPr>
          <p:cNvPr id="25" name="Přímá spojovací čára 24"/>
          <p:cNvCxnSpPr/>
          <p:nvPr/>
        </p:nvCxnSpPr>
        <p:spPr>
          <a:xfrm>
            <a:off x="2123728" y="4509120"/>
            <a:ext cx="4968552" cy="36004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4099" name="Picture 3" descr="C:\Users\Miky\AppData\Local\Microsoft\Windows\Temporary Internet Files\Content.IE5\WYLMYC5X\MC90042838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867493">
            <a:off x="7027281" y="1867118"/>
            <a:ext cx="1584325" cy="198755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97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0104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96</Words>
  <Application>Microsoft Office PowerPoint</Application>
  <PresentationFormat>Předvádění na obrazovce (4:3)</PresentationFormat>
  <Paragraphs>33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      Přímka Umíš ji narýsovat</vt:lpstr>
      <vt:lpstr>A nyní zkuste přímku narýsovat sami.</vt:lpstr>
      <vt:lpstr>   </vt:lpstr>
      <vt:lpstr>Kolik vidíš přímek plavat v našem rybníce?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27</cp:revision>
  <dcterms:created xsi:type="dcterms:W3CDTF">2011-06-20T10:40:08Z</dcterms:created>
  <dcterms:modified xsi:type="dcterms:W3CDTF">2013-03-12T15:46:48Z</dcterms:modified>
</cp:coreProperties>
</file>