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4" autoAdjust="0"/>
    <p:restoredTop sz="94660"/>
  </p:normalViewPr>
  <p:slideViewPr>
    <p:cSldViewPr>
      <p:cViewPr>
        <p:scale>
          <a:sx n="76" d="100"/>
          <a:sy n="76" d="100"/>
        </p:scale>
        <p:origin x="-122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73F8C-991E-4403-B1F7-372038099539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2FC11A-548E-4B69-8AE1-E4436EC1A8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605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2FC11A-548E-4B69-8AE1-E4436EC1A8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863CF-CB15-4B6A-95D0-CB5BD304678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1._srpen" TargetMode="External"/><Relationship Id="rId13" Type="http://schemas.openxmlformats.org/officeDocument/2006/relationships/hyperlink" Target="http://cs.wikipedia.org/wiki/Dyje" TargetMode="External"/><Relationship Id="rId3" Type="http://schemas.openxmlformats.org/officeDocument/2006/relationships/hyperlink" Target="http://cs.wikipedia.org/wiki/6._srpen" TargetMode="External"/><Relationship Id="rId7" Type="http://schemas.openxmlformats.org/officeDocument/2006/relationships/hyperlink" Target="http://cs.wikipedia.org/wiki/Vltava" TargetMode="External"/><Relationship Id="rId12" Type="http://schemas.openxmlformats.org/officeDocument/2006/relationships/hyperlink" Target="http://cs.wikipedia.org/wiki/Oh%C5%99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8._srpen" TargetMode="External"/><Relationship Id="rId11" Type="http://schemas.openxmlformats.org/officeDocument/2006/relationships/hyperlink" Target="http://cs.wikipedia.org/wiki/Labe" TargetMode="External"/><Relationship Id="rId5" Type="http://schemas.openxmlformats.org/officeDocument/2006/relationships/hyperlink" Target="http://cs.wikipedia.org/wiki/7._srpen" TargetMode="External"/><Relationship Id="rId10" Type="http://schemas.openxmlformats.org/officeDocument/2006/relationships/hyperlink" Target="http://cs.wikipedia.org/wiki/18._srpen" TargetMode="External"/><Relationship Id="rId4" Type="http://schemas.openxmlformats.org/officeDocument/2006/relationships/hyperlink" Target="http://cs.wikipedia.org/wiki/Tlakov%C3%A1_n%C3%AD%C5%BEe" TargetMode="External"/><Relationship Id="rId9" Type="http://schemas.openxmlformats.org/officeDocument/2006/relationships/hyperlink" Target="http://cs.wikipedia.org/wiki/12._srpe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2700" dirty="0" smtClean="0"/>
              <a:t>Název školy: </a:t>
            </a:r>
            <a:r>
              <a:rPr lang="cs-CZ" sz="2700" b="1" dirty="0" smtClean="0"/>
              <a:t>ZŠ </a:t>
            </a:r>
            <a:r>
              <a:rPr lang="cs-CZ" sz="2700" b="1" dirty="0" err="1" smtClean="0"/>
              <a:t>Štětí</a:t>
            </a:r>
            <a:r>
              <a:rPr lang="cs-CZ" sz="2700" b="1" dirty="0" smtClean="0"/>
              <a:t>, Ostrovní 300</a:t>
            </a:r>
            <a:br>
              <a:rPr lang="cs-CZ" sz="2700" b="1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Autor: Mgr. Soňa Kyselová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br>
              <a:rPr lang="cs-CZ" sz="2700" dirty="0" smtClean="0"/>
            </a:br>
            <a:r>
              <a:rPr lang="cs-CZ" sz="2700" b="1" dirty="0" smtClean="0"/>
              <a:t>VY_12_INOVACE_ Z.8.A.01_specifika_regionu</a:t>
            </a:r>
            <a:br>
              <a:rPr lang="cs-CZ" sz="2700" b="1" dirty="0" smtClean="0"/>
            </a:br>
            <a:r>
              <a:rPr lang="cs-CZ" sz="2700" b="1" dirty="0" smtClean="0"/>
              <a:t>30.9.2011</a:t>
            </a:r>
            <a:br>
              <a:rPr lang="cs-CZ" sz="2700" b="1" dirty="0" smtClean="0"/>
            </a:br>
            <a:r>
              <a:rPr lang="cs-CZ" sz="2700" b="1" dirty="0" smtClean="0"/>
              <a:t>Ročník: osmý</a:t>
            </a:r>
            <a:br>
              <a:rPr lang="cs-CZ" sz="2700" b="1" dirty="0" smtClean="0"/>
            </a:br>
            <a:r>
              <a:rPr lang="cs-CZ" sz="2700" b="1" dirty="0" smtClean="0"/>
              <a:t>Vzdělávací oblast: ČLOVĚK A PŘÍRODA</a:t>
            </a:r>
            <a:br>
              <a:rPr lang="cs-CZ" sz="2700" b="1" dirty="0" smtClean="0"/>
            </a:br>
            <a:r>
              <a:rPr lang="cs-CZ" sz="2700" b="1" dirty="0" smtClean="0"/>
              <a:t>Předmět: ZEMĚPIS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</a:t>
            </a:r>
            <a:r>
              <a:rPr lang="cs-CZ" sz="2700" dirty="0" smtClean="0">
                <a:solidFill>
                  <a:srgbClr val="C00000"/>
                </a:solidFill>
              </a:rPr>
              <a:t>: SPECIFIKA REGIONU</a:t>
            </a:r>
            <a:br>
              <a:rPr lang="cs-CZ" sz="2700" dirty="0" smtClean="0">
                <a:solidFill>
                  <a:srgbClr val="C00000"/>
                </a:solidFill>
              </a:rPr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Číslo operačního programu: </a:t>
            </a:r>
            <a:r>
              <a:rPr lang="cs-CZ" sz="2700" b="1" dirty="0" smtClean="0"/>
              <a:t>CZ.1.07/1.4.00/21.1693</a:t>
            </a:r>
            <a:br>
              <a:rPr lang="cs-CZ" sz="2700" b="1" dirty="0" smtClean="0"/>
            </a:br>
            <a:r>
              <a:rPr lang="cs-CZ" sz="2700" dirty="0" smtClean="0"/>
              <a:t>Název projektu: </a:t>
            </a:r>
            <a:r>
              <a:rPr lang="cs-CZ" sz="2700" b="1" dirty="0" smtClean="0"/>
              <a:t>PRIMA ŠKOLA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Materiál je určen pro 8. ročník a slouží k opakování učiva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SPECIFIKA REGIONU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OPAKOVÁNÍ UČIVA – POVODEŇ VE ŠTĚTÍ 2002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21495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Představujeme se ….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fotografie0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33707"/>
          <a:stretch>
            <a:fillRect/>
          </a:stretch>
        </p:blipFill>
        <p:spPr>
          <a:xfrm>
            <a:off x="5143504" y="2143116"/>
            <a:ext cx="3394472" cy="3000396"/>
          </a:xfrm>
        </p:spPr>
      </p:pic>
      <p:sp>
        <p:nvSpPr>
          <p:cNvPr id="6" name="Zaoblený obdélníkový popisek 5"/>
          <p:cNvSpPr/>
          <p:nvPr/>
        </p:nvSpPr>
        <p:spPr>
          <a:xfrm>
            <a:off x="500034" y="2071678"/>
            <a:ext cx="4214842" cy="3429024"/>
          </a:xfrm>
          <a:prstGeom prst="wedgeRoundRectCallout">
            <a:avLst>
              <a:gd name="adj1" fmla="val 90309"/>
              <a:gd name="adj2" fmla="val 203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2571744"/>
            <a:ext cx="2571768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vlastně ahoj!!!!!! Jmenuji se Don a budu vás provázet digitální výukou mé paničky Soni – pokud se dobře díváte, vidíte ji v pozadí, jak cosi tvoří na počítači. Začneme opakováním!!!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5143512"/>
            <a:ext cx="13308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!!!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150" t="15784" r="17923" b="36864"/>
          <a:stretch>
            <a:fillRect/>
          </a:stretch>
        </p:blipFill>
        <p:spPr bwMode="auto">
          <a:xfrm>
            <a:off x="5429256" y="2357430"/>
            <a:ext cx="2000264" cy="214314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428596" y="2071678"/>
            <a:ext cx="4286280" cy="2714644"/>
          </a:xfrm>
          <a:prstGeom prst="wedgeRoundRectCallout">
            <a:avLst>
              <a:gd name="adj1" fmla="val 72847"/>
              <a:gd name="adj2" fmla="val 20029"/>
              <a:gd name="adj3" fmla="val 16667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2214554"/>
            <a:ext cx="3286148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Přečtěte si pozorně následující text- raději několikrát!!! Jak znám svou paničku, bude následovat test!!!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14942" y="4500570"/>
            <a:ext cx="133081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PRŮBĚH POVODNĚ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/>
            <a:r>
              <a:rPr lang="cs-CZ" sz="1800" dirty="0" smtClean="0">
                <a:hlinkClick r:id="rId3" action="ppaction://hlinkfile" tooltip="6. srpen"/>
              </a:rPr>
              <a:t>6. srpna</a:t>
            </a:r>
            <a:r>
              <a:rPr lang="cs-CZ" sz="1800" dirty="0" smtClean="0"/>
              <a:t> 2002 začala počasí v Česku ovlivňovat </a:t>
            </a:r>
            <a:r>
              <a:rPr lang="cs-CZ" sz="1800" dirty="0" smtClean="0">
                <a:solidFill>
                  <a:srgbClr val="FF0000"/>
                </a:solidFill>
                <a:hlinkClick r:id="rId4" action="ppaction://hlinkfile" tooltip="Tlaková níže"/>
              </a:rPr>
              <a:t>tlaková níže</a:t>
            </a:r>
            <a:r>
              <a:rPr lang="cs-CZ" sz="1800" dirty="0" smtClean="0"/>
              <a:t>, která se svým frontálním systémem pozvolna postupovala k východu. Do </a:t>
            </a:r>
            <a:r>
              <a:rPr lang="cs-CZ" sz="1800" dirty="0" smtClean="0">
                <a:hlinkClick r:id="rId5" action="ppaction://hlinkfile" tooltip="7. srpen"/>
              </a:rPr>
              <a:t>7.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6" action="ppaction://hlinkfile" tooltip="8. srpen"/>
              </a:rPr>
              <a:t>8. srpna</a:t>
            </a:r>
            <a:r>
              <a:rPr lang="cs-CZ" sz="1800" dirty="0" smtClean="0"/>
              <a:t> vytrvalé silné srážky naplnily většinu jihočeských a západočeských řek. Ve čtvrtek 8. srpna již na některých místech dosáhla povodeň svým rozsahem 50leté vody (především na jihu Čech. Situace se však pozvolna uklidňovala a 9. srpna přestalo pršet. </a:t>
            </a:r>
            <a:r>
              <a:rPr lang="cs-CZ" sz="1800" dirty="0" smtClean="0">
                <a:hlinkClick r:id="rId7" action="ppaction://hlinkfile" tooltip="Vltava"/>
              </a:rPr>
              <a:t>Vltava</a:t>
            </a:r>
            <a:r>
              <a:rPr lang="cs-CZ" sz="1800" dirty="0" smtClean="0"/>
              <a:t> v Praze dosáhla průtoku 1500 m³/s a začala klesat. </a:t>
            </a:r>
            <a:r>
              <a:rPr lang="cs-CZ" sz="1800" dirty="0" smtClean="0">
                <a:hlinkClick r:id="rId8" action="ppaction://hlinkfile" tooltip="11. srpen"/>
              </a:rPr>
              <a:t>11.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9" action="ppaction://hlinkfile" tooltip="12. srpen"/>
              </a:rPr>
              <a:t>12. srpna</a:t>
            </a:r>
            <a:r>
              <a:rPr lang="cs-CZ" sz="1800" dirty="0" smtClean="0"/>
              <a:t> začalo opět pršet. Nad jihozápadem Čech se střetly dva výrazné frontální systémy. Půda přesycená vodou z předešlých srážek nedokázala zadržet vodu a ta stékala do naplněných řek. V týdnu od 12. do </a:t>
            </a:r>
            <a:r>
              <a:rPr lang="cs-CZ" sz="1800" dirty="0" smtClean="0">
                <a:hlinkClick r:id="rId10" action="ppaction://hlinkfile" tooltip="18. srpen"/>
              </a:rPr>
              <a:t>18. srpna</a:t>
            </a:r>
            <a:r>
              <a:rPr lang="cs-CZ" sz="1800" dirty="0" smtClean="0"/>
              <a:t> tak část Česka postihla pětisetletá až tisíciletá povodeň. Nejvíce byla postižena Vltava se svým povodím, později dolní tok </a:t>
            </a:r>
            <a:r>
              <a:rPr lang="cs-CZ" sz="1800" dirty="0" smtClean="0">
                <a:hlinkClick r:id="rId11" action="ppaction://hlinkfile" tooltip="Labe"/>
              </a:rPr>
              <a:t>Labe</a:t>
            </a:r>
            <a:r>
              <a:rPr lang="cs-CZ" sz="1800" dirty="0" smtClean="0"/>
              <a:t> a okrajově také toky v povodí </a:t>
            </a:r>
            <a:r>
              <a:rPr lang="cs-CZ" sz="1800" dirty="0" smtClean="0">
                <a:hlinkClick r:id="rId12" action="ppaction://hlinkfile" tooltip="Ohře"/>
              </a:rPr>
              <a:t>Ohře</a:t>
            </a:r>
            <a:r>
              <a:rPr lang="cs-CZ" sz="1800" dirty="0" smtClean="0"/>
              <a:t> a povodí </a:t>
            </a:r>
            <a:r>
              <a:rPr lang="cs-CZ" sz="1800" dirty="0" smtClean="0">
                <a:hlinkClick r:id="rId13" action="ppaction://hlinkfile" tooltip="Dyje"/>
              </a:rPr>
              <a:t>Dyje</a:t>
            </a:r>
            <a:r>
              <a:rPr lang="cs-CZ" sz="1800" dirty="0" smtClean="0"/>
              <a:t>.</a:t>
            </a:r>
          </a:p>
          <a:p>
            <a:pPr lvl="1"/>
            <a:endParaRPr lang="cs-CZ" sz="1800" dirty="0" smtClean="0"/>
          </a:p>
          <a:p>
            <a:pPr lvl="1"/>
            <a:r>
              <a:rPr lang="cs-CZ" sz="1600" dirty="0" smtClean="0"/>
              <a:t>Text upraven podle níže uvedeného zdroje </a:t>
            </a:r>
            <a:r>
              <a:rPr lang="en-US" sz="1600" dirty="0" smtClean="0"/>
              <a:t>[</a:t>
            </a:r>
            <a:r>
              <a:rPr lang="cs-CZ" sz="1600" dirty="0" smtClean="0"/>
              <a:t> 2011 – 09 – 29</a:t>
            </a:r>
            <a:r>
              <a:rPr lang="en-US" sz="1600" dirty="0" smtClean="0"/>
              <a:t>]</a:t>
            </a:r>
            <a:r>
              <a:rPr lang="cs-CZ" sz="1600" dirty="0" smtClean="0"/>
              <a:t>;celý text uveden na www:&lt;http://cs.wikipedia.org/wiki/Povode%C5%88_v_%C4%8Cesku_(2002)&gt;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1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dirty="0" smtClean="0"/>
              <a:t>Povodně začaly:</a:t>
            </a:r>
          </a:p>
          <a:p>
            <a:pPr marL="514350" indent="-514350">
              <a:buAutoNum type="alphaLcParenR"/>
            </a:pPr>
            <a:r>
              <a:rPr lang="cs-CZ" dirty="0" smtClean="0"/>
              <a:t>6</a:t>
            </a:r>
            <a:r>
              <a:rPr lang="cs-CZ" dirty="0" smtClean="0"/>
              <a:t>. 8</a:t>
            </a:r>
            <a:r>
              <a:rPr lang="cs-CZ" dirty="0" smtClean="0"/>
              <a:t>. 2001</a:t>
            </a:r>
          </a:p>
          <a:p>
            <a:pPr marL="514350" indent="-514350">
              <a:buAutoNum type="alphaLcParenR"/>
            </a:pPr>
            <a:r>
              <a:rPr lang="cs-CZ" dirty="0" smtClean="0"/>
              <a:t>7. a 8</a:t>
            </a:r>
            <a:r>
              <a:rPr lang="cs-CZ" dirty="0" smtClean="0"/>
              <a:t>. 8</a:t>
            </a:r>
            <a:r>
              <a:rPr lang="cs-CZ" dirty="0" smtClean="0"/>
              <a:t>. 2002</a:t>
            </a:r>
          </a:p>
          <a:p>
            <a:pPr marL="514350" indent="-514350">
              <a:buAutoNum type="alphaLcParenR"/>
            </a:pPr>
            <a:r>
              <a:rPr lang="cs-CZ" dirty="0" smtClean="0"/>
              <a:t>1</a:t>
            </a:r>
            <a:r>
              <a:rPr lang="cs-CZ" dirty="0" smtClean="0"/>
              <a:t>. 6</a:t>
            </a:r>
            <a:r>
              <a:rPr lang="cs-CZ" dirty="0" smtClean="0"/>
              <a:t>. 2002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</p:txBody>
      </p:sp>
      <p:pic>
        <p:nvPicPr>
          <p:cNvPr id="2051" name="Picture 3" descr="C:\Users\Soňa\AppData\Local\Microsoft\Windows\Temporary Internet Files\Content.IE5\M7MHNHS7\MP900262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5214950"/>
            <a:ext cx="792000" cy="1044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8.32562E-7 L -0.63004 -0.37766 " pathEditMode="relative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2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řeky a jejich povodí byly nejvíce zasaženy?</a:t>
            </a:r>
          </a:p>
          <a:p>
            <a:pPr marL="514350" indent="-514350">
              <a:buAutoNum type="alphaLcParenR"/>
            </a:pPr>
            <a:r>
              <a:rPr lang="cs-CZ" dirty="0" smtClean="0"/>
              <a:t>Labe a Vltava</a:t>
            </a:r>
          </a:p>
          <a:p>
            <a:pPr marL="514350" indent="-514350">
              <a:buAutoNum type="alphaLcParenR"/>
            </a:pPr>
            <a:r>
              <a:rPr lang="cs-CZ" dirty="0" smtClean="0"/>
              <a:t>Berounka</a:t>
            </a:r>
          </a:p>
          <a:p>
            <a:pPr marL="514350" indent="-514350">
              <a:buAutoNum type="alphaLcParenR"/>
            </a:pPr>
            <a:r>
              <a:rPr lang="cs-CZ" dirty="0" smtClean="0"/>
              <a:t>Dunaj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3076" name="Picture 4" descr="C:\Users\Soňa\AppData\Local\Microsoft\Windows\Temporary Internet Files\Content.IE5\G4N11743\MP9002623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0000" y="6215082"/>
            <a:ext cx="684000" cy="8713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2239E-6 L -0.55139 -0.52452 " pathEditMode="relative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3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dirty="0" smtClean="0"/>
              <a:t>Naše škola byla zatopena do výše:</a:t>
            </a:r>
          </a:p>
          <a:p>
            <a:r>
              <a:rPr lang="cs-CZ" dirty="0" smtClean="0"/>
              <a:t>a) </a:t>
            </a:r>
            <a:r>
              <a:rPr lang="cs-CZ" dirty="0" smtClean="0"/>
              <a:t>10 m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smtClean="0"/>
              <a:t>2 m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smtClean="0"/>
              <a:t>6 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28813" y="-3068638"/>
            <a:ext cx="72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5572143"/>
            <a:ext cx="792000" cy="565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8575E-6 L -0.66163 -0.40911 " pathEditMode="relative" ptsTypes="AA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DONŮV TEST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617" t="10079" r="21837" b="36535"/>
          <a:stretch>
            <a:fillRect/>
          </a:stretch>
        </p:blipFill>
        <p:spPr bwMode="auto">
          <a:xfrm>
            <a:off x="6357950" y="2071678"/>
            <a:ext cx="1783499" cy="2416259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1000100" y="1500174"/>
            <a:ext cx="5072098" cy="3500462"/>
          </a:xfrm>
          <a:prstGeom prst="wedgeRoundRectCallout">
            <a:avLst>
              <a:gd name="adj1" fmla="val 64605"/>
              <a:gd name="adj2" fmla="val 21306"/>
              <a:gd name="adj3" fmla="val 1666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1643050"/>
            <a:ext cx="29289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závěrem také test ode mne, haf!!!</a:t>
            </a:r>
          </a:p>
          <a:p>
            <a:endParaRPr lang="cs-CZ" sz="2000" dirty="0"/>
          </a:p>
          <a:p>
            <a:r>
              <a:rPr lang="cs-CZ" sz="2000" dirty="0" smtClean="0"/>
              <a:t>Mojí paničkou je:</a:t>
            </a:r>
          </a:p>
          <a:p>
            <a:endParaRPr lang="cs-CZ" sz="2000" dirty="0"/>
          </a:p>
          <a:p>
            <a:pPr marL="342900" indent="-342900">
              <a:buAutoNum type="alphaLcParenR"/>
            </a:pPr>
            <a:r>
              <a:rPr lang="cs-CZ" sz="2000" dirty="0" smtClean="0"/>
              <a:t>Helena Vondráčková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Iveta Bartošová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Soňa Kyselová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4509120"/>
            <a:ext cx="30525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ANOTACE, 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sz="2000" dirty="0" smtClean="0"/>
              <a:t>Materiál slouží k opakování učiva předešlé hodiny, kdy v rámci regionální výuky byla tématem povodeň ve Štětí 2002 a její následky pro Štětí a naši </a:t>
            </a:r>
            <a:r>
              <a:rPr lang="cs-CZ" sz="2000" dirty="0" smtClean="0"/>
              <a:t>školu.</a:t>
            </a:r>
            <a:endParaRPr lang="cs-CZ" sz="2000" dirty="0" smtClean="0"/>
          </a:p>
          <a:p>
            <a:pPr algn="just"/>
            <a:r>
              <a:rPr lang="cs-CZ" sz="2000" dirty="0" smtClean="0"/>
              <a:t>Žáci nepotřebují pomůcky, sledují prezentaci a plní dané úkoly </a:t>
            </a:r>
            <a:r>
              <a:rPr lang="cs-CZ" sz="2000" dirty="0" smtClean="0"/>
              <a:t>testů.</a:t>
            </a:r>
            <a:endParaRPr lang="cs-CZ" sz="2000" dirty="0" smtClean="0"/>
          </a:p>
          <a:p>
            <a:pPr algn="just"/>
            <a:r>
              <a:rPr lang="cs-CZ" sz="2000" dirty="0" smtClean="0"/>
              <a:t>Lze soutěžit na vždy první tři úspěšné řešitele ( testy 1,2,3); mohou získat nějakou malou klasifikační odměnu ( dávám +, za pět + je 1); záleží na individuálních formách klasifikace </a:t>
            </a:r>
            <a:r>
              <a:rPr lang="cs-CZ" sz="2000" dirty="0" smtClean="0"/>
              <a:t>vyučujících.</a:t>
            </a:r>
            <a:endParaRPr lang="cs-CZ" sz="2000" dirty="0" smtClean="0"/>
          </a:p>
          <a:p>
            <a:pPr algn="just"/>
            <a:r>
              <a:rPr lang="cs-CZ" sz="2000" dirty="0" smtClean="0"/>
              <a:t>Test 3 je </a:t>
            </a:r>
            <a:r>
              <a:rPr lang="cs-CZ" sz="2000" dirty="0" err="1" smtClean="0"/>
              <a:t>je</a:t>
            </a:r>
            <a:r>
              <a:rPr lang="cs-CZ" sz="2000" dirty="0" smtClean="0"/>
              <a:t> zaměřen na  </a:t>
            </a:r>
            <a:r>
              <a:rPr lang="cs-CZ" sz="2000" dirty="0" err="1" smtClean="0"/>
              <a:t>na</a:t>
            </a:r>
            <a:r>
              <a:rPr lang="cs-CZ" sz="2000" dirty="0" smtClean="0"/>
              <a:t> region ( naše škola), je možné ho </a:t>
            </a:r>
            <a:r>
              <a:rPr lang="cs-CZ" sz="2000" dirty="0" smtClean="0"/>
              <a:t>obměnit.</a:t>
            </a:r>
            <a:endParaRPr lang="cs-CZ" sz="2000" dirty="0" smtClean="0"/>
          </a:p>
          <a:p>
            <a:pPr algn="just"/>
            <a:r>
              <a:rPr lang="cs-CZ" sz="2000" dirty="0" smtClean="0"/>
              <a:t>„Donův“ test je zábavná oddechová záležitost, opět je možné ho obměnit nebo </a:t>
            </a:r>
            <a:r>
              <a:rPr lang="cs-CZ" sz="2000" dirty="0" smtClean="0"/>
              <a:t>nezadávat.</a:t>
            </a:r>
            <a:endParaRPr lang="cs-CZ" sz="2000" dirty="0" smtClean="0"/>
          </a:p>
          <a:p>
            <a:pPr algn="just"/>
            <a:r>
              <a:rPr lang="cs-CZ" sz="2000" b="1" u="sng" dirty="0" smtClean="0"/>
              <a:t>Klíčová slova</a:t>
            </a:r>
            <a:r>
              <a:rPr lang="cs-CZ" sz="2000" dirty="0" smtClean="0"/>
              <a:t>: počátek a průběh povodní v ČR, povodí řeky, historie regionu, čtenářská gramotnost</a:t>
            </a:r>
          </a:p>
          <a:p>
            <a:pPr algn="just"/>
            <a:r>
              <a:rPr lang="cs-CZ" sz="2000" b="1" u="sng" dirty="0" smtClean="0"/>
              <a:t>Inovace: </a:t>
            </a:r>
            <a:r>
              <a:rPr lang="cs-CZ" sz="2000" dirty="0" smtClean="0"/>
              <a:t>opakování v úvodu hodiny je prováděno zábavnou formou jako prezentace, žáci mohou pracovat na interaktivní tabuli (zatrhávání správných </a:t>
            </a:r>
            <a:r>
              <a:rPr lang="cs-CZ" sz="2000" smtClean="0"/>
              <a:t>odpovědí</a:t>
            </a:r>
            <a:r>
              <a:rPr lang="cs-CZ" sz="2000" smtClean="0"/>
              <a:t>).</a:t>
            </a:r>
            <a:endParaRPr lang="cs-CZ" sz="2000" dirty="0" smtClean="0"/>
          </a:p>
          <a:p>
            <a:pPr algn="jus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364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Název školy: ZŠ Štětí, Ostrovní 300  Autor: Mgr. Soňa Kyselová Název materiálu:  VY_12_INOVACE_ Z.8.A.01_specifika_regionu 30.9.2011 Ročník: osmý Vzdělávací oblast: ČLOVĚK A PŘÍRODA Předmět: ZEMĚPIS Název: SPECIFIKA REGIONU  Číslo operačního programu: CZ.1.07/1.4.00/21.1693 Název projektu: PRIMA ŠKOLA </vt:lpstr>
      <vt:lpstr>   Anotace Materiál je určen pro 8. ročník a slouží k opakování učiva SPECIFIKA REGIONU OPAKOVÁNÍ UČIVA – POVODEŇ VE ŠTĚTÍ 2002 </vt:lpstr>
      <vt:lpstr>Představujeme se ….</vt:lpstr>
      <vt:lpstr>ÚKOL !!!</vt:lpstr>
      <vt:lpstr>PRŮBĚH POVODNĚ</vt:lpstr>
      <vt:lpstr>TEST 1</vt:lpstr>
      <vt:lpstr>TEST 2</vt:lpstr>
      <vt:lpstr>Test 3</vt:lpstr>
      <vt:lpstr>DONŮV TEST</vt:lpstr>
      <vt:lpstr>ANOTACE, 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Soňa Kyselová Název materiálu:  VY_12_INOVACE_ Z.8.A.01_ Název: Název DUMky Číslo operačního programu: CZ.1.07/1.4.00/21.1693 Název projektu: PRIMA ŠKOLA</dc:title>
  <dc:creator>Soňa</dc:creator>
  <cp:lastModifiedBy>Martin Králík</cp:lastModifiedBy>
  <cp:revision>51</cp:revision>
  <dcterms:created xsi:type="dcterms:W3CDTF">2011-09-26T18:06:44Z</dcterms:created>
  <dcterms:modified xsi:type="dcterms:W3CDTF">2012-03-13T20:58:36Z</dcterms:modified>
</cp:coreProperties>
</file>