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7" r:id="rId3"/>
    <p:sldId id="262" r:id="rId4"/>
    <p:sldId id="263" r:id="rId5"/>
    <p:sldId id="264" r:id="rId6"/>
    <p:sldId id="26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E269D01E-BC32-4049-B463-5C60D7B0CCD2}" styleName="Styl s motivem 2 – zvýraznění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VY_32_INOVACE_20_M-Obdélník/3./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smtClean="0"/>
            <a:t>: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smtClean="0"/>
            <a:t>: 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VY_32_INOVACE_20_M-Obdélník/3./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45335925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určený k použití na interaktivní tabuli</a:t>
            </a:r>
          </a:p>
          <a:p>
            <a:r>
              <a:rPr lang="cs-CZ" smtClean="0"/>
              <a:t>Matematika </a:t>
            </a:r>
            <a:r>
              <a:rPr lang="cs-CZ" dirty="0" smtClean="0"/>
              <a:t>– geometrie</a:t>
            </a:r>
          </a:p>
          <a:p>
            <a:r>
              <a:rPr lang="cs-CZ" dirty="0" smtClean="0"/>
              <a:t>Obdélník</a:t>
            </a:r>
          </a:p>
          <a:p>
            <a:pPr marL="0" indent="0">
              <a:buNone/>
            </a:pPr>
            <a:r>
              <a:rPr lang="cs-CZ" dirty="0" smtClean="0"/>
              <a:t>    </a:t>
            </a:r>
          </a:p>
          <a:p>
            <a:r>
              <a:rPr lang="cs-CZ" dirty="0" smtClean="0"/>
              <a:t>Pro 3. ročník  ZŠ</a:t>
            </a:r>
          </a:p>
          <a:p>
            <a:r>
              <a:rPr lang="cs-CZ" dirty="0" smtClean="0"/>
              <a:t> Názorné </a:t>
            </a:r>
            <a:r>
              <a:rPr lang="cs-CZ" dirty="0" err="1" smtClean="0"/>
              <a:t>vysvětlení,strany</a:t>
            </a:r>
            <a:r>
              <a:rPr lang="cs-CZ" dirty="0" smtClean="0"/>
              <a:t> shodné, </a:t>
            </a:r>
            <a:r>
              <a:rPr lang="cs-CZ" dirty="0" err="1" smtClean="0"/>
              <a:t>rovnoběžné,kolmé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/>
          <a:lstStyle/>
          <a:p>
            <a:pPr eaLnBrk="1" hangingPunct="1"/>
            <a:r>
              <a:rPr lang="cs-CZ" dirty="0" smtClean="0">
                <a:latin typeface="Arial" pitchFamily="34" charset="0"/>
                <a:cs typeface="Arial" pitchFamily="34" charset="0"/>
              </a:rPr>
              <a:t>Obdélník</a:t>
            </a:r>
          </a:p>
        </p:txBody>
      </p:sp>
      <p:sp>
        <p:nvSpPr>
          <p:cNvPr id="11267" name="Zástupný symbol pro obsah 2"/>
          <p:cNvSpPr>
            <a:spLocks noGrp="1"/>
          </p:cNvSpPr>
          <p:nvPr>
            <p:ph idx="1"/>
          </p:nvPr>
        </p:nvSpPr>
        <p:spPr>
          <a:xfrm>
            <a:off x="500063" y="1500188"/>
            <a:ext cx="8643937" cy="4786312"/>
          </a:xfrm>
        </p:spPr>
        <p:txBody>
          <a:bodyPr/>
          <a:lstStyle/>
          <a:p>
            <a:pPr eaLnBrk="1" hangingPunct="1">
              <a:buClr>
                <a:srgbClr val="FF0000"/>
              </a:buClr>
              <a:buNone/>
            </a:pPr>
            <a:r>
              <a:rPr lang="cs-CZ" dirty="0" smtClean="0">
                <a:solidFill>
                  <a:srgbClr val="FF0000"/>
                </a:solidFill>
              </a:rPr>
              <a:t>  </a:t>
            </a:r>
          </a:p>
          <a:p>
            <a:pPr eaLnBrk="1" hangingPunct="1">
              <a:buClr>
                <a:srgbClr val="FF0000"/>
              </a:buClr>
              <a:buFont typeface="Arial" charset="0"/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eaLnBrk="1" hangingPunct="1">
              <a:buClr>
                <a:srgbClr val="FF0000"/>
              </a:buClr>
              <a:buFont typeface="Arial" charset="0"/>
              <a:buNone/>
            </a:pPr>
            <a:endParaRPr lang="cs-CZ" dirty="0" smtClean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>
            <a:spLocks/>
          </p:cNvSpPr>
          <p:nvPr/>
        </p:nvSpPr>
        <p:spPr>
          <a:xfrm>
            <a:off x="928688" y="3429000"/>
            <a:ext cx="3600450" cy="1800225"/>
          </a:xfrm>
          <a:prstGeom prst="rect">
            <a:avLst/>
          </a:prstGeom>
          <a:ln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11269" name="TextovéPole 5"/>
          <p:cNvSpPr txBox="1">
            <a:spLocks noChangeArrowheads="1"/>
          </p:cNvSpPr>
          <p:nvPr/>
        </p:nvSpPr>
        <p:spPr bwMode="auto">
          <a:xfrm>
            <a:off x="500063" y="5214938"/>
            <a:ext cx="4286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/>
              <a:t>A</a:t>
            </a:r>
          </a:p>
        </p:txBody>
      </p:sp>
      <p:sp>
        <p:nvSpPr>
          <p:cNvPr id="11270" name="TextovéPole 6"/>
          <p:cNvSpPr txBox="1">
            <a:spLocks noChangeArrowheads="1"/>
          </p:cNvSpPr>
          <p:nvPr/>
        </p:nvSpPr>
        <p:spPr bwMode="auto">
          <a:xfrm>
            <a:off x="4572000" y="5143500"/>
            <a:ext cx="4286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/>
              <a:t>B</a:t>
            </a:r>
          </a:p>
        </p:txBody>
      </p:sp>
      <p:sp>
        <p:nvSpPr>
          <p:cNvPr id="11271" name="TextovéPole 7"/>
          <p:cNvSpPr txBox="1">
            <a:spLocks noChangeArrowheads="1"/>
          </p:cNvSpPr>
          <p:nvPr/>
        </p:nvSpPr>
        <p:spPr bwMode="auto">
          <a:xfrm>
            <a:off x="4500563" y="2928938"/>
            <a:ext cx="4286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/>
              <a:t>C</a:t>
            </a:r>
          </a:p>
        </p:txBody>
      </p:sp>
      <p:sp>
        <p:nvSpPr>
          <p:cNvPr id="11272" name="TextovéPole 8"/>
          <p:cNvSpPr txBox="1">
            <a:spLocks noChangeArrowheads="1"/>
          </p:cNvSpPr>
          <p:nvPr/>
        </p:nvSpPr>
        <p:spPr bwMode="auto">
          <a:xfrm>
            <a:off x="500063" y="2928938"/>
            <a:ext cx="4286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/>
              <a:t>D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928688" y="5214938"/>
            <a:ext cx="3600450" cy="36512"/>
          </a:xfrm>
          <a:prstGeom prst="rect">
            <a:avLst/>
          </a:prstGeom>
          <a:solidFill>
            <a:srgbClr val="FF0000"/>
          </a:solidFill>
          <a:ln w="3175"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 rot="5400000">
            <a:off x="47625" y="4316413"/>
            <a:ext cx="1798638" cy="36512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>
            <a:spLocks noChangeArrowheads="1"/>
          </p:cNvSpPr>
          <p:nvPr/>
        </p:nvSpPr>
        <p:spPr bwMode="auto">
          <a:xfrm>
            <a:off x="5072062" y="5284986"/>
            <a:ext cx="3857625" cy="1015663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defRPr/>
            </a:pPr>
            <a:r>
              <a:rPr lang="cs-CZ" sz="20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sousední </a:t>
            </a:r>
            <a:r>
              <a:rPr lang="cs-CZ" sz="20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strany </a:t>
            </a:r>
            <a:r>
              <a:rPr lang="cs-CZ" sz="2000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obdélníku</a:t>
            </a:r>
            <a:br>
              <a:rPr lang="cs-CZ" sz="2000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2000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jsou navzájem kolmé, svírají</a:t>
            </a:r>
            <a:br>
              <a:rPr lang="cs-CZ" sz="2000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2000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úhel 90°</a:t>
            </a:r>
          </a:p>
        </p:txBody>
      </p:sp>
      <p:sp>
        <p:nvSpPr>
          <p:cNvPr id="25" name="TextovéPole 22"/>
          <p:cNvSpPr txBox="1">
            <a:spLocks noChangeArrowheads="1"/>
          </p:cNvSpPr>
          <p:nvPr/>
        </p:nvSpPr>
        <p:spPr bwMode="auto">
          <a:xfrm>
            <a:off x="5000625" y="3571875"/>
            <a:ext cx="4000500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dirty="0"/>
          </a:p>
          <a:p>
            <a:endParaRPr lang="cs-CZ" dirty="0"/>
          </a:p>
        </p:txBody>
      </p:sp>
      <p:sp>
        <p:nvSpPr>
          <p:cNvPr id="24" name="Ohnutý pruh 23"/>
          <p:cNvSpPr/>
          <p:nvPr/>
        </p:nvSpPr>
        <p:spPr>
          <a:xfrm rot="3448352">
            <a:off x="695325" y="4929188"/>
            <a:ext cx="471488" cy="550862"/>
          </a:xfrm>
          <a:prstGeom prst="blockArc">
            <a:avLst>
              <a:gd name="adj1" fmla="val 12925524"/>
              <a:gd name="adj2" fmla="val 18602807"/>
              <a:gd name="adj3" fmla="val 2319"/>
            </a:avLst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6" name="Elipsa 25"/>
          <p:cNvSpPr/>
          <p:nvPr/>
        </p:nvSpPr>
        <p:spPr>
          <a:xfrm>
            <a:off x="1025525" y="5097463"/>
            <a:ext cx="46038" cy="46037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3074" name="Picture 2" descr="C:\Users\Miky\AppData\Local\Microsoft\Windows\Temporary Internet Files\Content.IE5\16D996EB\MP90017870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736" y="35853"/>
            <a:ext cx="2736304" cy="181964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3076" name="Picture 4" descr="C:\Users\Miky\AppData\Local\Microsoft\Windows\Temporary Internet Files\Content.IE5\GA2D9YLR\MP90040115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43860" y="135980"/>
            <a:ext cx="2081784" cy="312115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TextovéPole 1"/>
          <p:cNvSpPr txBox="1"/>
          <p:nvPr/>
        </p:nvSpPr>
        <p:spPr>
          <a:xfrm>
            <a:off x="1938537" y="5592901"/>
            <a:ext cx="4603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AD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728913" y="5592901"/>
            <a:ext cx="4427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AB</a:t>
            </a:r>
            <a:endParaRPr lang="cs-CZ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2544866" y="5667375"/>
            <a:ext cx="0" cy="22038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2405273" y="5887760"/>
            <a:ext cx="28891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855495"/>
            <a:ext cx="6853237" cy="1006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2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91264" cy="1417638"/>
          </a:xfr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 </a:t>
            </a:r>
            <a:r>
              <a:rPr lang="cs-CZ" sz="3100" dirty="0" smtClean="0">
                <a:latin typeface="Arial" pitchFamily="34" charset="0"/>
                <a:cs typeface="Arial" pitchFamily="34" charset="0"/>
              </a:rPr>
              <a:t>Protější strany obdélníku nemají</a:t>
            </a:r>
            <a:br>
              <a:rPr lang="cs-CZ" sz="3100" dirty="0" smtClean="0"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latin typeface="Arial" pitchFamily="34" charset="0"/>
                <a:cs typeface="Arial" pitchFamily="34" charset="0"/>
              </a:rPr>
              <a:t>  žádný společný bod jsou rovnoběžné 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63" y="1500188"/>
            <a:ext cx="8643937" cy="4786312"/>
          </a:xfrm>
        </p:spPr>
        <p:txBody>
          <a:bodyPr/>
          <a:lstStyle/>
          <a:p>
            <a:pPr eaLnBrk="1" hangingPunct="1">
              <a:buClr>
                <a:srgbClr val="FF0000"/>
              </a:buClr>
              <a:buNone/>
            </a:pPr>
            <a:r>
              <a:rPr lang="cs-CZ" dirty="0" smtClean="0">
                <a:solidFill>
                  <a:srgbClr val="FF0000"/>
                </a:solidFill>
              </a:rPr>
              <a:t>  </a:t>
            </a:r>
          </a:p>
          <a:p>
            <a:pPr eaLnBrk="1" hangingPunct="1">
              <a:buClr>
                <a:srgbClr val="FF0000"/>
              </a:buClr>
              <a:buFont typeface="Arial" charset="0"/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eaLnBrk="1" hangingPunct="1">
              <a:buClr>
                <a:srgbClr val="FF0000"/>
              </a:buClr>
              <a:buFont typeface="Arial" charset="0"/>
              <a:buNone/>
            </a:pPr>
            <a:r>
              <a:rPr lang="cs-CZ" dirty="0" smtClean="0">
                <a:solidFill>
                  <a:srgbClr val="FF0000"/>
                </a:solidFill>
              </a:rPr>
              <a:t> </a:t>
            </a:r>
          </a:p>
          <a:p>
            <a:pPr eaLnBrk="1" hangingPunct="1">
              <a:buClr>
                <a:srgbClr val="FF0000"/>
              </a:buClr>
              <a:buFont typeface="Arial" charset="0"/>
              <a:buNone/>
            </a:pPr>
            <a:endParaRPr lang="cs-CZ" dirty="0" smtClean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>
            <a:spLocks/>
          </p:cNvSpPr>
          <p:nvPr/>
        </p:nvSpPr>
        <p:spPr>
          <a:xfrm>
            <a:off x="928688" y="3429000"/>
            <a:ext cx="3600450" cy="1800225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12293" name="TextovéPole 5"/>
          <p:cNvSpPr txBox="1">
            <a:spLocks noChangeArrowheads="1"/>
          </p:cNvSpPr>
          <p:nvPr/>
        </p:nvSpPr>
        <p:spPr bwMode="auto">
          <a:xfrm>
            <a:off x="500063" y="5214938"/>
            <a:ext cx="4286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/>
              <a:t>A</a:t>
            </a:r>
          </a:p>
        </p:txBody>
      </p:sp>
      <p:sp>
        <p:nvSpPr>
          <p:cNvPr id="12294" name="TextovéPole 6"/>
          <p:cNvSpPr txBox="1">
            <a:spLocks noChangeArrowheads="1"/>
          </p:cNvSpPr>
          <p:nvPr/>
        </p:nvSpPr>
        <p:spPr bwMode="auto">
          <a:xfrm>
            <a:off x="4572000" y="5143500"/>
            <a:ext cx="4286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/>
              <a:t>B</a:t>
            </a:r>
          </a:p>
        </p:txBody>
      </p:sp>
      <p:sp>
        <p:nvSpPr>
          <p:cNvPr id="12295" name="TextovéPole 7"/>
          <p:cNvSpPr txBox="1">
            <a:spLocks noChangeArrowheads="1"/>
          </p:cNvSpPr>
          <p:nvPr/>
        </p:nvSpPr>
        <p:spPr bwMode="auto">
          <a:xfrm>
            <a:off x="4500563" y="2928938"/>
            <a:ext cx="4286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/>
              <a:t>C</a:t>
            </a:r>
          </a:p>
        </p:txBody>
      </p:sp>
      <p:sp>
        <p:nvSpPr>
          <p:cNvPr id="12296" name="TextovéPole 8"/>
          <p:cNvSpPr txBox="1">
            <a:spLocks noChangeArrowheads="1"/>
          </p:cNvSpPr>
          <p:nvPr/>
        </p:nvSpPr>
        <p:spPr bwMode="auto">
          <a:xfrm>
            <a:off x="500063" y="2928938"/>
            <a:ext cx="4286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/>
              <a:t>D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928688" y="5214938"/>
            <a:ext cx="3600450" cy="36512"/>
          </a:xfrm>
          <a:prstGeom prst="rect">
            <a:avLst/>
          </a:prstGeom>
          <a:solidFill>
            <a:srgbClr val="FF0000"/>
          </a:solidFill>
          <a:ln w="3175"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928688" y="3409950"/>
            <a:ext cx="3600450" cy="36513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 rot="5400000">
            <a:off x="29369" y="4312444"/>
            <a:ext cx="1835150" cy="36512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 rot="5400000">
            <a:off x="3599657" y="4312444"/>
            <a:ext cx="1836737" cy="34925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5" name="TextovéPole 22"/>
          <p:cNvSpPr txBox="1">
            <a:spLocks noChangeArrowheads="1"/>
          </p:cNvSpPr>
          <p:nvPr/>
        </p:nvSpPr>
        <p:spPr bwMode="auto">
          <a:xfrm>
            <a:off x="5143500" y="4071938"/>
            <a:ext cx="3714750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b="1" dirty="0"/>
          </a:p>
          <a:p>
            <a:endParaRPr lang="cs-CZ" sz="1000" dirty="0"/>
          </a:p>
          <a:p>
            <a:endParaRPr lang="cs-CZ" dirty="0"/>
          </a:p>
          <a:p>
            <a:endParaRPr lang="cs-CZ" sz="1000" dirty="0"/>
          </a:p>
          <a:p>
            <a:r>
              <a:rPr lang="cs-CZ" dirty="0"/>
              <a:t/>
            </a:r>
            <a:br>
              <a:rPr lang="cs-CZ" dirty="0"/>
            </a:br>
            <a:r>
              <a:rPr lang="cs-CZ" dirty="0"/>
              <a:t>  </a:t>
            </a:r>
            <a:br>
              <a:rPr lang="cs-CZ" dirty="0"/>
            </a:br>
            <a:r>
              <a:rPr lang="cs-CZ" dirty="0"/>
              <a:t> </a:t>
            </a:r>
          </a:p>
          <a:p>
            <a:endParaRPr lang="cs-CZ" sz="1000" dirty="0"/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5072063" y="2214563"/>
            <a:ext cx="3714750" cy="1323439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defRPr/>
            </a:pPr>
            <a:r>
              <a:rPr lang="cs-CZ" sz="20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000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strany AB a CD</a:t>
            </a:r>
          </a:p>
          <a:p>
            <a:pPr>
              <a:defRPr/>
            </a:pPr>
            <a:endParaRPr lang="cs-CZ" sz="10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  <a:p>
            <a:pPr>
              <a:defRPr/>
            </a:pPr>
            <a:r>
              <a:rPr lang="cs-CZ" sz="2000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strany AD a BC</a:t>
            </a:r>
          </a:p>
          <a:p>
            <a:pPr>
              <a:defRPr/>
            </a:pPr>
            <a:endParaRPr lang="cs-CZ" sz="1000" dirty="0">
              <a:solidFill>
                <a:schemeClr val="accent1">
                  <a:lumMod val="50000"/>
                </a:schemeClr>
              </a:solidFill>
            </a:endParaRPr>
          </a:p>
          <a:p>
            <a:pPr>
              <a:defRPr/>
            </a:pP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AB </a:t>
            </a:r>
            <a:r>
              <a:rPr lang="cs-CZ" sz="2000" dirty="0" err="1" smtClean="0">
                <a:solidFill>
                  <a:schemeClr val="accent1">
                    <a:lumMod val="75000"/>
                  </a:schemeClr>
                </a:solidFill>
              </a:rPr>
              <a:t>ll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 CD        AD </a:t>
            </a:r>
            <a:r>
              <a:rPr lang="cs-CZ" sz="2000" dirty="0" err="1" smtClean="0">
                <a:solidFill>
                  <a:schemeClr val="accent1">
                    <a:lumMod val="75000"/>
                  </a:schemeClr>
                </a:solidFill>
              </a:rPr>
              <a:t>ll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 BC</a:t>
            </a:r>
            <a:endParaRPr lang="cs-CZ" sz="20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4098" name="Picture 2" descr="C:\Users\Miky\AppData\Local\Microsoft\Windows\Temporary Internet Files\Content.IE5\94057IS2\MP90040245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96136" y="3645024"/>
            <a:ext cx="2317179" cy="2890123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4100" name="Picture 4" descr="C:\Users\Miky\AppData\Local\Microsoft\Windows\Temporary Internet Files\Content.IE5\GA2D9YLR\MC90007119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600" y="692696"/>
            <a:ext cx="1483259" cy="2080788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5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2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3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1000" fill="hold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1000" fill="hold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1000" fill="hold"/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7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1" dur="1500" autoRev="1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2" dur="1500" autoRev="1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3" dur="1500" autoRev="1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4" dur="1500" autoRev="1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7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8" dur="1000" autoRev="1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9" dur="1000" autoRev="1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60" dur="1000" autoRev="1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1" dur="1000" autoRev="1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19" grpId="0" animBg="1"/>
      <p:bldP spid="20" grpId="0" animBg="1"/>
      <p:bldP spid="2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pPr eaLnBrk="1" hangingPunct="1"/>
            <a:r>
              <a:rPr lang="cs-CZ" dirty="0" smtClean="0">
                <a:latin typeface="Arial" pitchFamily="34" charset="0"/>
                <a:cs typeface="Arial" pitchFamily="34" charset="0"/>
              </a:rPr>
              <a:t>Obdélník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1500" y="1500188"/>
            <a:ext cx="8643938" cy="5143500"/>
          </a:xfrm>
        </p:spPr>
        <p:txBody>
          <a:bodyPr/>
          <a:lstStyle/>
          <a:p>
            <a:pPr eaLnBrk="1" hangingPunct="1">
              <a:buClr>
                <a:srgbClr val="FF0000"/>
              </a:buClr>
              <a:buNone/>
            </a:pPr>
            <a:r>
              <a:rPr lang="cs-CZ" dirty="0" smtClean="0">
                <a:solidFill>
                  <a:srgbClr val="FF0000"/>
                </a:solidFill>
              </a:rPr>
              <a:t>  </a:t>
            </a:r>
          </a:p>
          <a:p>
            <a:pPr eaLnBrk="1" hangingPunct="1">
              <a:buClr>
                <a:srgbClr val="FF0000"/>
              </a:buClr>
              <a:buFont typeface="Wingdings" pitchFamily="2" charset="2"/>
              <a:buChar char="ü"/>
            </a:pPr>
            <a:endParaRPr lang="cs-CZ" dirty="0" smtClean="0">
              <a:solidFill>
                <a:srgbClr val="FF0000"/>
              </a:solidFill>
            </a:endParaRPr>
          </a:p>
          <a:p>
            <a:pPr eaLnBrk="1" hangingPunct="1">
              <a:buClr>
                <a:srgbClr val="FF0000"/>
              </a:buClr>
              <a:buFont typeface="Arial" charset="0"/>
              <a:buNone/>
            </a:pPr>
            <a:r>
              <a:rPr lang="cs-CZ" dirty="0" smtClean="0">
                <a:solidFill>
                  <a:srgbClr val="FF0000"/>
                </a:solidFill>
              </a:rPr>
              <a:t> </a:t>
            </a:r>
          </a:p>
          <a:p>
            <a:pPr eaLnBrk="1" hangingPunct="1">
              <a:buClr>
                <a:srgbClr val="FF0000"/>
              </a:buClr>
              <a:buFont typeface="Arial" charset="0"/>
              <a:buNone/>
            </a:pPr>
            <a:endParaRPr lang="cs-CZ" dirty="0" smtClean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>
            <a:spLocks/>
          </p:cNvSpPr>
          <p:nvPr/>
        </p:nvSpPr>
        <p:spPr>
          <a:xfrm>
            <a:off x="928688" y="3429000"/>
            <a:ext cx="3600450" cy="1800225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15365" name="TextovéPole 5"/>
          <p:cNvSpPr txBox="1">
            <a:spLocks noChangeArrowheads="1"/>
          </p:cNvSpPr>
          <p:nvPr/>
        </p:nvSpPr>
        <p:spPr bwMode="auto">
          <a:xfrm>
            <a:off x="500063" y="5214938"/>
            <a:ext cx="4286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/>
              <a:t>A</a:t>
            </a:r>
          </a:p>
        </p:txBody>
      </p:sp>
      <p:sp>
        <p:nvSpPr>
          <p:cNvPr id="15366" name="TextovéPole 6"/>
          <p:cNvSpPr txBox="1">
            <a:spLocks noChangeArrowheads="1"/>
          </p:cNvSpPr>
          <p:nvPr/>
        </p:nvSpPr>
        <p:spPr bwMode="auto">
          <a:xfrm>
            <a:off x="4572000" y="5143500"/>
            <a:ext cx="4286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/>
              <a:t>B</a:t>
            </a:r>
          </a:p>
        </p:txBody>
      </p:sp>
      <p:sp>
        <p:nvSpPr>
          <p:cNvPr id="15367" name="TextovéPole 7"/>
          <p:cNvSpPr txBox="1">
            <a:spLocks noChangeArrowheads="1"/>
          </p:cNvSpPr>
          <p:nvPr/>
        </p:nvSpPr>
        <p:spPr bwMode="auto">
          <a:xfrm>
            <a:off x="4500563" y="2928938"/>
            <a:ext cx="4286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/>
              <a:t>C</a:t>
            </a:r>
          </a:p>
        </p:txBody>
      </p:sp>
      <p:sp>
        <p:nvSpPr>
          <p:cNvPr id="15368" name="TextovéPole 8"/>
          <p:cNvSpPr txBox="1">
            <a:spLocks noChangeArrowheads="1"/>
          </p:cNvSpPr>
          <p:nvPr/>
        </p:nvSpPr>
        <p:spPr bwMode="auto">
          <a:xfrm>
            <a:off x="500063" y="2928938"/>
            <a:ext cx="4286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/>
              <a:t>D</a:t>
            </a:r>
          </a:p>
        </p:txBody>
      </p:sp>
      <p:sp>
        <p:nvSpPr>
          <p:cNvPr id="17" name="Ohnutý pruh 16"/>
          <p:cNvSpPr/>
          <p:nvPr/>
        </p:nvSpPr>
        <p:spPr>
          <a:xfrm rot="3088124">
            <a:off x="690563" y="4964112"/>
            <a:ext cx="471488" cy="519113"/>
          </a:xfrm>
          <a:prstGeom prst="blockArc">
            <a:avLst>
              <a:gd name="adj1" fmla="val 13161155"/>
              <a:gd name="adj2" fmla="val 18544398"/>
              <a:gd name="adj3" fmla="val 4208"/>
            </a:avLst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" name="Ohnutý pruh 17"/>
          <p:cNvSpPr/>
          <p:nvPr/>
        </p:nvSpPr>
        <p:spPr>
          <a:xfrm rot="8412890">
            <a:off x="709613" y="3192463"/>
            <a:ext cx="471487" cy="506412"/>
          </a:xfrm>
          <a:prstGeom prst="blockArc">
            <a:avLst>
              <a:gd name="adj1" fmla="val 12959194"/>
              <a:gd name="adj2" fmla="val 18831265"/>
              <a:gd name="adj3" fmla="val 3507"/>
            </a:avLst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9" name="Ohnutý pruh 18"/>
          <p:cNvSpPr/>
          <p:nvPr/>
        </p:nvSpPr>
        <p:spPr>
          <a:xfrm rot="19322268">
            <a:off x="4287838" y="4975225"/>
            <a:ext cx="471487" cy="519113"/>
          </a:xfrm>
          <a:prstGeom prst="blockArc">
            <a:avLst>
              <a:gd name="adj1" fmla="val 13161155"/>
              <a:gd name="adj2" fmla="val 18544398"/>
              <a:gd name="adj3" fmla="val 4208"/>
            </a:avLst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0" name="Ohnutý pruh 19"/>
          <p:cNvSpPr/>
          <p:nvPr/>
        </p:nvSpPr>
        <p:spPr>
          <a:xfrm rot="13800578">
            <a:off x="4319588" y="3186112"/>
            <a:ext cx="471488" cy="506413"/>
          </a:xfrm>
          <a:prstGeom prst="blockArc">
            <a:avLst>
              <a:gd name="adj1" fmla="val 13608129"/>
              <a:gd name="adj2" fmla="val 18723747"/>
              <a:gd name="adj3" fmla="val 3590"/>
            </a:avLst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5122" name="Picture 2" descr="C:\Users\Miky\AppData\Local\Microsoft\Windows\Temporary Internet Files\Content.IE5\16D996EB\MP90042250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1052736"/>
            <a:ext cx="1659150" cy="197096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123" name="Picture 3" descr="C:\Users\Miky\AppData\Local\Microsoft\Windows\Temporary Internet Files\Content.IE5\16D996EB\MP90040339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4128" y="2204864"/>
            <a:ext cx="2078736" cy="312115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124" name="Picture 4" descr="C:\Users\Miky\AppData\Local\Microsoft\Windows\Temporary Internet Files\Content.IE5\94057IS2\MC90025112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16216" y="260648"/>
            <a:ext cx="1371480" cy="1466156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528638" y="5884297"/>
            <a:ext cx="7761805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AB    BC, BC   CD, CD    AB, AD    AB, AB    CD, BC    AD</a:t>
            </a:r>
          </a:p>
          <a:p>
            <a:r>
              <a:rPr lang="cs-CZ" sz="2800" dirty="0" smtClean="0"/>
              <a:t>doplň</a:t>
            </a:r>
            <a:endParaRPr lang="cs-CZ" sz="2800" dirty="0"/>
          </a:p>
        </p:txBody>
      </p:sp>
    </p:spTree>
  </p:cSld>
  <p:clrMapOvr>
    <a:masterClrMapping/>
  </p:clrMapOvr>
  <p:transition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3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3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CCCCFF"/>
                </a:solidFill>
                <a:latin typeface="Trebuchet MS" pitchFamily="32" charset="0"/>
                <a:cs typeface="Arial Unicode MS" charset="0"/>
                <a:hlinkClick r:id="rId2"/>
              </a:rPr>
              <a:t>WWW.OFFICE.MICROSOFT.COM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0104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159</TotalTime>
  <Words>108</Words>
  <Application>Microsoft Office PowerPoint</Application>
  <PresentationFormat>Předvádění na obrazovce (4:3)</PresentationFormat>
  <Paragraphs>51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Obdélník</vt:lpstr>
      <vt:lpstr> Protější strany obdélníku nemají   žádný společný bod jsou rovnoběžné  </vt:lpstr>
      <vt:lpstr>Obdélník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Dana</cp:lastModifiedBy>
  <cp:revision>34</cp:revision>
  <dcterms:created xsi:type="dcterms:W3CDTF">2011-06-20T10:40:08Z</dcterms:created>
  <dcterms:modified xsi:type="dcterms:W3CDTF">2013-03-12T15:47:45Z</dcterms:modified>
</cp:coreProperties>
</file>