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Ing. Lenka </a:t>
            </a:r>
            <a:r>
              <a:rPr lang="cs-CZ" dirty="0" err="1" smtClean="0"/>
              <a:t>Bombera</a:t>
            </a:r>
            <a:r>
              <a:rPr lang="cs-CZ" dirty="0" smtClean="0"/>
              <a:t> Piskačová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Daně nepřímé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2673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Group 7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0547589"/>
              </p:ext>
            </p:extLst>
          </p:nvPr>
        </p:nvGraphicFramePr>
        <p:xfrm>
          <a:off x="611560" y="1628799"/>
          <a:ext cx="6912768" cy="3833802"/>
        </p:xfrm>
        <a:graphic>
          <a:graphicData uri="http://schemas.openxmlformats.org/drawingml/2006/table">
            <a:tbl>
              <a:tblPr/>
              <a:tblGrid>
                <a:gridCol w="1868033"/>
                <a:gridCol w="5044735"/>
              </a:tblGrid>
              <a:tr h="3048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VY_11_INOVACE_EKO21</a:t>
                      </a:r>
                      <a:endParaRPr lang="cs-CZ" sz="1200" dirty="0" smtClean="0"/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EKONOMIKA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Tematický okruh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Daňová soustava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Daně nepřímé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4.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Ing. Lenka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Bombera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Piskačová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22.9.2012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2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Žáci se seznámí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 charakteristikou a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významem nepřímých daní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9787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731520"/>
            <a:ext cx="8136904" cy="5721816"/>
          </a:xfrm>
        </p:spPr>
        <p:txBody>
          <a:bodyPr/>
          <a:lstStyle/>
          <a:p>
            <a:pPr algn="just"/>
            <a:r>
              <a:rPr lang="cs-CZ" dirty="0" smtClean="0">
                <a:solidFill>
                  <a:srgbClr val="FF0000"/>
                </a:solidFill>
              </a:rPr>
              <a:t>Daňová soustava </a:t>
            </a:r>
            <a:r>
              <a:rPr lang="cs-CZ" dirty="0" smtClean="0"/>
              <a:t>= soubor daní, které jsou významným příjmem nejen do státního rozpočtu, ale i do rozpočtů územních správních celků ( kraje, obce ) =</a:t>
            </a:r>
            <a:r>
              <a:rPr lang="en-US" dirty="0" smtClean="0"/>
              <a:t>&gt;</a:t>
            </a:r>
            <a:r>
              <a:rPr lang="cs-CZ" dirty="0" smtClean="0"/>
              <a:t> příjmová složka rozpočtu.</a:t>
            </a:r>
          </a:p>
          <a:p>
            <a:pPr algn="just"/>
            <a:endParaRPr lang="cs-CZ" dirty="0"/>
          </a:p>
          <a:p>
            <a:pPr lvl="1" algn="just"/>
            <a:r>
              <a:rPr lang="cs-CZ" b="1" dirty="0" smtClean="0">
                <a:solidFill>
                  <a:srgbClr val="FF0000"/>
                </a:solidFill>
              </a:rPr>
              <a:t>Principy:</a:t>
            </a:r>
          </a:p>
          <a:p>
            <a:pPr algn="just"/>
            <a:r>
              <a:rPr lang="cs-CZ" dirty="0" smtClean="0"/>
              <a:t>1.) spravedlnost – stejné podmínky pro různé subjekty</a:t>
            </a:r>
          </a:p>
          <a:p>
            <a:pPr algn="just"/>
            <a:r>
              <a:rPr lang="cs-CZ" dirty="0" smtClean="0"/>
              <a:t>2.) všeobecnost – všechny typy vlastnictví</a:t>
            </a:r>
          </a:p>
          <a:p>
            <a:pPr algn="just"/>
            <a:r>
              <a:rPr lang="cs-CZ" dirty="0" smtClean="0"/>
              <a:t>3.) účinnost</a:t>
            </a:r>
          </a:p>
          <a:p>
            <a:pPr algn="just"/>
            <a:r>
              <a:rPr lang="cs-CZ" dirty="0" smtClean="0"/>
              <a:t>4.) harmonizace - EU</a:t>
            </a:r>
          </a:p>
          <a:p>
            <a:pPr algn="just"/>
            <a:endParaRPr lang="cs-CZ" dirty="0"/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9670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3568" y="731520"/>
            <a:ext cx="7848872" cy="55778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Daň </a:t>
            </a:r>
            <a:r>
              <a:rPr lang="cs-CZ" dirty="0" smtClean="0"/>
              <a:t>= zákonem stanovená platba FO nebo PO do SR</a:t>
            </a:r>
          </a:p>
          <a:p>
            <a:r>
              <a:rPr lang="cs-CZ" dirty="0" smtClean="0"/>
              <a:t>- je neekvivalentní, nenávratná, nedobrovolná</a:t>
            </a:r>
          </a:p>
          <a:p>
            <a:endParaRPr lang="cs-CZ" dirty="0"/>
          </a:p>
          <a:p>
            <a:pPr algn="just"/>
            <a:r>
              <a:rPr lang="cs-CZ" dirty="0" smtClean="0">
                <a:solidFill>
                  <a:srgbClr val="FF0000"/>
                </a:solidFill>
              </a:rPr>
              <a:t>Daňová záloha </a:t>
            </a:r>
            <a:r>
              <a:rPr lang="cs-CZ" dirty="0" smtClean="0"/>
              <a:t>– část daně, která musí být placena dřív než bude ukončeno zdaň. Období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>
                <a:solidFill>
                  <a:srgbClr val="FF0000"/>
                </a:solidFill>
              </a:rPr>
              <a:t>Poplatník daně </a:t>
            </a:r>
            <a:r>
              <a:rPr lang="cs-CZ" dirty="0" smtClean="0"/>
              <a:t>– příslušný </a:t>
            </a:r>
            <a:r>
              <a:rPr lang="cs-CZ" dirty="0" err="1" smtClean="0"/>
              <a:t>fin.orgán</a:t>
            </a:r>
            <a:r>
              <a:rPr lang="cs-CZ" dirty="0" smtClean="0"/>
              <a:t>, kterému plátce daň poukazuje, který kontroluje správnost výpočtu a odvodu + ukládá sankce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Finanční úřad, celní úřad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02964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731520"/>
            <a:ext cx="8496944" cy="5577800"/>
          </a:xfrm>
        </p:spPr>
        <p:txBody>
          <a:bodyPr>
            <a:normAutofit lnSpcReduction="10000"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DPH</a:t>
            </a:r>
          </a:p>
          <a:p>
            <a:endParaRPr lang="cs-CZ" dirty="0"/>
          </a:p>
          <a:p>
            <a:pPr algn="just"/>
            <a:r>
              <a:rPr lang="cs-CZ" dirty="0" smtClean="0"/>
              <a:t>- platí ji všichni při nákupu zboží a služeb</a:t>
            </a:r>
          </a:p>
          <a:p>
            <a:pPr algn="just"/>
            <a:r>
              <a:rPr lang="cs-CZ" dirty="0" smtClean="0"/>
              <a:t>- plátce DPH – povinně pokud obrat přesáhne za nejbližších 12měs. po sobě jdoucích 1 000 000 Kč.</a:t>
            </a:r>
          </a:p>
          <a:p>
            <a:pPr algn="just"/>
            <a:endParaRPr lang="cs-CZ" dirty="0"/>
          </a:p>
          <a:p>
            <a:pPr algn="ctr"/>
            <a:r>
              <a:rPr lang="cs-CZ" dirty="0" smtClean="0">
                <a:solidFill>
                  <a:srgbClr val="FF0000"/>
                </a:solidFill>
              </a:rPr>
              <a:t>Spotřební daň</a:t>
            </a:r>
          </a:p>
          <a:p>
            <a:pPr algn="just"/>
            <a:r>
              <a:rPr lang="cs-CZ" dirty="0" smtClean="0"/>
              <a:t>- nepřímá selektivní daň ( = na vybrané druhy zboží )</a:t>
            </a:r>
          </a:p>
          <a:p>
            <a:pPr algn="just"/>
            <a:r>
              <a:rPr lang="cs-CZ" dirty="0" smtClean="0"/>
              <a:t>- minerální oleje ( uhlovodíková paliva )</a:t>
            </a:r>
          </a:p>
          <a:p>
            <a:pPr algn="just"/>
            <a:r>
              <a:rPr lang="cs-CZ" dirty="0" smtClean="0"/>
              <a:t>- líh a lihoviny</a:t>
            </a:r>
          </a:p>
          <a:p>
            <a:pPr algn="just"/>
            <a:r>
              <a:rPr lang="cs-CZ" dirty="0" smtClean="0"/>
              <a:t>- pivo</a:t>
            </a:r>
          </a:p>
          <a:p>
            <a:pPr algn="just"/>
            <a:r>
              <a:rPr lang="cs-CZ" dirty="0" smtClean="0"/>
              <a:t>- víno</a:t>
            </a:r>
          </a:p>
          <a:p>
            <a:pPr algn="just"/>
            <a:r>
              <a:rPr lang="cs-CZ" dirty="0" smtClean="0"/>
              <a:t>- tabákové výrobky</a:t>
            </a:r>
          </a:p>
        </p:txBody>
      </p:sp>
    </p:spTree>
    <p:extLst>
      <p:ext uri="{BB962C8B-B14F-4D97-AF65-F5344CB8AC3E}">
        <p14:creationId xmlns:p14="http://schemas.microsoft.com/office/powerpoint/2010/main" val="2273693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731520"/>
            <a:ext cx="8352928" cy="5433784"/>
          </a:xfrm>
        </p:spPr>
        <p:txBody>
          <a:bodyPr/>
          <a:lstStyle/>
          <a:p>
            <a:r>
              <a:rPr lang="cs-CZ" dirty="0" smtClean="0"/>
              <a:t>- </a:t>
            </a:r>
            <a:r>
              <a:rPr lang="cs-CZ" dirty="0" smtClean="0">
                <a:solidFill>
                  <a:srgbClr val="FF0000"/>
                </a:solidFill>
              </a:rPr>
              <a:t>plátci:</a:t>
            </a:r>
            <a:r>
              <a:rPr lang="cs-CZ" dirty="0" smtClean="0"/>
              <a:t> výrobci, dovozci, provozovatelé daňových skladů</a:t>
            </a:r>
          </a:p>
          <a:p>
            <a:endParaRPr lang="cs-CZ" dirty="0"/>
          </a:p>
          <a:p>
            <a:pPr algn="just"/>
            <a:r>
              <a:rPr lang="cs-CZ" dirty="0" smtClean="0"/>
              <a:t>- </a:t>
            </a:r>
            <a:r>
              <a:rPr lang="cs-CZ" dirty="0" smtClean="0">
                <a:solidFill>
                  <a:srgbClr val="FF0000"/>
                </a:solidFill>
              </a:rPr>
              <a:t>poplatníci:</a:t>
            </a:r>
            <a:r>
              <a:rPr lang="cs-CZ" dirty="0" smtClean="0"/>
              <a:t> všichni, kdo tyto výrobky kupují pro vlastní spotřebu ( = daň je obsažena v ceně )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>
                <a:solidFill>
                  <a:srgbClr val="FF0000"/>
                </a:solidFill>
              </a:rPr>
              <a:t>Sazba</a:t>
            </a:r>
            <a:r>
              <a:rPr lang="cs-CZ" dirty="0" smtClean="0"/>
              <a:t> je v závislosti na měrných jednotkách, ne na ceně.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3734616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</TotalTime>
  <Words>278</Words>
  <Application>Microsoft Office PowerPoint</Application>
  <PresentationFormat>Předvádění na obrazovce (4:3)</PresentationFormat>
  <Paragraphs>56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Daně nepřímé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Daně nepřímé</dc:title>
  <dc:creator>U203UCITEL</dc:creator>
  <cp:lastModifiedBy>SŠGaS06</cp:lastModifiedBy>
  <cp:revision>4</cp:revision>
  <dcterms:created xsi:type="dcterms:W3CDTF">2013-03-01T11:11:35Z</dcterms:created>
  <dcterms:modified xsi:type="dcterms:W3CDTF">2013-05-14T08:00:24Z</dcterms:modified>
</cp:coreProperties>
</file>