
<file path=[Content_Types].xml><?xml version="1.0" encoding="utf-8"?>
<Types xmlns="http://schemas.openxmlformats.org/package/2006/content-types"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1"/>
  </p:sldMasterIdLst>
  <p:sldIdLst>
    <p:sldId id="256" r:id="rId2"/>
    <p:sldId id="263" r:id="rId3"/>
    <p:sldId id="258" r:id="rId4"/>
    <p:sldId id="259" r:id="rId5"/>
    <p:sldId id="260" r:id="rId6"/>
    <p:sldId id="261" r:id="rId7"/>
    <p:sldId id="262" r:id="rId8"/>
  </p:sldIdLst>
  <p:sldSz cx="9144000" cy="6858000" type="screen4x3"/>
  <p:notesSz cx="6858000" cy="9144000"/>
  <p:defaultTextStyle>
    <a:defPPr>
      <a:defRPr lang="cs-CZ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 varScale="1">
        <p:scale>
          <a:sx n="70" d="100"/>
          <a:sy n="70" d="100"/>
        </p:scale>
        <p:origin x="-1386" y="-108"/>
      </p:cViewPr>
      <p:guideLst>
        <p:guide orient="horz" pos="216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tableStyles" Target="tableStyle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theme" Target="theme/theme1.xml"/><Relationship Id="rId5" Type="http://schemas.openxmlformats.org/officeDocument/2006/relationships/slide" Target="slides/slide4.xml"/><Relationship Id="rId10" Type="http://schemas.openxmlformats.org/officeDocument/2006/relationships/viewProps" Target="viewProps.xml"/><Relationship Id="rId4" Type="http://schemas.openxmlformats.org/officeDocument/2006/relationships/slide" Target="slides/slide3.xml"/><Relationship Id="rId9" Type="http://schemas.openxmlformats.org/officeDocument/2006/relationships/presProps" Target="pres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Úvodní sníme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" name="Rectangle 10"/>
          <p:cNvSpPr/>
          <p:nvPr/>
        </p:nvSpPr>
        <p:spPr>
          <a:xfrm>
            <a:off x="0" y="3866920"/>
            <a:ext cx="9144000" cy="2991080"/>
          </a:xfrm>
          <a:prstGeom prst="rect">
            <a:avLst/>
          </a:prstGeom>
          <a:gradFill>
            <a:gsLst>
              <a:gs pos="0">
                <a:schemeClr val="bg1">
                  <a:alpha val="91000"/>
                </a:schemeClr>
              </a:gs>
              <a:gs pos="37000">
                <a:schemeClr val="bg1">
                  <a:alpha val="76000"/>
                </a:schemeClr>
              </a:gs>
              <a:gs pos="100000">
                <a:schemeClr val="bg2">
                  <a:alpha val="79000"/>
                </a:schemeClr>
              </a:gs>
            </a:gsLst>
            <a:path path="circle">
              <a:fillToRect l="50000" t="50000" r="50000" b="50000"/>
            </a:path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2" name="Rectangle 11"/>
          <p:cNvSpPr/>
          <p:nvPr/>
        </p:nvSpPr>
        <p:spPr>
          <a:xfrm>
            <a:off x="0" y="0"/>
            <a:ext cx="9144000" cy="3866920"/>
          </a:xfrm>
          <a:prstGeom prst="rect">
            <a:avLst/>
          </a:prstGeom>
          <a:gradFill flip="none" rotWithShape="1">
            <a:gsLst>
              <a:gs pos="0">
                <a:schemeClr val="bg1">
                  <a:alpha val="89000"/>
                </a:schemeClr>
              </a:gs>
              <a:gs pos="48000">
                <a:schemeClr val="bg1">
                  <a:alpha val="62000"/>
                </a:schemeClr>
              </a:gs>
              <a:gs pos="100000">
                <a:schemeClr val="bg2">
                  <a:alpha val="7900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13" name="Rectangle 12"/>
          <p:cNvSpPr/>
          <p:nvPr/>
        </p:nvSpPr>
        <p:spPr>
          <a:xfrm>
            <a:off x="0" y="2652311"/>
            <a:ext cx="9144000" cy="2286000"/>
          </a:xfrm>
          <a:prstGeom prst="rect">
            <a:avLst/>
          </a:prstGeom>
          <a:gradFill flip="none" rotWithShape="1">
            <a:gsLst>
              <a:gs pos="0">
                <a:schemeClr val="bg1">
                  <a:alpha val="0"/>
                </a:schemeClr>
              </a:gs>
              <a:gs pos="29000">
                <a:schemeClr val="bg1">
                  <a:alpha val="30000"/>
                </a:schemeClr>
              </a:gs>
              <a:gs pos="45000">
                <a:schemeClr val="bg2">
                  <a:alpha val="40000"/>
                </a:schemeClr>
              </a:gs>
              <a:gs pos="55000">
                <a:schemeClr val="bg1">
                  <a:alpha val="26000"/>
                </a:schemeClr>
              </a:gs>
              <a:gs pos="65000">
                <a:schemeClr val="bg2">
                  <a:alpha val="60000"/>
                </a:schemeClr>
              </a:gs>
              <a:gs pos="100000">
                <a:schemeClr val="bg1">
                  <a:alpha val="0"/>
                </a:schemeClr>
              </a:gs>
            </a:gsLst>
            <a:lin ang="5400000" scaled="0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4" name="Oval 13"/>
          <p:cNvSpPr/>
          <p:nvPr/>
        </p:nvSpPr>
        <p:spPr>
          <a:xfrm>
            <a:off x="0" y="1600200"/>
            <a:ext cx="9144000" cy="5105400"/>
          </a:xfrm>
          <a:prstGeom prst="ellipse">
            <a:avLst/>
          </a:prstGeom>
          <a:gradFill flip="none" rotWithShape="1">
            <a:gsLst>
              <a:gs pos="0">
                <a:schemeClr val="bg1"/>
              </a:gs>
              <a:gs pos="54000">
                <a:schemeClr val="bg1">
                  <a:alpha val="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473795" y="5052545"/>
            <a:ext cx="5637010" cy="882119"/>
          </a:xfrm>
        </p:spPr>
        <p:txBody>
          <a:bodyPr>
            <a:normAutofit/>
          </a:bodyPr>
          <a:lstStyle>
            <a:lvl1pPr marL="0" indent="0" algn="l">
              <a:buNone/>
              <a:defRPr sz="2200">
                <a:solidFill>
                  <a:schemeClr val="tx2"/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cs-CZ" smtClean="0"/>
              <a:t>Kliknutím lze upravit styl předlohy.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C298D5D-B04F-4BE3-B69B-57DE3DC5895B}" type="datetimeFigureOut">
              <a:rPr lang="cs-CZ" smtClean="0"/>
              <a:t>14.5.2013</a:t>
            </a:fld>
            <a:endParaRPr lang="cs-CZ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079A16F-2612-4A17-A2A9-D8F01877702A}" type="slidenum">
              <a:rPr lang="cs-CZ" smtClean="0"/>
              <a:t>‹#›</a:t>
            </a:fld>
            <a:endParaRPr lang="cs-CZ"/>
          </a:p>
        </p:txBody>
      </p:sp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817581" y="3132290"/>
            <a:ext cx="7175351" cy="1793167"/>
          </a:xfrm>
          <a:effectLst/>
        </p:spPr>
        <p:txBody>
          <a:bodyPr>
            <a:noAutofit/>
          </a:bodyPr>
          <a:lstStyle>
            <a:lvl1pPr marL="640080" indent="-457200" algn="l">
              <a:defRPr sz="5400"/>
            </a:lvl1pPr>
          </a:lstStyle>
          <a:p>
            <a:r>
              <a:rPr lang="cs-CZ" smtClean="0"/>
              <a:t>Kliknutím lze upravit styl.</a:t>
            </a:r>
            <a:endParaRPr lang="en-US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Nadpis a obsa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C298D5D-B04F-4BE3-B69B-57DE3DC5895B}" type="datetimeFigureOut">
              <a:rPr lang="cs-CZ" smtClean="0"/>
              <a:t>14.5.2013</a:t>
            </a:fld>
            <a:endParaRPr lang="cs-CZ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079A16F-2612-4A17-A2A9-D8F01877702A}" type="slidenum">
              <a:rPr lang="cs-CZ" smtClean="0"/>
              <a:t>‹#›</a:t>
            </a:fld>
            <a:endParaRPr lang="cs-CZ"/>
          </a:p>
        </p:txBody>
      </p:sp>
      <p:sp>
        <p:nvSpPr>
          <p:cNvPr id="8" name="Title 7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en-US"/>
          </a:p>
        </p:txBody>
      </p:sp>
      <p:sp>
        <p:nvSpPr>
          <p:cNvPr id="10" name="Content Placeholder 9"/>
          <p:cNvSpPr>
            <a:spLocks noGrp="1"/>
          </p:cNvSpPr>
          <p:nvPr>
            <p:ph sz="quarter" idx="13"/>
          </p:nvPr>
        </p:nvSpPr>
        <p:spPr>
          <a:xfrm>
            <a:off x="1143000" y="731520"/>
            <a:ext cx="6400800" cy="3474720"/>
          </a:xfrm>
        </p:spPr>
        <p:txBody>
          <a:bodyPr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Záhlaví části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6"/>
          <p:cNvSpPr/>
          <p:nvPr/>
        </p:nvSpPr>
        <p:spPr>
          <a:xfrm>
            <a:off x="0" y="3866920"/>
            <a:ext cx="9144000" cy="2991080"/>
          </a:xfrm>
          <a:prstGeom prst="rect">
            <a:avLst/>
          </a:prstGeom>
          <a:gradFill>
            <a:gsLst>
              <a:gs pos="0">
                <a:schemeClr val="bg1">
                  <a:alpha val="92000"/>
                </a:schemeClr>
              </a:gs>
              <a:gs pos="37000">
                <a:schemeClr val="bg1">
                  <a:alpha val="77000"/>
                </a:schemeClr>
              </a:gs>
              <a:gs pos="100000">
                <a:schemeClr val="bg2">
                  <a:alpha val="80000"/>
                </a:schemeClr>
              </a:gs>
            </a:gsLst>
            <a:path path="circle">
              <a:fillToRect l="50000" t="50000" r="50000" b="50000"/>
            </a:path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8" name="Rectangle 7"/>
          <p:cNvSpPr/>
          <p:nvPr/>
        </p:nvSpPr>
        <p:spPr>
          <a:xfrm>
            <a:off x="0" y="0"/>
            <a:ext cx="9144000" cy="3866920"/>
          </a:xfrm>
          <a:prstGeom prst="rect">
            <a:avLst/>
          </a:prstGeom>
          <a:gradFill flip="none" rotWithShape="1">
            <a:gsLst>
              <a:gs pos="0">
                <a:schemeClr val="bg1">
                  <a:alpha val="90000"/>
                </a:schemeClr>
              </a:gs>
              <a:gs pos="48000">
                <a:schemeClr val="bg1">
                  <a:alpha val="63000"/>
                </a:schemeClr>
              </a:gs>
              <a:gs pos="100000">
                <a:schemeClr val="bg2">
                  <a:alpha val="8000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9" name="Rectangle 8"/>
          <p:cNvSpPr/>
          <p:nvPr/>
        </p:nvSpPr>
        <p:spPr>
          <a:xfrm>
            <a:off x="0" y="2652311"/>
            <a:ext cx="9144000" cy="2286000"/>
          </a:xfrm>
          <a:prstGeom prst="rect">
            <a:avLst/>
          </a:prstGeom>
          <a:gradFill flip="none" rotWithShape="1">
            <a:gsLst>
              <a:gs pos="0">
                <a:schemeClr val="bg1">
                  <a:alpha val="0"/>
                </a:schemeClr>
              </a:gs>
              <a:gs pos="29000">
                <a:schemeClr val="bg1">
                  <a:alpha val="30000"/>
                </a:schemeClr>
              </a:gs>
              <a:gs pos="45000">
                <a:schemeClr val="bg2">
                  <a:alpha val="40000"/>
                </a:schemeClr>
              </a:gs>
              <a:gs pos="55000">
                <a:schemeClr val="bg1">
                  <a:alpha val="26000"/>
                </a:schemeClr>
              </a:gs>
              <a:gs pos="65000">
                <a:schemeClr val="bg2">
                  <a:alpha val="60000"/>
                </a:schemeClr>
              </a:gs>
              <a:gs pos="100000">
                <a:schemeClr val="bg1">
                  <a:alpha val="0"/>
                </a:schemeClr>
              </a:gs>
            </a:gsLst>
            <a:lin ang="5400000" scaled="0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0" name="Oval 9"/>
          <p:cNvSpPr/>
          <p:nvPr/>
        </p:nvSpPr>
        <p:spPr>
          <a:xfrm>
            <a:off x="0" y="1600200"/>
            <a:ext cx="9144000" cy="5105400"/>
          </a:xfrm>
          <a:prstGeom prst="ellipse">
            <a:avLst/>
          </a:prstGeom>
          <a:gradFill flip="none" rotWithShape="1">
            <a:gsLst>
              <a:gs pos="0">
                <a:schemeClr val="bg1"/>
              </a:gs>
              <a:gs pos="54000">
                <a:schemeClr val="bg1">
                  <a:alpha val="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033195" y="2172648"/>
            <a:ext cx="5966666" cy="2423346"/>
          </a:xfrm>
          <a:effectLst/>
        </p:spPr>
        <p:txBody>
          <a:bodyPr anchor="b"/>
          <a:lstStyle>
            <a:lvl1pPr algn="r">
              <a:defRPr sz="4600" b="1" cap="none" baseline="0"/>
            </a:lvl1pPr>
          </a:lstStyle>
          <a:p>
            <a:r>
              <a:rPr lang="cs-CZ" smtClean="0"/>
              <a:t>Kliknutím lze upravit styl.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2022438" y="4607511"/>
            <a:ext cx="5970494" cy="835460"/>
          </a:xfrm>
        </p:spPr>
        <p:txBody>
          <a:bodyPr anchor="t"/>
          <a:lstStyle>
            <a:lvl1pPr marL="0" indent="0" algn="r">
              <a:buNone/>
              <a:defRPr sz="2000">
                <a:solidFill>
                  <a:schemeClr val="tx2"/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C298D5D-B04F-4BE3-B69B-57DE3DC5895B}" type="datetimeFigureOut">
              <a:rPr lang="cs-CZ" smtClean="0"/>
              <a:t>14.5.2013</a:t>
            </a:fld>
            <a:endParaRPr lang="cs-CZ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079A16F-2612-4A17-A2A9-D8F01877702A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va obsah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C298D5D-B04F-4BE3-B69B-57DE3DC5895B}" type="datetimeFigureOut">
              <a:rPr lang="cs-CZ" smtClean="0"/>
              <a:t>14.5.2013</a:t>
            </a:fld>
            <a:endParaRPr lang="cs-CZ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079A16F-2612-4A17-A2A9-D8F01877702A}" type="slidenum">
              <a:rPr lang="cs-CZ" smtClean="0"/>
              <a:t>‹#›</a:t>
            </a:fld>
            <a:endParaRPr lang="cs-CZ"/>
          </a:p>
        </p:txBody>
      </p:sp>
      <p:sp>
        <p:nvSpPr>
          <p:cNvPr id="8" name="Title 7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en-US"/>
          </a:p>
        </p:txBody>
      </p:sp>
      <p:sp>
        <p:nvSpPr>
          <p:cNvPr id="9" name="Content Placeholder 8"/>
          <p:cNvSpPr>
            <a:spLocks noGrp="1"/>
          </p:cNvSpPr>
          <p:nvPr>
            <p:ph sz="quarter" idx="13"/>
          </p:nvPr>
        </p:nvSpPr>
        <p:spPr>
          <a:xfrm>
            <a:off x="1142999" y="731519"/>
            <a:ext cx="3346704" cy="3474720"/>
          </a:xfrm>
        </p:spPr>
        <p:txBody>
          <a:bodyPr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/>
          </a:p>
        </p:txBody>
      </p:sp>
      <p:sp>
        <p:nvSpPr>
          <p:cNvPr id="11" name="Content Placeholder 10"/>
          <p:cNvSpPr>
            <a:spLocks noGrp="1"/>
          </p:cNvSpPr>
          <p:nvPr>
            <p:ph sz="quarter" idx="14"/>
          </p:nvPr>
        </p:nvSpPr>
        <p:spPr>
          <a:xfrm>
            <a:off x="4645152" y="731520"/>
            <a:ext cx="3346704" cy="3474720"/>
          </a:xfrm>
        </p:spPr>
        <p:txBody>
          <a:bodyPr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Porovnání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143000" y="731520"/>
            <a:ext cx="3346704" cy="639762"/>
          </a:xfrm>
        </p:spPr>
        <p:txBody>
          <a:bodyPr anchor="b">
            <a:noAutofit/>
          </a:bodyPr>
          <a:lstStyle>
            <a:lvl1pPr marL="0" indent="0" algn="ctr">
              <a:buNone/>
              <a:defRPr lang="en-US" sz="2400" b="1" i="0" kern="1200" dirty="0" smtClean="0">
                <a:gradFill>
                  <a:gsLst>
                    <a:gs pos="0">
                      <a:schemeClr val="tx1"/>
                    </a:gs>
                    <a:gs pos="40000">
                      <a:schemeClr val="tx1">
                        <a:lumMod val="75000"/>
                        <a:lumOff val="25000"/>
                      </a:schemeClr>
                    </a:gs>
                    <a:gs pos="100000">
                      <a:schemeClr val="tx2">
                        <a:alpha val="65000"/>
                      </a:schemeClr>
                    </a:gs>
                  </a:gsLst>
                  <a:lin ang="5400000" scaled="0"/>
                </a:gradFill>
                <a:effectLst/>
                <a:latin typeface="+mj-lt"/>
                <a:ea typeface="+mj-ea"/>
                <a:cs typeface="+mj-cs"/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1156447" y="1400327"/>
            <a:ext cx="3346704" cy="2743200"/>
          </a:xfrm>
        </p:spPr>
        <p:txBody>
          <a:bodyPr>
            <a:normAutofit/>
          </a:bodyPr>
          <a:lstStyle>
            <a:lvl1pPr>
              <a:defRPr sz="1800"/>
            </a:lvl1pPr>
            <a:lvl2pPr>
              <a:defRPr sz="1800"/>
            </a:lvl2pPr>
            <a:lvl3pPr>
              <a:defRPr sz="16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7302" y="731520"/>
            <a:ext cx="3346704" cy="639762"/>
          </a:xfrm>
        </p:spPr>
        <p:txBody>
          <a:bodyPr anchor="b">
            <a:noAutofit/>
          </a:bodyPr>
          <a:lstStyle>
            <a:lvl1pPr marL="0" indent="0" algn="ctr">
              <a:buNone/>
              <a:defRPr lang="en-US" sz="2400" b="1" i="0" kern="1200" dirty="0" smtClean="0">
                <a:gradFill>
                  <a:gsLst>
                    <a:gs pos="0">
                      <a:schemeClr val="tx1"/>
                    </a:gs>
                    <a:gs pos="40000">
                      <a:schemeClr val="tx1">
                        <a:lumMod val="75000"/>
                        <a:lumOff val="25000"/>
                      </a:schemeClr>
                    </a:gs>
                    <a:gs pos="100000">
                      <a:schemeClr val="tx2">
                        <a:alpha val="65000"/>
                      </a:schemeClr>
                    </a:gs>
                  </a:gsLst>
                  <a:lin ang="5400000" scaled="0"/>
                </a:gradFill>
                <a:effectLst/>
                <a:latin typeface="+mj-lt"/>
                <a:ea typeface="+mj-ea"/>
                <a:cs typeface="+mj-cs"/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marL="0" lvl="0" indent="0" algn="ctr" defTabSz="914400" rtl="0" eaLnBrk="1" latinLnBrk="0" hangingPunct="1">
              <a:spcBef>
                <a:spcPct val="20000"/>
              </a:spcBef>
              <a:spcAft>
                <a:spcPts val="300"/>
              </a:spcAft>
              <a:buClr>
                <a:schemeClr val="accent6">
                  <a:lumMod val="75000"/>
                </a:schemeClr>
              </a:buClr>
              <a:buSzPct val="130000"/>
              <a:buFont typeface="Georgia" pitchFamily="18" charset="0"/>
              <a:buNone/>
            </a:pPr>
            <a:r>
              <a:rPr lang="cs-CZ" smtClean="0"/>
              <a:t>Kliknutím lze upravit styly předlohy textu.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1399032"/>
            <a:ext cx="3346704" cy="2743200"/>
          </a:xfrm>
        </p:spPr>
        <p:txBody>
          <a:bodyPr>
            <a:normAutofit/>
          </a:bodyPr>
          <a:lstStyle>
            <a:lvl1pPr>
              <a:defRPr sz="1800"/>
            </a:lvl1pPr>
            <a:lvl2pPr>
              <a:defRPr sz="1800"/>
            </a:lvl2pPr>
            <a:lvl3pPr>
              <a:defRPr sz="16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C298D5D-B04F-4BE3-B69B-57DE3DC5895B}" type="datetimeFigureOut">
              <a:rPr lang="cs-CZ" smtClean="0"/>
              <a:t>14.5.2013</a:t>
            </a:fld>
            <a:endParaRPr lang="cs-CZ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079A16F-2612-4A17-A2A9-D8F01877702A}" type="slidenum">
              <a:rPr lang="cs-CZ" smtClean="0"/>
              <a:t>‹#›</a:t>
            </a:fld>
            <a:endParaRPr lang="cs-CZ"/>
          </a:p>
        </p:txBody>
      </p:sp>
      <p:sp>
        <p:nvSpPr>
          <p:cNvPr id="10" name="Title 9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en-US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Pouze nadp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C298D5D-B04F-4BE3-B69B-57DE3DC5895B}" type="datetimeFigureOut">
              <a:rPr lang="cs-CZ" smtClean="0"/>
              <a:t>14.5.2013</a:t>
            </a:fld>
            <a:endParaRPr lang="cs-CZ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079A16F-2612-4A17-A2A9-D8F01877702A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Prázdn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C298D5D-B04F-4BE3-B69B-57DE3DC5895B}" type="datetimeFigureOut">
              <a:rPr lang="cs-CZ" smtClean="0"/>
              <a:t>14.5.2013</a:t>
            </a:fld>
            <a:endParaRPr lang="cs-CZ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079A16F-2612-4A17-A2A9-D8F01877702A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Obsah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095" y="2209800"/>
            <a:ext cx="3636085" cy="1258493"/>
          </a:xfrm>
          <a:effectLst/>
        </p:spPr>
        <p:txBody>
          <a:bodyPr anchor="b">
            <a:noAutofit/>
          </a:bodyPr>
          <a:lstStyle>
            <a:lvl1pPr marL="228600" indent="-228600" algn="l">
              <a:defRPr sz="2800" b="1">
                <a:effectLst/>
              </a:defRPr>
            </a:lvl1pPr>
          </a:lstStyle>
          <a:p>
            <a:r>
              <a:rPr lang="cs-CZ" smtClean="0"/>
              <a:t>Kliknutím lze upravit styl.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593515" y="731520"/>
            <a:ext cx="4017085" cy="4894730"/>
          </a:xfrm>
        </p:spPr>
        <p:txBody>
          <a:bodyPr anchor="ctr"/>
          <a:lstStyle>
            <a:lvl1pPr>
              <a:defRPr sz="22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4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075765" y="3497802"/>
            <a:ext cx="3388660" cy="2139518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C298D5D-B04F-4BE3-B69B-57DE3DC5895B}" type="datetimeFigureOut">
              <a:rPr lang="cs-CZ" smtClean="0"/>
              <a:t>14.5.2013</a:t>
            </a:fld>
            <a:endParaRPr lang="cs-CZ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079A16F-2612-4A17-A2A9-D8F01877702A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Obrázek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Rectangle 7"/>
          <p:cNvSpPr/>
          <p:nvPr/>
        </p:nvSpPr>
        <p:spPr>
          <a:xfrm>
            <a:off x="0" y="3866920"/>
            <a:ext cx="9144000" cy="2991080"/>
          </a:xfrm>
          <a:prstGeom prst="rect">
            <a:avLst/>
          </a:prstGeom>
          <a:gradFill>
            <a:gsLst>
              <a:gs pos="0">
                <a:schemeClr val="bg1">
                  <a:alpha val="92000"/>
                </a:schemeClr>
              </a:gs>
              <a:gs pos="37000">
                <a:schemeClr val="bg1">
                  <a:alpha val="77000"/>
                </a:schemeClr>
              </a:gs>
              <a:gs pos="100000">
                <a:schemeClr val="bg2">
                  <a:alpha val="80000"/>
                </a:schemeClr>
              </a:gs>
            </a:gsLst>
            <a:path path="circle">
              <a:fillToRect l="50000" t="50000" r="50000" b="50000"/>
            </a:path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9" name="Rectangle 8"/>
          <p:cNvSpPr/>
          <p:nvPr/>
        </p:nvSpPr>
        <p:spPr>
          <a:xfrm>
            <a:off x="0" y="0"/>
            <a:ext cx="9144000" cy="3866920"/>
          </a:xfrm>
          <a:prstGeom prst="rect">
            <a:avLst/>
          </a:prstGeom>
          <a:gradFill flip="none" rotWithShape="1">
            <a:gsLst>
              <a:gs pos="0">
                <a:schemeClr val="bg1">
                  <a:alpha val="90000"/>
                </a:schemeClr>
              </a:gs>
              <a:gs pos="48000">
                <a:schemeClr val="bg1">
                  <a:alpha val="63000"/>
                </a:schemeClr>
              </a:gs>
              <a:gs pos="100000">
                <a:schemeClr val="bg2">
                  <a:alpha val="8000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10" name="Rectangle 9"/>
          <p:cNvSpPr/>
          <p:nvPr/>
        </p:nvSpPr>
        <p:spPr>
          <a:xfrm>
            <a:off x="0" y="2652311"/>
            <a:ext cx="9144000" cy="2286000"/>
          </a:xfrm>
          <a:prstGeom prst="rect">
            <a:avLst/>
          </a:prstGeom>
          <a:gradFill flip="none" rotWithShape="1">
            <a:gsLst>
              <a:gs pos="0">
                <a:schemeClr val="bg1">
                  <a:alpha val="0"/>
                </a:schemeClr>
              </a:gs>
              <a:gs pos="29000">
                <a:schemeClr val="bg1">
                  <a:alpha val="30000"/>
                </a:schemeClr>
              </a:gs>
              <a:gs pos="45000">
                <a:schemeClr val="bg2">
                  <a:alpha val="40000"/>
                </a:schemeClr>
              </a:gs>
              <a:gs pos="55000">
                <a:schemeClr val="bg1">
                  <a:alpha val="26000"/>
                </a:schemeClr>
              </a:gs>
              <a:gs pos="65000">
                <a:schemeClr val="bg2">
                  <a:alpha val="60000"/>
                </a:schemeClr>
              </a:gs>
              <a:gs pos="100000">
                <a:schemeClr val="bg1">
                  <a:alpha val="0"/>
                </a:schemeClr>
              </a:gs>
            </a:gsLst>
            <a:lin ang="5400000" scaled="0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1" name="Oval 10"/>
          <p:cNvSpPr/>
          <p:nvPr/>
        </p:nvSpPr>
        <p:spPr>
          <a:xfrm>
            <a:off x="0" y="1600200"/>
            <a:ext cx="9144000" cy="5105400"/>
          </a:xfrm>
          <a:prstGeom prst="ellipse">
            <a:avLst/>
          </a:prstGeom>
          <a:gradFill flip="none" rotWithShape="1">
            <a:gsLst>
              <a:gs pos="0">
                <a:schemeClr val="bg1"/>
              </a:gs>
              <a:gs pos="54000">
                <a:schemeClr val="bg1">
                  <a:alpha val="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4475175" y="1143000"/>
            <a:ext cx="4114800" cy="3127806"/>
          </a:xfrm>
          <a:prstGeom prst="roundRect">
            <a:avLst>
              <a:gd name="adj" fmla="val 4230"/>
            </a:avLst>
          </a:prstGeom>
          <a:solidFill>
            <a:schemeClr val="bg2">
              <a:lumMod val="90000"/>
            </a:schemeClr>
          </a:solidFill>
          <a:effectLst>
            <a:reflection blurRad="4350" stA="23000" endA="300" endPos="28000" dir="5400000" sy="-100000" algn="bl" rotWithShape="0"/>
          </a:effectLst>
          <a:scene3d>
            <a:camera prst="perspectiveContrastingLeftFacing" fov="1800000">
              <a:rot lat="300000" lon="2100000" rev="0"/>
            </a:camera>
            <a:lightRig rig="balanced" dir="t"/>
          </a:scene3d>
          <a:sp3d>
            <a:bevelT w="50800" h="50800"/>
          </a:sp3d>
        </p:spPr>
        <p:txBody>
          <a:bodyPr>
            <a:normAutofit/>
            <a:flatTx/>
          </a:bodyPr>
          <a:lstStyle>
            <a:lvl1pPr marL="0" indent="0" algn="ctr">
              <a:buNone/>
              <a:defRPr sz="20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cs-CZ" smtClean="0"/>
              <a:t>Kliknutím na ikonu přidáte obrázek.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77887" y="1010486"/>
            <a:ext cx="3694114" cy="2163020"/>
          </a:xfrm>
        </p:spPr>
        <p:txBody>
          <a:bodyPr anchor="b"/>
          <a:lstStyle>
            <a:lvl1pPr marL="182880" indent="-182880">
              <a:buFont typeface="Georgia" pitchFamily="18" charset="0"/>
              <a:buChar char="*"/>
              <a:defRPr sz="16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C298D5D-B04F-4BE3-B69B-57DE3DC5895B}" type="datetimeFigureOut">
              <a:rPr lang="cs-CZ" smtClean="0"/>
              <a:t>14.5.2013</a:t>
            </a:fld>
            <a:endParaRPr lang="cs-CZ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079A16F-2612-4A17-A2A9-D8F01877702A}" type="slidenum">
              <a:rPr lang="cs-CZ" smtClean="0"/>
              <a:t>‹#›</a:t>
            </a:fld>
            <a:endParaRPr lang="cs-CZ"/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7268" y="4464421"/>
            <a:ext cx="6383538" cy="1143000"/>
          </a:xfrm>
        </p:spPr>
        <p:txBody>
          <a:bodyPr anchor="b">
            <a:noAutofit/>
          </a:bodyPr>
          <a:lstStyle>
            <a:lvl1pPr algn="l">
              <a:defRPr sz="4600" b="1"/>
            </a:lvl1pPr>
          </a:lstStyle>
          <a:p>
            <a:r>
              <a:rPr lang="cs-CZ" smtClean="0"/>
              <a:t>Kliknutím lze upravit styl.</a:t>
            </a:r>
            <a:endParaRPr lang="en-US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Nadpis a svislý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1905000" y="731519"/>
            <a:ext cx="6400800" cy="3474720"/>
          </a:xfrm>
        </p:spPr>
        <p:txBody>
          <a:bodyPr vert="eaVert"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C298D5D-B04F-4BE3-B69B-57DE3DC5895B}" type="datetimeFigureOut">
              <a:rPr lang="cs-CZ" smtClean="0"/>
              <a:t>14.5.2013</a:t>
            </a:fld>
            <a:endParaRPr lang="cs-CZ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079A16F-2612-4A17-A2A9-D8F01877702A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Svislý nadpis a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1153758" y="376517"/>
            <a:ext cx="2057400" cy="5238339"/>
          </a:xfrm>
          <a:effectLst/>
        </p:spPr>
        <p:txBody>
          <a:bodyPr vert="eaVert"/>
          <a:lstStyle>
            <a:lvl1pPr algn="l">
              <a:defRPr/>
            </a:lvl1pPr>
          </a:lstStyle>
          <a:p>
            <a:r>
              <a:rPr lang="cs-CZ" smtClean="0"/>
              <a:t>Kliknutím lze upravit styl.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3324113" y="731519"/>
            <a:ext cx="4829287" cy="4894729"/>
          </a:xfrm>
        </p:spPr>
        <p:txBody>
          <a:bodyPr vert="eaVert"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C298D5D-B04F-4BE3-B69B-57DE3DC5895B}" type="datetimeFigureOut">
              <a:rPr lang="cs-CZ" smtClean="0"/>
              <a:t>14.5.2013</a:t>
            </a:fld>
            <a:endParaRPr lang="cs-CZ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079A16F-2612-4A17-A2A9-D8F01877702A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2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6"/>
          <p:cNvSpPr/>
          <p:nvPr/>
        </p:nvSpPr>
        <p:spPr>
          <a:xfrm>
            <a:off x="0" y="5105400"/>
            <a:ext cx="9144000" cy="1752600"/>
          </a:xfrm>
          <a:prstGeom prst="rect">
            <a:avLst/>
          </a:prstGeom>
          <a:gradFill>
            <a:gsLst>
              <a:gs pos="0">
                <a:schemeClr val="bg1">
                  <a:alpha val="91000"/>
                </a:schemeClr>
              </a:gs>
              <a:gs pos="37000">
                <a:schemeClr val="bg1">
                  <a:alpha val="76000"/>
                </a:schemeClr>
              </a:gs>
              <a:gs pos="100000">
                <a:schemeClr val="bg2">
                  <a:alpha val="79000"/>
                </a:schemeClr>
              </a:gs>
            </a:gsLst>
            <a:path path="circle">
              <a:fillToRect l="50000" t="50000" r="50000" b="50000"/>
            </a:path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8" name="Rectangle 7"/>
          <p:cNvSpPr/>
          <p:nvPr/>
        </p:nvSpPr>
        <p:spPr>
          <a:xfrm>
            <a:off x="0" y="0"/>
            <a:ext cx="9144000" cy="5105400"/>
          </a:xfrm>
          <a:prstGeom prst="rect">
            <a:avLst/>
          </a:prstGeom>
          <a:gradFill flip="none" rotWithShape="1">
            <a:gsLst>
              <a:gs pos="0">
                <a:schemeClr val="bg1">
                  <a:alpha val="89000"/>
                </a:schemeClr>
              </a:gs>
              <a:gs pos="48000">
                <a:schemeClr val="bg1">
                  <a:alpha val="62000"/>
                </a:schemeClr>
              </a:gs>
              <a:gs pos="100000">
                <a:schemeClr val="bg2">
                  <a:alpha val="7900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9" name="Rectangle 8"/>
          <p:cNvSpPr/>
          <p:nvPr/>
        </p:nvSpPr>
        <p:spPr>
          <a:xfrm>
            <a:off x="0" y="3768304"/>
            <a:ext cx="9144000" cy="2286000"/>
          </a:xfrm>
          <a:prstGeom prst="rect">
            <a:avLst/>
          </a:prstGeom>
          <a:gradFill flip="none" rotWithShape="1">
            <a:gsLst>
              <a:gs pos="0">
                <a:schemeClr val="bg1">
                  <a:alpha val="0"/>
                </a:schemeClr>
              </a:gs>
              <a:gs pos="29000">
                <a:schemeClr val="bg1">
                  <a:alpha val="30000"/>
                </a:schemeClr>
              </a:gs>
              <a:gs pos="45000">
                <a:schemeClr val="bg2">
                  <a:alpha val="40000"/>
                </a:schemeClr>
              </a:gs>
              <a:gs pos="55000">
                <a:schemeClr val="bg1">
                  <a:alpha val="26000"/>
                </a:schemeClr>
              </a:gs>
              <a:gs pos="65000">
                <a:schemeClr val="bg2">
                  <a:alpha val="60000"/>
                </a:schemeClr>
              </a:gs>
              <a:gs pos="100000">
                <a:schemeClr val="bg1">
                  <a:alpha val="0"/>
                </a:schemeClr>
              </a:gs>
            </a:gsLst>
            <a:lin ang="5400000" scaled="0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0" name="Oval 9"/>
          <p:cNvSpPr/>
          <p:nvPr/>
        </p:nvSpPr>
        <p:spPr>
          <a:xfrm>
            <a:off x="0" y="1600200"/>
            <a:ext cx="9144000" cy="5105400"/>
          </a:xfrm>
          <a:prstGeom prst="ellipse">
            <a:avLst/>
          </a:prstGeom>
          <a:gradFill flip="none" rotWithShape="1">
            <a:gsLst>
              <a:gs pos="0">
                <a:schemeClr val="bg1"/>
              </a:gs>
              <a:gs pos="56000">
                <a:schemeClr val="bg1">
                  <a:alpha val="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1793289" y="4372168"/>
            <a:ext cx="6512511" cy="1143000"/>
          </a:xfrm>
          <a:prstGeom prst="rect">
            <a:avLst/>
          </a:prstGeom>
          <a:effectLst/>
        </p:spPr>
        <p:txBody>
          <a:bodyPr vert="horz" lIns="91440" tIns="45720" rIns="91440" bIns="45720" rtlCol="0" anchor="t" anchorCtr="0">
            <a:noAutofit/>
          </a:bodyPr>
          <a:lstStyle/>
          <a:p>
            <a:r>
              <a:rPr lang="cs-CZ" smtClean="0"/>
              <a:t>Kliknutím lze upravit styl.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143000" y="732260"/>
            <a:ext cx="6400800" cy="347472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6172200" y="6172200"/>
            <a:ext cx="2514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100" b="1"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</a:lstStyle>
          <a:p>
            <a:fld id="{7C298D5D-B04F-4BE3-B69B-57DE3DC5895B}" type="datetimeFigureOut">
              <a:rPr lang="cs-CZ" smtClean="0"/>
              <a:t>14.5.2013</a:t>
            </a:fld>
            <a:endParaRPr lang="cs-CZ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457199" y="6172200"/>
            <a:ext cx="3352801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100" b="1"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</a:lstStyle>
          <a:p>
            <a:endParaRPr lang="cs-CZ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3810000" y="6172200"/>
            <a:ext cx="1828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 b="1"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</a:lstStyle>
          <a:p>
            <a:fld id="{3079A16F-2612-4A17-A2A9-D8F01877702A}" type="slidenum">
              <a:rPr lang="cs-CZ" smtClean="0"/>
              <a:t>‹#›</a:t>
            </a:fld>
            <a:endParaRPr lang="cs-CZ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p:timing>
    <p:tnLst>
      <p:par>
        <p:cTn id="1" dur="indefinite" restart="never" nodeType="tmRoot"/>
      </p:par>
    </p:tnLst>
  </p:timing>
  <p:txStyles>
    <p:titleStyle>
      <a:lvl1pPr marL="320040" indent="-320040" algn="r" defTabSz="914400" rtl="0" eaLnBrk="1" latinLnBrk="0" hangingPunct="1">
        <a:spcBef>
          <a:spcPct val="0"/>
        </a:spcBef>
        <a:buClr>
          <a:schemeClr val="accent6">
            <a:lumMod val="75000"/>
          </a:schemeClr>
        </a:buClr>
        <a:buSzPct val="128000"/>
        <a:buFont typeface="Georgia" pitchFamily="18" charset="0"/>
        <a:buChar char="*"/>
        <a:defRPr sz="4600" b="1" i="0" kern="1200">
          <a:gradFill>
            <a:gsLst>
              <a:gs pos="0">
                <a:schemeClr val="tx1"/>
              </a:gs>
              <a:gs pos="40000">
                <a:schemeClr val="tx1">
                  <a:lumMod val="75000"/>
                  <a:lumOff val="25000"/>
                </a:schemeClr>
              </a:gs>
              <a:gs pos="100000">
                <a:schemeClr val="tx2">
                  <a:alpha val="65000"/>
                </a:schemeClr>
              </a:gs>
            </a:gsLst>
            <a:lin ang="5400000" scaled="0"/>
          </a:gradFill>
          <a:effectLst>
            <a:reflection blurRad="6350" stA="55000" endA="300" endPos="45500" dir="5400000" sy="-100000" algn="bl" rotWithShape="0"/>
          </a:effectLst>
          <a:latin typeface="+mj-lt"/>
          <a:ea typeface="+mj-ea"/>
          <a:cs typeface="+mj-cs"/>
        </a:defRPr>
      </a:lvl1pPr>
      <a:lvl2pPr eaLnBrk="1" hangingPunct="1">
        <a:defRPr>
          <a:solidFill>
            <a:schemeClr val="tx2"/>
          </a:solidFill>
        </a:defRPr>
      </a:lvl2pPr>
      <a:lvl3pPr eaLnBrk="1" hangingPunct="1">
        <a:defRPr>
          <a:solidFill>
            <a:schemeClr val="tx2"/>
          </a:solidFill>
        </a:defRPr>
      </a:lvl3pPr>
      <a:lvl4pPr eaLnBrk="1" hangingPunct="1">
        <a:defRPr>
          <a:solidFill>
            <a:schemeClr val="tx2"/>
          </a:solidFill>
        </a:defRPr>
      </a:lvl4pPr>
      <a:lvl5pPr eaLnBrk="1" hangingPunct="1">
        <a:defRPr>
          <a:solidFill>
            <a:schemeClr val="tx2"/>
          </a:solidFill>
        </a:defRPr>
      </a:lvl5pPr>
      <a:lvl6pPr eaLnBrk="1" hangingPunct="1">
        <a:defRPr>
          <a:solidFill>
            <a:schemeClr val="tx2"/>
          </a:solidFill>
        </a:defRPr>
      </a:lvl6pPr>
      <a:lvl7pPr eaLnBrk="1" hangingPunct="1">
        <a:defRPr>
          <a:solidFill>
            <a:schemeClr val="tx2"/>
          </a:solidFill>
        </a:defRPr>
      </a:lvl7pPr>
      <a:lvl8pPr eaLnBrk="1" hangingPunct="1">
        <a:defRPr>
          <a:solidFill>
            <a:schemeClr val="tx2"/>
          </a:solidFill>
        </a:defRPr>
      </a:lvl8pPr>
      <a:lvl9pPr eaLnBrk="1" hangingPunct="1">
        <a:defRPr>
          <a:solidFill>
            <a:schemeClr val="tx2"/>
          </a:solidFill>
        </a:defRPr>
      </a:lvl9pPr>
    </p:titleStyle>
    <p:bodyStyle>
      <a:lvl1pPr marL="228600" indent="-182880" algn="l" defTabSz="914400" rtl="0" eaLnBrk="1" latinLnBrk="0" hangingPunct="1">
        <a:spcBef>
          <a:spcPct val="20000"/>
        </a:spcBef>
        <a:spcAft>
          <a:spcPts val="300"/>
        </a:spcAft>
        <a:buClr>
          <a:schemeClr val="accent6">
            <a:lumMod val="75000"/>
          </a:schemeClr>
        </a:buClr>
        <a:buSzPct val="130000"/>
        <a:buFont typeface="Georgia" pitchFamily="18" charset="0"/>
        <a:buChar char="*"/>
        <a:defRPr sz="2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1pPr>
      <a:lvl2pPr marL="548640" indent="-182880" algn="l" defTabSz="914400" rtl="0" eaLnBrk="1" latinLnBrk="0" hangingPunct="1">
        <a:spcBef>
          <a:spcPct val="20000"/>
        </a:spcBef>
        <a:spcAft>
          <a:spcPts val="300"/>
        </a:spcAft>
        <a:buClr>
          <a:schemeClr val="accent6">
            <a:lumMod val="75000"/>
          </a:schemeClr>
        </a:buClr>
        <a:buSzPct val="130000"/>
        <a:buFont typeface="Georgia" pitchFamily="18" charset="0"/>
        <a:buChar char="*"/>
        <a:defRPr sz="20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2pPr>
      <a:lvl3pPr marL="822960" indent="-182880" algn="l" defTabSz="914400" rtl="0" eaLnBrk="1" latinLnBrk="0" hangingPunct="1">
        <a:spcBef>
          <a:spcPct val="20000"/>
        </a:spcBef>
        <a:spcAft>
          <a:spcPts val="300"/>
        </a:spcAft>
        <a:buClr>
          <a:schemeClr val="accent6">
            <a:lumMod val="75000"/>
          </a:schemeClr>
        </a:buClr>
        <a:buSzPct val="130000"/>
        <a:buFont typeface="Georgia" pitchFamily="18" charset="0"/>
        <a:buChar char="*"/>
        <a:defRPr sz="18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3pPr>
      <a:lvl4pPr marL="1097280" indent="-182880" algn="l" defTabSz="914400" rtl="0" eaLnBrk="1" latinLnBrk="0" hangingPunct="1">
        <a:spcBef>
          <a:spcPct val="20000"/>
        </a:spcBef>
        <a:spcAft>
          <a:spcPts val="300"/>
        </a:spcAft>
        <a:buClr>
          <a:schemeClr val="accent6">
            <a:lumMod val="75000"/>
          </a:schemeClr>
        </a:buClr>
        <a:buSzPct val="130000"/>
        <a:buFont typeface="Georgia" pitchFamily="18" charset="0"/>
        <a:buChar char="*"/>
        <a:defRPr sz="16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4pPr>
      <a:lvl5pPr marL="1389888" indent="-182880" algn="l" defTabSz="914400" rtl="0" eaLnBrk="1" latinLnBrk="0" hangingPunct="1">
        <a:spcBef>
          <a:spcPct val="20000"/>
        </a:spcBef>
        <a:spcAft>
          <a:spcPts val="300"/>
        </a:spcAft>
        <a:buClr>
          <a:schemeClr val="accent6">
            <a:lumMod val="75000"/>
          </a:schemeClr>
        </a:buClr>
        <a:buSzPct val="130000"/>
        <a:buFont typeface="Georgia" pitchFamily="18" charset="0"/>
        <a:buChar char="*"/>
        <a:defRPr sz="14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5pPr>
      <a:lvl6pPr marL="1664208" indent="-182880" algn="l" defTabSz="914400" rtl="0" eaLnBrk="1" latinLnBrk="0" hangingPunct="1">
        <a:spcBef>
          <a:spcPct val="20000"/>
        </a:spcBef>
        <a:spcAft>
          <a:spcPts val="300"/>
        </a:spcAft>
        <a:buClr>
          <a:schemeClr val="accent6">
            <a:lumMod val="75000"/>
          </a:schemeClr>
        </a:buClr>
        <a:buSzPct val="130000"/>
        <a:buFont typeface="Georgia" pitchFamily="18" charset="0"/>
        <a:buChar char="*"/>
        <a:defRPr sz="14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6pPr>
      <a:lvl7pPr marL="1965960" indent="-182880" algn="l" defTabSz="914400" rtl="0" eaLnBrk="1" latinLnBrk="0" hangingPunct="1">
        <a:spcBef>
          <a:spcPct val="20000"/>
        </a:spcBef>
        <a:spcAft>
          <a:spcPts val="300"/>
        </a:spcAft>
        <a:buClr>
          <a:schemeClr val="accent6">
            <a:lumMod val="75000"/>
          </a:schemeClr>
        </a:buClr>
        <a:buSzPct val="130000"/>
        <a:buFont typeface="Georgia" pitchFamily="18" charset="0"/>
        <a:buChar char="*"/>
        <a:defRPr sz="14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7pPr>
      <a:lvl8pPr marL="2286000" indent="-182880" algn="l" defTabSz="914400" rtl="0" eaLnBrk="1" latinLnBrk="0" hangingPunct="1">
        <a:spcBef>
          <a:spcPct val="20000"/>
        </a:spcBef>
        <a:spcAft>
          <a:spcPts val="300"/>
        </a:spcAft>
        <a:buClr>
          <a:schemeClr val="accent6">
            <a:lumMod val="75000"/>
          </a:schemeClr>
        </a:buClr>
        <a:buSzPct val="130000"/>
        <a:buFont typeface="Georgia" pitchFamily="18" charset="0"/>
        <a:buChar char="*"/>
        <a:defRPr sz="14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8pPr>
      <a:lvl9pPr marL="2587752" indent="-182880" algn="l" defTabSz="914400" rtl="0" eaLnBrk="1" latinLnBrk="0" hangingPunct="1">
        <a:spcBef>
          <a:spcPct val="20000"/>
        </a:spcBef>
        <a:spcAft>
          <a:spcPts val="300"/>
        </a:spcAft>
        <a:buClr>
          <a:schemeClr val="accent6">
            <a:lumMod val="75000"/>
          </a:schemeClr>
        </a:buClr>
        <a:buSzPct val="130000"/>
        <a:buFont typeface="Georgia" pitchFamily="18" charset="0"/>
        <a:buChar char="*"/>
        <a:defRPr sz="14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Podnadpis 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r>
              <a:rPr lang="cs-CZ" dirty="0" smtClean="0"/>
              <a:t>Ing. Lenka </a:t>
            </a:r>
            <a:r>
              <a:rPr lang="cs-CZ" dirty="0" err="1" smtClean="0"/>
              <a:t>Bombera</a:t>
            </a:r>
            <a:r>
              <a:rPr lang="cs-CZ" dirty="0" smtClean="0"/>
              <a:t> Piskačová</a:t>
            </a:r>
            <a:endParaRPr lang="cs-CZ" dirty="0"/>
          </a:p>
        </p:txBody>
      </p:sp>
      <p:sp>
        <p:nvSpPr>
          <p:cNvPr id="2" name="Nadpis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r>
              <a:rPr lang="cs-CZ" dirty="0" smtClean="0"/>
              <a:t>Cena</a:t>
            </a:r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10626539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4" name="Zástupný symbol pro obsah 3"/>
          <p:cNvGraphicFramePr>
            <a:graphicFrameLocks noGrp="1"/>
          </p:cNvGraphicFramePr>
          <p:nvPr>
            <p:ph sz="quarter" idx="13"/>
            <p:extLst>
              <p:ext uri="{D42A27DB-BD31-4B8C-83A1-F6EECF244321}">
                <p14:modId xmlns:p14="http://schemas.microsoft.com/office/powerpoint/2010/main" val="875423196"/>
              </p:ext>
            </p:extLst>
          </p:nvPr>
        </p:nvGraphicFramePr>
        <p:xfrm>
          <a:off x="1143000" y="731838"/>
          <a:ext cx="6912768" cy="3833802"/>
        </p:xfrm>
        <a:graphic>
          <a:graphicData uri="http://schemas.openxmlformats.org/drawingml/2006/table">
            <a:tbl>
              <a:tblPr/>
              <a:tblGrid>
                <a:gridCol w="1868033"/>
                <a:gridCol w="5044735"/>
              </a:tblGrid>
              <a:tr h="304814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entury Gothic" pitchFamily="34" charset="0"/>
                        </a:rPr>
                        <a:t>Číslo projektu</a:t>
                      </a:r>
                    </a:p>
                  </a:txBody>
                  <a:tcPr marL="91433" marR="91433" marT="45727" marB="45727"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lang="cs-CZ" sz="1400" kern="1200" dirty="0" smtClean="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rPr>
                        <a:t>CZ.1.07/1.5.00/34.0124</a:t>
                      </a:r>
                      <a:endParaRPr kumimoji="0" lang="cs-CZ" sz="14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Century Gothic" pitchFamily="34" charset="0"/>
                      </a:endParaRPr>
                    </a:p>
                  </a:txBody>
                  <a:tcPr marL="91433" marR="91433" marT="45727" marB="45727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493790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entury Gothic" pitchFamily="34" charset="0"/>
                        </a:rPr>
                        <a:t>Název projektu</a:t>
                      </a:r>
                    </a:p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entury Gothic" pitchFamily="34" charset="0"/>
                        </a:rPr>
                        <a:t>DUM</a:t>
                      </a:r>
                    </a:p>
                  </a:txBody>
                  <a:tcPr marL="91433" marR="91433" marT="45727" marB="45727"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lang="cs-CZ" sz="1200" dirty="0" smtClean="0"/>
                        <a:t>Škola budoucnosti s využitím IT</a:t>
                      </a:r>
                    </a:p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lang="cs-CZ" sz="1200" dirty="0" smtClean="0"/>
                        <a:t>VY_11_INOVACE_MAR29</a:t>
                      </a:r>
                      <a:endParaRPr lang="cs-CZ" sz="1200" dirty="0" smtClean="0"/>
                    </a:p>
                  </a:txBody>
                  <a:tcPr marL="91433" marR="91433" marT="45727" marB="45727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359806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entury Gothic" pitchFamily="34" charset="0"/>
                        </a:rPr>
                        <a:t>Název školy</a:t>
                      </a:r>
                    </a:p>
                  </a:txBody>
                  <a:tcPr marL="91433" marR="91433" marT="45727" marB="45727"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entury Gothic" pitchFamily="34" charset="0"/>
                        </a:rPr>
                        <a:t>SPŠ a SOŠGS Most</a:t>
                      </a:r>
                    </a:p>
                  </a:txBody>
                  <a:tcPr marL="91433" marR="91433" marT="45727" marB="45727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358235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entury Gothic" pitchFamily="34" charset="0"/>
                        </a:rPr>
                        <a:t>Předmět </a:t>
                      </a:r>
                    </a:p>
                  </a:txBody>
                  <a:tcPr marL="91433" marR="91433" marT="45727" marB="45727"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entury Gothic" pitchFamily="34" charset="0"/>
                        </a:rPr>
                        <a:t>MAR</a:t>
                      </a:r>
                    </a:p>
                  </a:txBody>
                  <a:tcPr marL="91433" marR="91433" marT="45727" marB="45727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359806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entury Gothic" pitchFamily="34" charset="0"/>
                        </a:rPr>
                        <a:t>Tematický okruh</a:t>
                      </a:r>
                    </a:p>
                  </a:txBody>
                  <a:tcPr marL="91433" marR="91433" marT="45727" marB="45727"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entury Gothic" pitchFamily="34" charset="0"/>
                        </a:rPr>
                        <a:t>Marketingový mix</a:t>
                      </a:r>
                      <a:endParaRPr kumimoji="0" lang="cs-CZ" sz="12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Century Gothic" pitchFamily="34" charset="0"/>
                      </a:endParaRPr>
                    </a:p>
                  </a:txBody>
                  <a:tcPr marL="91433" marR="91433" marT="45727" marB="45727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359806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entury Gothic" pitchFamily="34" charset="0"/>
                        </a:rPr>
                        <a:t>Téma</a:t>
                      </a:r>
                    </a:p>
                  </a:txBody>
                  <a:tcPr marL="91433" marR="91433" marT="45727" marB="45727"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entury Gothic" pitchFamily="34" charset="0"/>
                        </a:rPr>
                        <a:t>Cena</a:t>
                      </a:r>
                    </a:p>
                  </a:txBody>
                  <a:tcPr marL="91433" marR="91433" marT="45727" marB="45727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358235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entury Gothic" pitchFamily="34" charset="0"/>
                        </a:rPr>
                        <a:t>Ročník</a:t>
                      </a:r>
                    </a:p>
                  </a:txBody>
                  <a:tcPr marL="91433" marR="91433" marT="45727" marB="45727"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entury Gothic" pitchFamily="34" charset="0"/>
                        </a:rPr>
                        <a:t>3.</a:t>
                      </a:r>
                    </a:p>
                  </a:txBody>
                  <a:tcPr marL="91433" marR="91433" marT="45727" marB="45727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359806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entury Gothic" pitchFamily="34" charset="0"/>
                        </a:rPr>
                        <a:t>Jméno autora</a:t>
                      </a:r>
                    </a:p>
                  </a:txBody>
                  <a:tcPr marL="91433" marR="91433" marT="45727" marB="45727"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1200" b="0" i="0" u="none" strike="noStrike" cap="none" normalizeH="0" baseline="0" dirty="0" err="1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entury Gothic" pitchFamily="34" charset="0"/>
                        </a:rPr>
                        <a:t>Ing.Lenka</a:t>
                      </a:r>
                      <a:r>
                        <a:rPr kumimoji="0" lang="cs-CZ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entury Gothic" pitchFamily="34" charset="0"/>
                        </a:rPr>
                        <a:t> </a:t>
                      </a:r>
                      <a:r>
                        <a:rPr kumimoji="0" lang="cs-CZ" sz="1200" b="0" i="0" u="none" strike="noStrike" cap="none" normalizeH="0" baseline="0" dirty="0" err="1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entury Gothic" pitchFamily="34" charset="0"/>
                        </a:rPr>
                        <a:t>Bombera</a:t>
                      </a:r>
                      <a:r>
                        <a:rPr kumimoji="0" lang="cs-CZ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entury Gothic" pitchFamily="34" charset="0"/>
                        </a:rPr>
                        <a:t> Piskačová</a:t>
                      </a:r>
                    </a:p>
                  </a:txBody>
                  <a:tcPr marL="91433" marR="91433" marT="45727" marB="45727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358235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entury Gothic" pitchFamily="34" charset="0"/>
                        </a:rPr>
                        <a:t>Datum tvorby</a:t>
                      </a:r>
                    </a:p>
                  </a:txBody>
                  <a:tcPr marL="91433" marR="91433" marT="45727" marB="45727"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entury Gothic" pitchFamily="34" charset="0"/>
                        </a:rPr>
                        <a:t>29.9.2012</a:t>
                      </a:r>
                    </a:p>
                  </a:txBody>
                  <a:tcPr marL="91433" marR="91433" marT="45727" marB="45727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521269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entury Gothic" pitchFamily="34" charset="0"/>
                        </a:rPr>
                        <a:t>Anotace</a:t>
                      </a:r>
                    </a:p>
                  </a:txBody>
                  <a:tcPr marL="91433" marR="91433" marT="45727" marB="45727"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entury Gothic" pitchFamily="34" charset="0"/>
                        </a:rPr>
                        <a:t>Žáci se seznámí s cenou, faktory ovlivňujícími cenu</a:t>
                      </a:r>
                    </a:p>
                  </a:txBody>
                  <a:tcPr marL="91433" marR="91433" marT="45727" marB="45727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57295412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Zástupný symbol pro obsah 2"/>
          <p:cNvSpPr>
            <a:spLocks noGrp="1"/>
          </p:cNvSpPr>
          <p:nvPr>
            <p:ph sz="quarter" idx="13"/>
          </p:nvPr>
        </p:nvSpPr>
        <p:spPr>
          <a:xfrm>
            <a:off x="755576" y="731520"/>
            <a:ext cx="7992888" cy="5361776"/>
          </a:xfrm>
        </p:spPr>
        <p:txBody>
          <a:bodyPr/>
          <a:lstStyle/>
          <a:p>
            <a:pPr algn="ctr"/>
            <a:r>
              <a:rPr lang="cs-CZ" b="1" dirty="0" smtClean="0">
                <a:solidFill>
                  <a:srgbClr val="FF0000"/>
                </a:solidFill>
              </a:rPr>
              <a:t>CENA  </a:t>
            </a:r>
          </a:p>
          <a:p>
            <a:pPr algn="just"/>
            <a:r>
              <a:rPr lang="cs-CZ" dirty="0" smtClean="0"/>
              <a:t>- výše peněžní úhrady zaplacená na trhu za prodaný produkt</a:t>
            </a:r>
          </a:p>
          <a:p>
            <a:pPr algn="just"/>
            <a:endParaRPr lang="cs-CZ" dirty="0" smtClean="0"/>
          </a:p>
          <a:p>
            <a:pPr algn="just"/>
            <a:r>
              <a:rPr lang="cs-CZ" dirty="0" smtClean="0"/>
              <a:t>- vyjadřuje hodnotu výrobku nebo služby</a:t>
            </a:r>
          </a:p>
          <a:p>
            <a:pPr algn="just"/>
            <a:endParaRPr lang="cs-CZ" dirty="0" smtClean="0"/>
          </a:p>
          <a:p>
            <a:pPr algn="just"/>
            <a:r>
              <a:rPr lang="cs-CZ" dirty="0" smtClean="0"/>
              <a:t>- je složkou marketingového </a:t>
            </a:r>
            <a:r>
              <a:rPr lang="cs-CZ" dirty="0" err="1" smtClean="0"/>
              <a:t>marketingového</a:t>
            </a:r>
            <a:r>
              <a:rPr lang="cs-CZ" dirty="0" smtClean="0"/>
              <a:t> mixu a lze ji nejčastěji a nejrychleji měnit</a:t>
            </a:r>
          </a:p>
          <a:p>
            <a:pPr algn="just"/>
            <a:endParaRPr lang="cs-CZ" dirty="0" smtClean="0"/>
          </a:p>
          <a:p>
            <a:pPr algn="just"/>
            <a:r>
              <a:rPr lang="cs-CZ" dirty="0" smtClean="0"/>
              <a:t>- přináší firmě příjmy</a:t>
            </a:r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4247891139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Zástupný symbol pro obsah 2"/>
          <p:cNvSpPr>
            <a:spLocks noGrp="1"/>
          </p:cNvSpPr>
          <p:nvPr>
            <p:ph sz="quarter" idx="13"/>
          </p:nvPr>
        </p:nvSpPr>
        <p:spPr>
          <a:xfrm>
            <a:off x="1143000" y="731520"/>
            <a:ext cx="7317432" cy="5649808"/>
          </a:xfrm>
        </p:spPr>
        <p:txBody>
          <a:bodyPr/>
          <a:lstStyle/>
          <a:p>
            <a:r>
              <a:rPr lang="cs-CZ" dirty="0" smtClean="0">
                <a:solidFill>
                  <a:srgbClr val="FF0000"/>
                </a:solidFill>
              </a:rPr>
              <a:t>Výši ceny ovlivňují faktory:</a:t>
            </a:r>
          </a:p>
          <a:p>
            <a:endParaRPr lang="cs-CZ" dirty="0"/>
          </a:p>
          <a:p>
            <a:pPr algn="just"/>
            <a:r>
              <a:rPr lang="cs-CZ" b="1" dirty="0" smtClean="0">
                <a:solidFill>
                  <a:srgbClr val="FF0000"/>
                </a:solidFill>
              </a:rPr>
              <a:t>INTERNÍ</a:t>
            </a:r>
            <a:r>
              <a:rPr lang="cs-CZ" dirty="0" smtClean="0"/>
              <a:t> -  náklady na vývoj výrobku, distribuce, prodej i propagaci</a:t>
            </a:r>
          </a:p>
          <a:p>
            <a:pPr algn="just"/>
            <a:r>
              <a:rPr lang="cs-CZ" dirty="0" smtClean="0"/>
              <a:t>- náklady určují spodní hranici ceny. Čím nižší jsou náklady, tím nižší je cena ( př. Ford – pásová výroba aut, Baťa –boty …</a:t>
            </a:r>
          </a:p>
          <a:p>
            <a:pPr algn="just"/>
            <a:endParaRPr lang="cs-CZ" dirty="0"/>
          </a:p>
          <a:p>
            <a:pPr algn="just"/>
            <a:r>
              <a:rPr lang="cs-CZ" b="1" dirty="0" smtClean="0">
                <a:solidFill>
                  <a:srgbClr val="FF0000"/>
                </a:solidFill>
              </a:rPr>
              <a:t>EXTERNÍ</a:t>
            </a:r>
            <a:r>
              <a:rPr lang="cs-CZ" dirty="0" smtClean="0"/>
              <a:t> – poptávka a konkurence</a:t>
            </a:r>
          </a:p>
          <a:p>
            <a:pPr algn="just"/>
            <a:r>
              <a:rPr lang="cs-CZ" dirty="0" smtClean="0"/>
              <a:t>- vymezují horní hranici ceny</a:t>
            </a:r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1941077313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Zástupný symbol pro obsah 2"/>
          <p:cNvSpPr>
            <a:spLocks noGrp="1"/>
          </p:cNvSpPr>
          <p:nvPr>
            <p:ph sz="quarter" idx="13"/>
          </p:nvPr>
        </p:nvSpPr>
        <p:spPr>
          <a:xfrm>
            <a:off x="1143000" y="731520"/>
            <a:ext cx="7461448" cy="5865832"/>
          </a:xfrm>
        </p:spPr>
        <p:txBody>
          <a:bodyPr/>
          <a:lstStyle/>
          <a:p>
            <a:pPr algn="ctr"/>
            <a:r>
              <a:rPr lang="cs-CZ" b="1" dirty="0" smtClean="0">
                <a:solidFill>
                  <a:srgbClr val="FF0000"/>
                </a:solidFill>
              </a:rPr>
              <a:t>PŘIJATELNOST CENY</a:t>
            </a:r>
          </a:p>
          <a:p>
            <a:endParaRPr lang="cs-CZ" dirty="0"/>
          </a:p>
          <a:p>
            <a:pPr algn="just"/>
            <a:r>
              <a:rPr lang="cs-CZ" dirty="0" smtClean="0"/>
              <a:t>- cena, za kterou jsou kupující ochotni daný výrobek koupit a naopak prodávající prodat.</a:t>
            </a:r>
          </a:p>
          <a:p>
            <a:pPr algn="just"/>
            <a:endParaRPr lang="cs-CZ" dirty="0"/>
          </a:p>
          <a:p>
            <a:pPr algn="just"/>
            <a:r>
              <a:rPr lang="cs-CZ" dirty="0" smtClean="0"/>
              <a:t>Nakreslete graf tržní rovnováhy :</a:t>
            </a:r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3899155466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Zástupný symbol pro obsah 2"/>
          <p:cNvSpPr>
            <a:spLocks noGrp="1"/>
          </p:cNvSpPr>
          <p:nvPr>
            <p:ph sz="quarter" idx="13"/>
          </p:nvPr>
        </p:nvSpPr>
        <p:spPr>
          <a:xfrm>
            <a:off x="1143000" y="731520"/>
            <a:ext cx="7605464" cy="5865832"/>
          </a:xfrm>
        </p:spPr>
        <p:txBody>
          <a:bodyPr/>
          <a:lstStyle/>
          <a:p>
            <a:r>
              <a:rPr lang="cs-CZ" u="sng" dirty="0" smtClean="0">
                <a:solidFill>
                  <a:srgbClr val="FF0000"/>
                </a:solidFill>
              </a:rPr>
              <a:t>Typy cen:</a:t>
            </a:r>
          </a:p>
          <a:p>
            <a:endParaRPr lang="cs-CZ" dirty="0"/>
          </a:p>
          <a:p>
            <a:r>
              <a:rPr lang="cs-CZ" dirty="0" smtClean="0">
                <a:solidFill>
                  <a:srgbClr val="FF0000"/>
                </a:solidFill>
              </a:rPr>
              <a:t>1.) CENA PEVNÁ </a:t>
            </a:r>
          </a:p>
          <a:p>
            <a:endParaRPr lang="cs-CZ" dirty="0" smtClean="0">
              <a:solidFill>
                <a:srgbClr val="FF0000"/>
              </a:solidFill>
            </a:endParaRPr>
          </a:p>
          <a:p>
            <a:pPr algn="just"/>
            <a:r>
              <a:rPr lang="cs-CZ" dirty="0" smtClean="0"/>
              <a:t>- typická pro centrálně řízenou ekonomiku a výši určuje státní orgán</a:t>
            </a:r>
          </a:p>
          <a:p>
            <a:pPr algn="just"/>
            <a:endParaRPr lang="cs-CZ" dirty="0" smtClean="0"/>
          </a:p>
          <a:p>
            <a:pPr algn="just"/>
            <a:r>
              <a:rPr lang="cs-CZ" dirty="0" smtClean="0"/>
              <a:t>- je platná na celém území státu</a:t>
            </a:r>
          </a:p>
          <a:p>
            <a:pPr algn="just"/>
            <a:endParaRPr lang="cs-CZ" dirty="0" smtClean="0"/>
          </a:p>
          <a:p>
            <a:pPr algn="just"/>
            <a:r>
              <a:rPr lang="cs-CZ" dirty="0" smtClean="0"/>
              <a:t>- př. cena poštovní známky na listovní zásilky</a:t>
            </a:r>
          </a:p>
          <a:p>
            <a:pPr algn="just"/>
            <a:endParaRPr lang="cs-CZ" dirty="0" smtClean="0"/>
          </a:p>
          <a:p>
            <a:pPr algn="just"/>
            <a:r>
              <a:rPr lang="cs-CZ" dirty="0" smtClean="0"/>
              <a:t>- neexistuje konkurence =</a:t>
            </a:r>
            <a:r>
              <a:rPr lang="en-US" dirty="0" smtClean="0"/>
              <a:t>&gt;</a:t>
            </a:r>
            <a:r>
              <a:rPr lang="cs-CZ" dirty="0" smtClean="0"/>
              <a:t> nenutí k šetření nákladů</a:t>
            </a:r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359490223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Zástupný symbol pro obsah 2"/>
          <p:cNvSpPr>
            <a:spLocks noGrp="1"/>
          </p:cNvSpPr>
          <p:nvPr>
            <p:ph sz="quarter" idx="13"/>
          </p:nvPr>
        </p:nvSpPr>
        <p:spPr>
          <a:xfrm>
            <a:off x="1143000" y="731520"/>
            <a:ext cx="7461448" cy="5649808"/>
          </a:xfrm>
        </p:spPr>
        <p:txBody>
          <a:bodyPr/>
          <a:lstStyle/>
          <a:p>
            <a:r>
              <a:rPr lang="cs-CZ" dirty="0" smtClean="0">
                <a:solidFill>
                  <a:srgbClr val="FF0000"/>
                </a:solidFill>
              </a:rPr>
              <a:t>2.) CENA PRUŽNÁ</a:t>
            </a:r>
          </a:p>
          <a:p>
            <a:endParaRPr lang="cs-CZ" dirty="0"/>
          </a:p>
          <a:p>
            <a:r>
              <a:rPr lang="cs-CZ" dirty="0" smtClean="0"/>
              <a:t>- typická pro tržní ekonomiku</a:t>
            </a:r>
          </a:p>
          <a:p>
            <a:endParaRPr lang="cs-CZ" dirty="0"/>
          </a:p>
          <a:p>
            <a:r>
              <a:rPr lang="cs-CZ" dirty="0" smtClean="0"/>
              <a:t>- je určována nabídkou a poptávkou</a:t>
            </a:r>
          </a:p>
          <a:p>
            <a:endParaRPr lang="cs-CZ" dirty="0"/>
          </a:p>
          <a:p>
            <a:r>
              <a:rPr lang="cs-CZ" dirty="0"/>
              <a:t> </a:t>
            </a:r>
            <a:r>
              <a:rPr lang="cs-CZ" dirty="0" smtClean="0"/>
              <a:t>N </a:t>
            </a:r>
            <a:r>
              <a:rPr lang="en-US" dirty="0" smtClean="0"/>
              <a:t>&gt; P</a:t>
            </a:r>
          </a:p>
          <a:p>
            <a:r>
              <a:rPr lang="en-US" dirty="0"/>
              <a:t> </a:t>
            </a:r>
            <a:r>
              <a:rPr lang="en-US" dirty="0" smtClean="0"/>
              <a:t>N &lt; P</a:t>
            </a:r>
          </a:p>
          <a:p>
            <a:r>
              <a:rPr lang="cs-CZ" dirty="0" smtClean="0"/>
              <a:t> N = P</a:t>
            </a:r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254927156"/>
      </p:ext>
    </p:extLst>
  </p:cSld>
  <p:clrMapOvr>
    <a:masterClrMapping/>
  </p:clrMapOvr>
</p:sld>
</file>

<file path=ppt/theme/theme1.xml><?xml version="1.0" encoding="utf-8"?>
<a:theme xmlns:a="http://schemas.openxmlformats.org/drawingml/2006/main" name="Aerodynamika">
  <a:themeElements>
    <a:clrScheme name="Aerodynamika">
      <a:dk1>
        <a:sysClr val="windowText" lastClr="000000"/>
      </a:dk1>
      <a:lt1>
        <a:sysClr val="window" lastClr="FFFFFF"/>
      </a:lt1>
      <a:dk2>
        <a:srgbClr val="212745"/>
      </a:dk2>
      <a:lt2>
        <a:srgbClr val="B4DCFA"/>
      </a:lt2>
      <a:accent1>
        <a:srgbClr val="4E67C8"/>
      </a:accent1>
      <a:accent2>
        <a:srgbClr val="5ECCF3"/>
      </a:accent2>
      <a:accent3>
        <a:srgbClr val="A7EA52"/>
      </a:accent3>
      <a:accent4>
        <a:srgbClr val="5DCEAF"/>
      </a:accent4>
      <a:accent5>
        <a:srgbClr val="FF8021"/>
      </a:accent5>
      <a:accent6>
        <a:srgbClr val="F14124"/>
      </a:accent6>
      <a:hlink>
        <a:srgbClr val="56C7AA"/>
      </a:hlink>
      <a:folHlink>
        <a:srgbClr val="59A8D1"/>
      </a:folHlink>
    </a:clrScheme>
    <a:fontScheme name="Aerodynamika">
      <a:majorFont>
        <a:latin typeface="Trebuchet MS"/>
        <a:ea typeface=""/>
        <a:cs typeface=""/>
        <a:font script="Jpan" typeface="HGｺﾞｼｯｸM"/>
        <a:font script="Hang" typeface="HY그래픽B"/>
        <a:font script="Hans" typeface="方正姚体"/>
        <a:font script="Hant" typeface="微軟正黑體"/>
        <a:font script="Arab" typeface="Tahoma"/>
        <a:font script="Hebr" typeface="Gisha"/>
        <a:font script="Thai" typeface="Iris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ajorFont>
      <a:minorFont>
        <a:latin typeface="Trebuchet MS"/>
        <a:ea typeface=""/>
        <a:cs typeface=""/>
        <a:font script="Jpan" typeface="HGｺﾞｼｯｸM"/>
        <a:font script="Hang" typeface="HY그래픽M"/>
        <a:font script="Hans" typeface="方正姚体"/>
        <a:font script="Hant" typeface="微軟正黑體"/>
        <a:font script="Arab" typeface="Tahoma"/>
        <a:font script="Hebr" typeface="Gisha"/>
        <a:font script="Thai" typeface="Iris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Aerodynamika">
      <a:fillStyleLst>
        <a:solidFill>
          <a:schemeClr val="phClr"/>
        </a:solidFill>
        <a:gradFill rotWithShape="1">
          <a:gsLst>
            <a:gs pos="28000">
              <a:schemeClr val="phClr">
                <a:tint val="18000"/>
                <a:satMod val="120000"/>
                <a:lumMod val="88000"/>
              </a:schemeClr>
            </a:gs>
            <a:gs pos="100000">
              <a:schemeClr val="phClr">
                <a:tint val="40000"/>
                <a:satMod val="100000"/>
                <a:lumMod val="78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lumMod val="95000"/>
              </a:schemeClr>
            </a:gs>
            <a:gs pos="100000">
              <a:schemeClr val="phClr">
                <a:shade val="82000"/>
                <a:satMod val="125000"/>
                <a:lumMod val="74000"/>
              </a:schemeClr>
            </a:gs>
          </a:gsLst>
          <a:lin ang="5400000" scaled="0"/>
        </a:gradFill>
      </a:fillStyleLst>
      <a:lnStyleLst>
        <a:ln w="9525" cap="flat" cmpd="sng" algn="ctr">
          <a:solidFill>
            <a:schemeClr val="phClr"/>
          </a:solidFill>
          <a:prstDash val="solid"/>
        </a:ln>
        <a:ln w="15875" cap="flat" cmpd="sng" algn="ctr">
          <a:solidFill>
            <a:schemeClr val="phClr">
              <a:shade val="75000"/>
              <a:satMod val="125000"/>
              <a:lumMod val="7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63500" dist="50800" dir="5400000" sx="98000" sy="98000" rotWithShape="0">
              <a:srgbClr val="000000">
                <a:alpha val="20000"/>
              </a:srgbClr>
            </a:outerShdw>
          </a:effectLst>
        </a:effectStyle>
        <a:effectStyle>
          <a:effectLst>
            <a:outerShdw blurRad="40005" dist="22984" dir="5400000" rotWithShape="0">
              <a:srgbClr val="000000">
                <a:alpha val="45000"/>
              </a:srgbClr>
            </a:outerShdw>
          </a:effectLst>
          <a:scene3d>
            <a:camera prst="orthographicFront">
              <a:rot lat="0" lon="0" rev="0"/>
            </a:camera>
            <a:lightRig rig="balanced" dir="tr"/>
          </a:scene3d>
          <a:sp3d prstMaterial="matte">
            <a:bevelT w="19050" h="38100"/>
          </a:sp3d>
        </a:effectStyle>
        <a:effectStyle>
          <a:effectLst>
            <a:reflection blurRad="38100" stA="26000" endPos="23000" dist="25400" dir="5400000" sy="-100000" rotWithShape="0"/>
          </a:effectLst>
          <a:scene3d>
            <a:camera prst="orthographicFront">
              <a:rot lat="0" lon="0" rev="0"/>
            </a:camera>
            <a:lightRig rig="balanced" dir="tr"/>
          </a:scene3d>
          <a:sp3d contourW="14605" prstMaterial="plastic">
            <a:bevelT w="50800"/>
            <a:contourClr>
              <a:schemeClr val="phClr">
                <a:shade val="30000"/>
                <a:satMod val="120000"/>
              </a:schemeClr>
            </a:contourClr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98000"/>
                <a:shade val="90000"/>
                <a:satMod val="160000"/>
                <a:lumMod val="100000"/>
              </a:schemeClr>
            </a:gs>
            <a:gs pos="60000">
              <a:schemeClr val="phClr">
                <a:tint val="95000"/>
                <a:shade val="100000"/>
                <a:satMod val="130000"/>
                <a:lumMod val="130000"/>
              </a:schemeClr>
            </a:gs>
            <a:gs pos="100000">
              <a:schemeClr val="phClr">
                <a:tint val="97000"/>
                <a:shade val="100000"/>
                <a:hueMod val="100000"/>
                <a:satMod val="140000"/>
                <a:lumMod val="80000"/>
              </a:schemeClr>
            </a:gs>
          </a:gsLst>
          <a:path path="circle">
            <a:fillToRect l="20000" t="10000" r="20000" b="60000"/>
          </a:path>
        </a:gradFill>
        <a:gradFill rotWithShape="1">
          <a:gsLst>
            <a:gs pos="0">
              <a:schemeClr val="phClr">
                <a:tint val="94000"/>
                <a:satMod val="160000"/>
                <a:lumMod val="160000"/>
              </a:schemeClr>
            </a:gs>
            <a:gs pos="42000">
              <a:schemeClr val="phClr">
                <a:tint val="94000"/>
                <a:shade val="94000"/>
                <a:satMod val="160000"/>
                <a:lumMod val="130000"/>
              </a:schemeClr>
            </a:gs>
            <a:gs pos="100000">
              <a:schemeClr val="phClr">
                <a:tint val="97000"/>
                <a:shade val="94000"/>
                <a:satMod val="180000"/>
                <a:lumMod val="84000"/>
              </a:schemeClr>
            </a:gs>
          </a:gsLst>
          <a:path path="circle">
            <a:fillToRect l="24000" t="44000" r="24000" b="12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Slipstream</Template>
  <TotalTime>40</TotalTime>
  <Words>236</Words>
  <Application>Microsoft Office PowerPoint</Application>
  <PresentationFormat>Předvádění na obrazovce (4:3)</PresentationFormat>
  <Paragraphs>64</Paragraphs>
  <Slides>7</Slides>
  <Notes>0</Notes>
  <HiddenSlides>0</HiddenSlides>
  <MMClips>0</MMClips>
  <ScaleCrop>false</ScaleCrop>
  <HeadingPairs>
    <vt:vector size="4" baseType="variant">
      <vt:variant>
        <vt:lpstr>Motiv</vt:lpstr>
      </vt:variant>
      <vt:variant>
        <vt:i4>1</vt:i4>
      </vt:variant>
      <vt:variant>
        <vt:lpstr>Nadpisy snímků</vt:lpstr>
      </vt:variant>
      <vt:variant>
        <vt:i4>7</vt:i4>
      </vt:variant>
    </vt:vector>
  </HeadingPairs>
  <TitlesOfParts>
    <vt:vector size="8" baseType="lpstr">
      <vt:lpstr>Aerodynamika</vt:lpstr>
      <vt:lpstr>Cena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Cena</dc:title>
  <dc:creator>U203UCITEL</dc:creator>
  <cp:lastModifiedBy>SŠGaS06</cp:lastModifiedBy>
  <cp:revision>7</cp:revision>
  <dcterms:created xsi:type="dcterms:W3CDTF">2013-04-10T10:21:20Z</dcterms:created>
  <dcterms:modified xsi:type="dcterms:W3CDTF">2013-05-14T08:36:18Z</dcterms:modified>
</cp:coreProperties>
</file>