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D816A-3624-4F69-9DCE-4BBB7412FF8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EDBFF-CBD9-4BD0-B660-BB081EC9B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4363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5BE8CF-0AEF-414F-908A-E81EE08F7B4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285728"/>
            <a:ext cx="4572000" cy="406265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ZŠ </a:t>
            </a:r>
            <a:r>
              <a:rPr lang="cs-CZ" b="1" dirty="0" err="1" smtClean="0"/>
              <a:t>Štětí</a:t>
            </a:r>
            <a:r>
              <a:rPr lang="cs-CZ" b="1" dirty="0" smtClean="0"/>
              <a:t>, Ostrovní 300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Autor: </a:t>
            </a:r>
            <a:r>
              <a:rPr lang="cs-CZ" b="1" dirty="0" smtClean="0"/>
              <a:t>MGR. SOŇA KYSELOVÁ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r>
              <a:rPr lang="cs-CZ" sz="2400" b="1" dirty="0" smtClean="0"/>
              <a:t>VY_12_INOVACE</a:t>
            </a:r>
            <a:r>
              <a:rPr lang="cs-CZ" b="1" dirty="0" smtClean="0"/>
              <a:t>_ </a:t>
            </a:r>
            <a:r>
              <a:rPr lang="cs-CZ" b="1" dirty="0" smtClean="0"/>
              <a:t>Z.8.A.05_</a:t>
            </a:r>
            <a:r>
              <a:rPr lang="cs-CZ" b="1" dirty="0" err="1" smtClean="0"/>
              <a:t>prirodni</a:t>
            </a:r>
            <a:r>
              <a:rPr lang="cs-CZ" b="1" dirty="0" smtClean="0"/>
              <a:t>_</a:t>
            </a:r>
            <a:r>
              <a:rPr lang="cs-CZ" b="1" dirty="0" err="1" smtClean="0"/>
              <a:t>pomery</a:t>
            </a:r>
            <a:r>
              <a:rPr lang="cs-CZ" b="1" dirty="0" smtClean="0"/>
              <a:t>_</a:t>
            </a:r>
            <a:r>
              <a:rPr lang="cs-CZ" b="1" dirty="0" err="1" smtClean="0"/>
              <a:t>cr</a:t>
            </a:r>
            <a:r>
              <a:rPr lang="cs-CZ" b="1" dirty="0" smtClean="0"/>
              <a:t>_</a:t>
            </a:r>
            <a:r>
              <a:rPr lang="cs-CZ" b="1" dirty="0" err="1" smtClean="0"/>
              <a:t>nerostne</a:t>
            </a:r>
            <a:r>
              <a:rPr lang="cs-CZ" b="1" dirty="0" smtClean="0"/>
              <a:t>_suroviny_povrch</a:t>
            </a:r>
            <a:endParaRPr lang="cs-CZ" b="1" dirty="0" smtClean="0"/>
          </a:p>
          <a:p>
            <a:r>
              <a:rPr lang="cs-CZ" b="1" dirty="0" smtClean="0"/>
              <a:t>20.10.2011</a:t>
            </a:r>
          </a:p>
          <a:p>
            <a:r>
              <a:rPr lang="cs-CZ" b="1" dirty="0" smtClean="0"/>
              <a:t>Ročník: osmý</a:t>
            </a:r>
          </a:p>
          <a:p>
            <a:r>
              <a:rPr lang="cs-CZ" b="1" dirty="0" smtClean="0"/>
              <a:t>Vzdělávací oblast: ČLOVĚK A PŘÍRODA</a:t>
            </a:r>
          </a:p>
          <a:p>
            <a:r>
              <a:rPr lang="cs-CZ" b="1" dirty="0" smtClean="0"/>
              <a:t>Předmět: ZEMĚPIS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Název: PŘÍRODNÍ POMĚRY ČR – NEROSTNÉ SUROVINY , POVRCH</a:t>
            </a:r>
            <a:br>
              <a:rPr lang="cs-CZ" dirty="0" smtClean="0"/>
            </a:br>
            <a:r>
              <a:rPr lang="cs-CZ" dirty="0" smtClean="0"/>
              <a:t>Číslo operačního programu: </a:t>
            </a:r>
            <a:r>
              <a:rPr lang="cs-CZ" b="1" dirty="0" smtClean="0"/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/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95348" y="4572008"/>
            <a:ext cx="55451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b="1" dirty="0" smtClean="0">
                <a:solidFill>
                  <a:srgbClr val="FF0000"/>
                </a:solidFill>
              </a:rPr>
              <a:t>PŘÍRODNÍ POMĚRY ČR – NEROSTNÉ SUROVINY, POVRCH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528638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Zeměpis 8. ročník</a:t>
            </a:r>
          </a:p>
          <a:p>
            <a:r>
              <a:rPr lang="cs-CZ" dirty="0" smtClean="0"/>
              <a:t>Opakování na základě samostatné práce s textem v předešlých dvou hodinách</a:t>
            </a:r>
          </a:p>
          <a:p>
            <a:r>
              <a:rPr lang="cs-CZ" dirty="0" smtClean="0"/>
              <a:t>Ověření znalosti probíraných pojmů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untitled9.bmp"/>
          <p:cNvPicPr>
            <a:picLocks noChangeAspect="1"/>
          </p:cNvPicPr>
          <p:nvPr/>
        </p:nvPicPr>
        <p:blipFill>
          <a:blip r:embed="rId2" cstate="print"/>
          <a:srcRect l="18307" t="16535" r="19488" b="3150"/>
          <a:stretch>
            <a:fillRect/>
          </a:stretch>
        </p:blipFill>
        <p:spPr>
          <a:xfrm>
            <a:off x="5000628" y="214290"/>
            <a:ext cx="3791783" cy="3671868"/>
          </a:xfrm>
          <a:prstGeom prst="rect">
            <a:avLst/>
          </a:prstGeom>
        </p:spPr>
      </p:pic>
      <p:sp>
        <p:nvSpPr>
          <p:cNvPr id="8" name="Zaoblený obdélníkový popisek 7"/>
          <p:cNvSpPr/>
          <p:nvPr/>
        </p:nvSpPr>
        <p:spPr>
          <a:xfrm>
            <a:off x="571472" y="714356"/>
            <a:ext cx="4057672" cy="5643602"/>
          </a:xfrm>
          <a:prstGeom prst="wedgeRoundRectCallout">
            <a:avLst>
              <a:gd name="adj1" fmla="val 94135"/>
              <a:gd name="adj2" fmla="val -29200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1428736"/>
            <a:ext cx="32861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Ahoj, vlastně haf. Tak jsem si dnes prohlédl noviny a nějak tomu nerozumím. Nepíšou tu nic o kočkách, ani o ježcích… Je to všechno pro lidi a co já s tím…..</a:t>
            </a:r>
          </a:p>
          <a:p>
            <a:pPr algn="just"/>
            <a:r>
              <a:rPr lang="cs-CZ" dirty="0" smtClean="0"/>
              <a:t> I vy jste v minulých hodinách vlastně tvořili malé články.  Zjišťovali jste na internetu údaje o nerostných surovinách, v učebnici jste vyhledávali informace o typech našich pohoří podle vzniku. Tak si teď ověříme, jak jste si vše zapamatovali. </a:t>
            </a:r>
          </a:p>
          <a:p>
            <a:pPr algn="just"/>
            <a:r>
              <a:rPr lang="cs-CZ" dirty="0" smtClean="0"/>
              <a:t>Přeji vám hodně štěstí a držím palce, é, tedy vlastně packy!!!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TEST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b="1" u="sng" dirty="0" smtClean="0">
                <a:latin typeface="Arial" pitchFamily="34" charset="0"/>
                <a:cs typeface="Arial" pitchFamily="34" charset="0"/>
              </a:rPr>
              <a:t>1. doplň chybějící výrazy ve svém pracovním listu: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Po roce 1989 musela být v Česku omezena těžba některých nerostných surovin. Na 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___________1 byla úplně zastavena těžba __________2. Naopak stále naplno probíhá těžba __________3 v ___________4 pánvi.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Mezi keramické suroviny patří __________5. Vápenec je důležitý pro výrobu __________6.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b="1" u="sng" dirty="0" smtClean="0">
                <a:latin typeface="Arial" pitchFamily="34" charset="0"/>
                <a:cs typeface="Arial" pitchFamily="34" charset="0"/>
              </a:rPr>
              <a:t>2. Přiřaď k názvu pohoří jeho typ podle vzniku: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Krkonoše			vrásové pohoří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České středohoří		kerné pohoří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Bílé Karpaty		sopečné pohoří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untitled.bmp"/>
          <p:cNvPicPr>
            <a:picLocks noChangeAspect="1"/>
          </p:cNvPicPr>
          <p:nvPr/>
        </p:nvPicPr>
        <p:blipFill>
          <a:blip r:embed="rId2" cstate="print"/>
          <a:srcRect l="27756" t="22835" r="29528"/>
          <a:stretch>
            <a:fillRect/>
          </a:stretch>
        </p:blipFill>
        <p:spPr>
          <a:xfrm>
            <a:off x="285720" y="285728"/>
            <a:ext cx="2603800" cy="3527887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4000496" y="785794"/>
            <a:ext cx="4643470" cy="4357718"/>
          </a:xfrm>
          <a:prstGeom prst="wedgeEllipseCallout">
            <a:avLst>
              <a:gd name="adj1" fmla="val -91411"/>
              <a:gd name="adj2" fmla="val -23383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4876" y="1714488"/>
            <a:ext cx="392133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/>
              <a:t>Test máte za sebou – </a:t>
            </a:r>
          </a:p>
          <a:p>
            <a:pPr algn="just"/>
            <a:r>
              <a:rPr lang="cs-CZ" dirty="0" smtClean="0"/>
              <a:t>zdál se mi snadný. Určitě</a:t>
            </a:r>
          </a:p>
          <a:p>
            <a:pPr algn="just"/>
            <a:r>
              <a:rPr lang="cs-CZ" dirty="0" smtClean="0"/>
              <a:t>jste zvědavi, jak jste dopadli.</a:t>
            </a:r>
          </a:p>
          <a:p>
            <a:pPr algn="just"/>
            <a:r>
              <a:rPr lang="cs-CZ" dirty="0" smtClean="0"/>
              <a:t>Doplňte správné znění  na tabuli.</a:t>
            </a:r>
          </a:p>
          <a:p>
            <a:pPr algn="just"/>
            <a:r>
              <a:rPr lang="cs-CZ" dirty="0" smtClean="0"/>
              <a:t>Úspěšným řešitelům blahopřeji, </a:t>
            </a:r>
          </a:p>
          <a:p>
            <a:pPr algn="just"/>
            <a:r>
              <a:rPr lang="cs-CZ" dirty="0" smtClean="0"/>
              <a:t>Ostatní nezoufejte, takových testů ještě </a:t>
            </a:r>
          </a:p>
          <a:p>
            <a:pPr algn="just"/>
            <a:r>
              <a:rPr lang="cs-CZ" dirty="0" smtClean="0"/>
              <a:t>bude!!!!!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 TESTU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0017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b="1" u="sng" dirty="0" smtClean="0"/>
              <a:t>První úkol</a:t>
            </a:r>
          </a:p>
          <a:p>
            <a:pPr>
              <a:buAutoNum type="arabicPeriod"/>
            </a:pPr>
            <a:r>
              <a:rPr lang="cs-CZ" sz="1800" dirty="0" smtClean="0"/>
              <a:t>Kladensko</a:t>
            </a:r>
          </a:p>
          <a:p>
            <a:pPr>
              <a:buAutoNum type="arabicPeriod"/>
            </a:pPr>
            <a:r>
              <a:rPr lang="cs-CZ" sz="1800" dirty="0" smtClean="0"/>
              <a:t>Černé uhlí</a:t>
            </a:r>
          </a:p>
          <a:p>
            <a:pPr>
              <a:buAutoNum type="arabicPeriod"/>
            </a:pPr>
            <a:r>
              <a:rPr lang="cs-CZ" sz="1800" dirty="0" smtClean="0"/>
              <a:t>Hnědé uhlí</a:t>
            </a:r>
          </a:p>
          <a:p>
            <a:pPr>
              <a:buAutoNum type="arabicPeriod"/>
            </a:pPr>
            <a:r>
              <a:rPr lang="cs-CZ" sz="1800" dirty="0" smtClean="0"/>
              <a:t>Mostecká </a:t>
            </a:r>
          </a:p>
          <a:p>
            <a:pPr>
              <a:buAutoNum type="arabicPeriod"/>
            </a:pPr>
            <a:r>
              <a:rPr lang="cs-CZ" sz="1800" dirty="0" smtClean="0"/>
              <a:t>Kaolin</a:t>
            </a:r>
          </a:p>
          <a:p>
            <a:pPr>
              <a:buAutoNum type="arabicPeriod"/>
            </a:pPr>
            <a:r>
              <a:rPr lang="cs-CZ" sz="1800" dirty="0" smtClean="0"/>
              <a:t>Cement</a:t>
            </a:r>
          </a:p>
          <a:p>
            <a:pPr>
              <a:buAutoNum type="arabicPeriod"/>
            </a:pPr>
            <a:endParaRPr lang="cs-CZ" sz="1800" dirty="0"/>
          </a:p>
          <a:p>
            <a:pPr>
              <a:buNone/>
            </a:pPr>
            <a:r>
              <a:rPr lang="cs-CZ" sz="1800" b="1" u="sng" dirty="0" smtClean="0"/>
              <a:t>Druhý úkol</a:t>
            </a:r>
          </a:p>
          <a:p>
            <a:pPr>
              <a:buNone/>
            </a:pPr>
            <a:r>
              <a:rPr lang="cs-CZ" sz="1800" dirty="0" smtClean="0"/>
              <a:t>Krkonoše – kerné pohoří</a:t>
            </a:r>
          </a:p>
          <a:p>
            <a:pPr>
              <a:buNone/>
            </a:pPr>
            <a:r>
              <a:rPr lang="cs-CZ" sz="1800" dirty="0" smtClean="0"/>
              <a:t>České středohoří – sopečné pohoří</a:t>
            </a:r>
          </a:p>
          <a:p>
            <a:pPr>
              <a:buNone/>
            </a:pPr>
            <a:r>
              <a:rPr lang="cs-CZ" sz="1800" dirty="0" smtClean="0"/>
              <a:t>Bílé Karpaty – vrásové pohoří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sz="1800" dirty="0" smtClean="0"/>
              <a:t>Obsah prezentace slouží  k opakování učiva  v úvodní části hodiny</a:t>
            </a:r>
          </a:p>
          <a:p>
            <a:pPr algn="just"/>
            <a:r>
              <a:rPr lang="cs-CZ" sz="1800" dirty="0" smtClean="0"/>
              <a:t>Cílem je zjistit, jak si žáci osvojili učivo minulých hodin, zejména hodiny, kdy bylo probíráno téma Nerostné suroviny, které zpracovávali sami na základě porozumění textu v hypertextovém odkazu</a:t>
            </a:r>
          </a:p>
          <a:p>
            <a:pPr algn="just"/>
            <a:r>
              <a:rPr lang="cs-CZ" sz="1800" dirty="0" smtClean="0"/>
              <a:t>Kromě  projekce zadání mají k vypracování připraven pracovní list</a:t>
            </a:r>
          </a:p>
          <a:p>
            <a:pPr algn="just"/>
            <a:r>
              <a:rPr lang="cs-CZ" sz="1800" dirty="0" smtClean="0"/>
              <a:t>Test bude klasifikován, navrhuji tuto stupnici: žáci řeší 9 jevů  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0 ch. ___1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1,2 ch.__2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3,4 ch.__3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5,6 ch.__4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7 a více _5</a:t>
            </a:r>
          </a:p>
          <a:p>
            <a:pPr algn="just"/>
            <a:r>
              <a:rPr lang="cs-CZ" sz="1800" dirty="0" smtClean="0"/>
              <a:t>Klasifikace ovšem záleží na individuálních klasifikačních postupech vyučujících</a:t>
            </a:r>
          </a:p>
          <a:p>
            <a:pPr algn="just"/>
            <a:r>
              <a:rPr lang="cs-CZ" sz="1800" dirty="0" smtClean="0"/>
              <a:t>Po ukončení testu provedeme kontrolu, žáci vyplňují správné znění na interaktivní tabuli, jsou seznámeni se stupnicí, mohou si tak předem zjistit, jak dopadli</a:t>
            </a:r>
            <a:r>
              <a:rPr lang="cs-CZ" sz="1800" dirty="0"/>
              <a:t>	</a:t>
            </a:r>
            <a:r>
              <a:rPr lang="cs-CZ" sz="1800" dirty="0" smtClean="0"/>
              <a:t>						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MATERIÁLY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b="1" u="sng" dirty="0" smtClean="0"/>
              <a:t>Snímek č.3 a 5:</a:t>
            </a:r>
          </a:p>
          <a:p>
            <a:pPr>
              <a:buNone/>
            </a:pPr>
            <a:r>
              <a:rPr lang="cs-CZ" sz="1800" dirty="0" smtClean="0"/>
              <a:t>Foto: soukromý archiv autorky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346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TEST</vt:lpstr>
      <vt:lpstr>Snímek 5</vt:lpstr>
      <vt:lpstr>ŘEŠENÍ TESTU</vt:lpstr>
      <vt:lpstr>METODICKÝ NÁVOD</vt:lpstr>
      <vt:lpstr>POUŽITÉ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Základní škola Ostrovní</cp:lastModifiedBy>
  <cp:revision>24</cp:revision>
  <dcterms:created xsi:type="dcterms:W3CDTF">2011-10-20T18:11:03Z</dcterms:created>
  <dcterms:modified xsi:type="dcterms:W3CDTF">2012-03-07T11:38:18Z</dcterms:modified>
</cp:coreProperties>
</file>