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45A9674-E06B-4D66-91E1-42750F576B7E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5E7C357-C799-4EFF-9103-5F3D63C0A4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Metody stanovování ceny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0524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="" xmlns:p14="http://schemas.microsoft.com/office/powerpoint/2010/main" val="1316167584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VY_11_INOVACE_MAR32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Marketingový mix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Metody stanovování ceny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27.10.2012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metodami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stanovování ceny.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39695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77472" cy="5577800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1.) CENA ORIENTOVANÁ NA NÁKLADY</a:t>
            </a:r>
          </a:p>
          <a:p>
            <a:pPr algn="just"/>
            <a:r>
              <a:rPr lang="cs-CZ" dirty="0" smtClean="0"/>
              <a:t>- nejčastější a </a:t>
            </a:r>
            <a:r>
              <a:rPr lang="cs-CZ" dirty="0" smtClean="0"/>
              <a:t>nejjednodušší </a:t>
            </a:r>
            <a:r>
              <a:rPr lang="cs-CZ" dirty="0" smtClean="0"/>
              <a:t>způsob stanovování ceny</a:t>
            </a:r>
          </a:p>
          <a:p>
            <a:pPr algn="just"/>
            <a:r>
              <a:rPr lang="cs-CZ" dirty="0" smtClean="0"/>
              <a:t>- vychází z nákladů a zisk se vypočítává procentním podílem k nákladům</a:t>
            </a:r>
          </a:p>
          <a:p>
            <a:pPr algn="just"/>
            <a:r>
              <a:rPr lang="cs-CZ" dirty="0" smtClean="0"/>
              <a:t>- pro správné stanovení ceny je nutné zohlednit nejen výrobní náklady a zisk výrobce, ale i daň a obchodní rozpětí.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952483"/>
              </p:ext>
            </p:extLst>
          </p:nvPr>
        </p:nvGraphicFramePr>
        <p:xfrm>
          <a:off x="683568" y="3501009"/>
          <a:ext cx="8208910" cy="21053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1782"/>
                <a:gridCol w="1641782"/>
                <a:gridCol w="1641782"/>
                <a:gridCol w="1641782"/>
                <a:gridCol w="1641782"/>
              </a:tblGrid>
              <a:tr h="1008111">
                <a:tc>
                  <a:txBody>
                    <a:bodyPr/>
                    <a:lstStyle/>
                    <a:p>
                      <a:r>
                        <a:rPr lang="cs-CZ" dirty="0" smtClean="0"/>
                        <a:t>Výrobní náklady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Zisk výrobce</a:t>
                      </a:r>
                    </a:p>
                    <a:p>
                      <a:r>
                        <a:rPr lang="cs-CZ" dirty="0" smtClean="0"/>
                        <a:t>/př.25%/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Marže obchodu /10%/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DPH /21%/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Cena pro koncového zákazníka</a:t>
                      </a:r>
                      <a:endParaRPr lang="cs-CZ" dirty="0"/>
                    </a:p>
                  </a:txBody>
                  <a:tcPr/>
                </a:tc>
              </a:tr>
              <a:tr h="29888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27 500,-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888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20 000,- Kč</a:t>
                      </a:r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+ 5 000,-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+ 2 500,-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+ 5 775,-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33 275,- Kč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29888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25 000,-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27 500,-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33 275,-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858342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1143000" y="731520"/>
                <a:ext cx="7461448" cy="5649808"/>
              </a:xfrm>
            </p:spPr>
            <p:txBody>
              <a:bodyPr/>
              <a:lstStyle/>
              <a:p>
                <a:r>
                  <a:rPr lang="cs-CZ" b="1" u="sng" dirty="0" smtClean="0">
                    <a:solidFill>
                      <a:srgbClr val="FF0000"/>
                    </a:solidFill>
                  </a:rPr>
                  <a:t>2. CENA ORIENTOVANÁ NA POPTÁVKU</a:t>
                </a:r>
              </a:p>
              <a:p>
                <a:endParaRPr lang="cs-CZ" dirty="0"/>
              </a:p>
              <a:p>
                <a:pPr algn="just"/>
                <a:r>
                  <a:rPr lang="cs-CZ" dirty="0" smtClean="0"/>
                  <a:t>Cena se stanovuje na základě odhadu prodeje a vychází z elasticity poptávky</a:t>
                </a:r>
              </a:p>
              <a:p>
                <a:pPr algn="just"/>
                <a:endParaRPr lang="cs-CZ" dirty="0"/>
              </a:p>
              <a:p>
                <a:pPr algn="just"/>
                <a:r>
                  <a:rPr lang="cs-CZ" dirty="0" smtClean="0"/>
                  <a:t>Cenová elasticita poptávky = </a:t>
                </a:r>
                <a:r>
                  <a:rPr lang="en-US" dirty="0" smtClean="0"/>
                  <a:t>&gt;</a:t>
                </a:r>
                <a:r>
                  <a:rPr lang="cs-CZ" dirty="0" smtClean="0"/>
                  <a:t> vyjadřuje citlivost poptávky na změnu cen</a:t>
                </a:r>
              </a:p>
              <a:p>
                <a:pPr algn="just"/>
                <a:endParaRPr lang="cs-CZ" dirty="0"/>
              </a:p>
              <a:p>
                <a:pPr algn="just"/>
                <a:r>
                  <a:rPr lang="cs-CZ" dirty="0" err="1" smtClean="0"/>
                  <a:t>E</a:t>
                </a:r>
                <a:r>
                  <a:rPr lang="cs-CZ" baseline="-25000" dirty="0" err="1" smtClean="0"/>
                  <a:t>dp</a:t>
                </a:r>
                <a:r>
                  <a:rPr lang="cs-CZ" dirty="0" smtClean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% </m:t>
                        </m:r>
                        <m:r>
                          <a:rPr lang="cs-CZ" b="0" i="1" smtClean="0">
                            <a:latin typeface="Cambria Math"/>
                          </a:rPr>
                          <m:t>𝑧𝑚</m:t>
                        </m:r>
                        <m:r>
                          <a:rPr lang="cs-CZ" b="0" i="1" smtClean="0">
                            <a:latin typeface="Cambria Math"/>
                          </a:rPr>
                          <m:t>ě</m:t>
                        </m:r>
                        <m:r>
                          <a:rPr lang="cs-CZ" b="0" i="1" smtClean="0">
                            <a:latin typeface="Cambria Math"/>
                          </a:rPr>
                          <m:t>𝑛𝑎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𝑝𝑜𝑝𝑡</m:t>
                        </m:r>
                        <m:r>
                          <a:rPr lang="cs-CZ" b="0" i="1" smtClean="0">
                            <a:latin typeface="Cambria Math"/>
                          </a:rPr>
                          <m:t>á</m:t>
                        </m:r>
                        <m:r>
                          <a:rPr lang="cs-CZ" b="0" i="1" smtClean="0">
                            <a:latin typeface="Cambria Math"/>
                          </a:rPr>
                          <m:t>𝑣𝑎𝑛</m:t>
                        </m:r>
                        <m:r>
                          <a:rPr lang="cs-CZ" b="0" i="1" smtClean="0">
                            <a:latin typeface="Cambria Math"/>
                          </a:rPr>
                          <m:t>é</m:t>
                        </m:r>
                        <m:r>
                          <a:rPr lang="cs-CZ" b="0" i="1" smtClean="0">
                            <a:latin typeface="Cambria Math"/>
                          </a:rPr>
                          <m:t>h𝑜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𝑚𝑛𝑜</m:t>
                        </m:r>
                        <m:r>
                          <a:rPr lang="cs-CZ" b="0" i="1" smtClean="0">
                            <a:latin typeface="Cambria Math"/>
                          </a:rPr>
                          <m:t>ž</m:t>
                        </m:r>
                        <m:r>
                          <a:rPr lang="cs-CZ" b="0" i="1" smtClean="0">
                            <a:latin typeface="Cambria Math"/>
                          </a:rPr>
                          <m:t>𝑠𝑡𝑣</m:t>
                        </m:r>
                        <m:r>
                          <a:rPr lang="cs-CZ" b="0" i="1" smtClean="0">
                            <a:latin typeface="Cambria Math"/>
                          </a:rPr>
                          <m:t>í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% </m:t>
                        </m:r>
                        <m:r>
                          <a:rPr lang="cs-CZ" b="0" i="1" smtClean="0">
                            <a:latin typeface="Cambria Math"/>
                          </a:rPr>
                          <m:t>𝑧𝑚</m:t>
                        </m:r>
                        <m:r>
                          <a:rPr lang="cs-CZ" b="0" i="1" smtClean="0">
                            <a:latin typeface="Cambria Math"/>
                          </a:rPr>
                          <m:t>ě</m:t>
                        </m:r>
                        <m:r>
                          <a:rPr lang="cs-CZ" b="0" i="1" smtClean="0">
                            <a:latin typeface="Cambria Math"/>
                          </a:rPr>
                          <m:t>𝑛𝑎</m:t>
                        </m:r>
                        <m:r>
                          <a:rPr lang="cs-CZ" b="0" i="1" smtClean="0">
                            <a:latin typeface="Cambria Math"/>
                          </a:rPr>
                          <m:t> </m:t>
                        </m:r>
                        <m:r>
                          <a:rPr lang="cs-CZ" b="0" i="1" smtClean="0">
                            <a:latin typeface="Cambria Math"/>
                          </a:rPr>
                          <m:t>𝑐𝑒𝑛𝑦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1143000" y="731520"/>
                <a:ext cx="7461448" cy="5649808"/>
              </a:xfrm>
              <a:blipFill rotWithShape="1">
                <a:blip r:embed="rId2" cstate="print"/>
                <a:stretch>
                  <a:fillRect l="-981" t="-2265" r="-11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734487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649808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3. CENA ORIENTOVANÁ NA KONKURENCI</a:t>
            </a:r>
          </a:p>
          <a:p>
            <a:endParaRPr lang="cs-CZ" dirty="0"/>
          </a:p>
          <a:p>
            <a:r>
              <a:rPr lang="cs-CZ" dirty="0" smtClean="0"/>
              <a:t> - nejjednodušší metoda stanovování ceny</a:t>
            </a:r>
          </a:p>
          <a:p>
            <a:pPr algn="just"/>
            <a:r>
              <a:rPr lang="cs-CZ" dirty="0" smtClean="0"/>
              <a:t>- vychází z tržní ceny a respektuje cenu konkurence</a:t>
            </a:r>
            <a:endParaRPr lang="cs-CZ" dirty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</a:t>
            </a:r>
            <a:r>
              <a:rPr lang="cs-CZ" b="1" dirty="0" smtClean="0"/>
              <a:t>firma může cenu volit</a:t>
            </a:r>
            <a:r>
              <a:rPr lang="cs-CZ" dirty="0" smtClean="0"/>
              <a:t>:</a:t>
            </a:r>
          </a:p>
          <a:p>
            <a:pPr algn="just"/>
            <a:r>
              <a:rPr lang="cs-CZ" dirty="0" smtClean="0"/>
              <a:t>A) vyšší než konkurence  - značkové, kvalitní zboží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B) nižší než konkurence – u neznačkového zboží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C) stejnou jako konkurence – firma spoléhá na jinou výhodu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1692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433784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4.) CENA ORIENTOVANÁ NA ZÁKAZNÍKA</a:t>
            </a:r>
          </a:p>
          <a:p>
            <a:endParaRPr lang="cs-CZ" dirty="0"/>
          </a:p>
          <a:p>
            <a:pPr algn="just"/>
            <a:r>
              <a:rPr lang="cs-CZ" dirty="0" smtClean="0"/>
              <a:t>- cena se určuje na základě hodnoty vnímané zákazníkem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důležitou roli zde má prestiž, kvalita, exkluzivnost, módnost ……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795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27</TotalTime>
  <Words>248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Metody stanovování ceny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stanovování ceny</dc:title>
  <dc:creator>SŠGaS06</dc:creator>
  <cp:lastModifiedBy>Dum</cp:lastModifiedBy>
  <cp:revision>7</cp:revision>
  <dcterms:created xsi:type="dcterms:W3CDTF">2013-04-11T08:37:57Z</dcterms:created>
  <dcterms:modified xsi:type="dcterms:W3CDTF">2013-05-14T20:38:13Z</dcterms:modified>
</cp:coreProperties>
</file>