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8" r:id="rId1"/>
  </p:sldMasterIdLst>
  <p:notesMasterIdLst>
    <p:notesMasterId r:id="rId11"/>
  </p:notesMasterIdLst>
  <p:sldIdLst>
    <p:sldId id="256" r:id="rId2"/>
    <p:sldId id="265" r:id="rId3"/>
    <p:sldId id="276" r:id="rId4"/>
    <p:sldId id="277" r:id="rId5"/>
    <p:sldId id="281" r:id="rId6"/>
    <p:sldId id="278" r:id="rId7"/>
    <p:sldId id="279" r:id="rId8"/>
    <p:sldId id="280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242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78631-5040-4356-B66F-C6EA0A3CFFA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2DEEB-2D74-4B17-96DF-200B7EFE4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193" r:id="rId5"/>
    <p:sldLayoutId id="2147484194" r:id="rId6"/>
    <p:sldLayoutId id="2147484195" r:id="rId7"/>
    <p:sldLayoutId id="2147484196" r:id="rId8"/>
    <p:sldLayoutId id="2147484197" r:id="rId9"/>
    <p:sldLayoutId id="2147484198" r:id="rId10"/>
    <p:sldLayoutId id="214748419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lehrad.eu/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9ioY3xtDVo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QHVUPcaC-Y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ksSGbN7ujXU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lehrad.eu/dny-lidi-dobre-vule/tiskove-zpravy/Deti-vydejte-se-Cestou-dvou-bratri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583570"/>
              </p:ext>
            </p:extLst>
          </p:nvPr>
        </p:nvGraphicFramePr>
        <p:xfrm>
          <a:off x="323528" y="1412776"/>
          <a:ext cx="8352928" cy="5209532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48338"/>
                <a:gridCol w="670459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VY_32_INOVACE_023_Cyrilometodějská</a:t>
                      </a:r>
                      <a:r>
                        <a:rPr lang="cs-CZ" sz="1400" b="1" i="1" kern="1200" baseline="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mise</a:t>
                      </a:r>
                      <a:r>
                        <a:rPr lang="cs-CZ" sz="1400" b="1" i="1" kern="120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_HV_Cup</a:t>
                      </a:r>
                      <a:endParaRPr lang="cs-CZ" sz="1400" dirty="0" smtClean="0">
                        <a:solidFill>
                          <a:schemeClr val="accent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Aktivitou </a:t>
                      </a: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si žáci prohloubí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informace o  slovanských věrozvěstech, 1150 výročí jejich příchodu na Velkou Moravu</a:t>
                      </a:r>
                      <a:endParaRPr lang="cs-CZ" sz="1200" b="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Sada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Umění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kultura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Hudební výchova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7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soustředit se na poslech skladeb různých žánrů</a:t>
                      </a:r>
                    </a:p>
                  </a:txBody>
                  <a:tcPr marL="68580" marR="68580" marT="0" marB="0"/>
                </a:tc>
              </a:tr>
              <a:tr h="325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Cyril a Metoděj, hlaholice, Dny  lidí dobré vůle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prezentace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aktivita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1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ZŠ praktické -  8.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praktická – základní vzdělávání – druhý stupeň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Věková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15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1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7.5.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VIII.E.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2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2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0">
                        <a:buNone/>
                      </a:pP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45720" indent="0">
                        <a:buNone/>
                      </a:pPr>
                      <a:r>
                        <a:rPr lang="cs-CZ" sz="1200" dirty="0" smtClean="0">
                          <a:hlinkClick r:id="rId3"/>
                        </a:rPr>
                        <a:t>http://www.velehrad.eu/cz/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5474" y="260648"/>
            <a:ext cx="8229600" cy="979512"/>
          </a:xfrm>
        </p:spPr>
        <p:txBody>
          <a:bodyPr/>
          <a:lstStyle/>
          <a:p>
            <a:r>
              <a:rPr lang="cs-CZ" dirty="0" smtClean="0"/>
              <a:t>Cyril a Metoděj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125548" y="1402081"/>
            <a:ext cx="363296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 letošním </a:t>
            </a:r>
            <a:r>
              <a:rPr lang="cs-CZ" sz="2400" dirty="0" err="1"/>
              <a:t>třináctkovém</a:t>
            </a:r>
            <a:r>
              <a:rPr lang="cs-CZ" sz="2400" dirty="0"/>
              <a:t> roce </a:t>
            </a:r>
            <a:r>
              <a:rPr lang="cs-CZ" sz="2400" b="1" dirty="0">
                <a:solidFill>
                  <a:srgbClr val="FF0000"/>
                </a:solidFill>
              </a:rPr>
              <a:t>2013</a:t>
            </a:r>
            <a:r>
              <a:rPr lang="cs-CZ" sz="2400" dirty="0"/>
              <a:t> </a:t>
            </a:r>
          </a:p>
          <a:p>
            <a:r>
              <a:rPr lang="cs-CZ" sz="2400" dirty="0"/>
              <a:t>si český i slovenský národ připomíná </a:t>
            </a:r>
            <a:r>
              <a:rPr lang="cs-CZ" sz="2400" b="1" u="sng" dirty="0">
                <a:solidFill>
                  <a:srgbClr val="C00000"/>
                </a:solidFill>
              </a:rPr>
              <a:t>1150-té výročí</a:t>
            </a:r>
            <a:r>
              <a:rPr lang="cs-CZ" sz="2400" dirty="0"/>
              <a:t>  </a:t>
            </a:r>
          </a:p>
          <a:p>
            <a:r>
              <a:rPr lang="cs-CZ" sz="2400" dirty="0"/>
              <a:t>příchodu sv. Cyrila a Metoděje </a:t>
            </a:r>
          </a:p>
          <a:p>
            <a:r>
              <a:rPr lang="cs-CZ" sz="2400" dirty="0"/>
              <a:t>na Velkou Moravu. </a:t>
            </a:r>
          </a:p>
          <a:p>
            <a:r>
              <a:rPr lang="cs-CZ" sz="2400" dirty="0"/>
              <a:t>Učení bratři k nám dorazili 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/>
              <a:t>roce </a:t>
            </a:r>
            <a:r>
              <a:rPr lang="cs-CZ" sz="2800" b="1" dirty="0">
                <a:solidFill>
                  <a:srgbClr val="FF0000"/>
                </a:solidFill>
              </a:rPr>
              <a:t>863</a:t>
            </a:r>
            <a:r>
              <a:rPr lang="cs-CZ" sz="2400" dirty="0"/>
              <a:t> z daleké Konstantinopole, aby vzdělali náš slovanský národ </a:t>
            </a:r>
          </a:p>
        </p:txBody>
      </p:sp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86813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84784"/>
            <a:ext cx="2559722" cy="255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architektonický,architektura,budovy,klenby,kříže,kupole,náboženské symboly,náboženství,Řecko,Řekové,zvonk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81128"/>
            <a:ext cx="1639901" cy="163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08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34447" y="145066"/>
            <a:ext cx="4572000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Vytvořili </a:t>
            </a:r>
            <a:r>
              <a:rPr lang="cs-CZ" sz="2800" b="1" dirty="0">
                <a:solidFill>
                  <a:srgbClr val="FF0000"/>
                </a:solidFill>
              </a:rPr>
              <a:t>první slovanské písmo a </a:t>
            </a:r>
            <a:r>
              <a:rPr lang="cs-CZ" sz="2800" b="1" dirty="0" smtClean="0">
                <a:solidFill>
                  <a:srgbClr val="FF0000"/>
                </a:solidFill>
              </a:rPr>
              <a:t>jazyk </a:t>
            </a:r>
            <a:r>
              <a:rPr lang="cs-CZ" sz="2800" b="1" dirty="0" smtClean="0">
                <a:solidFill>
                  <a:srgbClr val="FF0000"/>
                </a:solidFill>
              </a:rPr>
              <a:t>– </a:t>
            </a:r>
            <a:r>
              <a:rPr lang="cs-CZ" sz="4400" b="1" u="sng" dirty="0" smtClean="0">
                <a:solidFill>
                  <a:srgbClr val="FF0000"/>
                </a:solidFill>
              </a:rPr>
              <a:t>hlaholici</a:t>
            </a:r>
            <a:r>
              <a:rPr lang="cs-CZ" sz="2800" b="1" u="sng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sz="2800" dirty="0" smtClean="0"/>
              <a:t>Slované </a:t>
            </a:r>
            <a:r>
              <a:rPr lang="cs-CZ" sz="2800" dirty="0"/>
              <a:t>obývající Velkou Moravu je přijali za své učitele a společně s nimi se vydali na dlouhou cestu k moudrosti. Díky nim se naučili číst a </a:t>
            </a:r>
            <a:r>
              <a:rPr lang="cs-CZ" sz="2800" dirty="0" smtClean="0"/>
              <a:t>psát a </a:t>
            </a:r>
            <a:r>
              <a:rPr lang="cs-CZ" sz="2800" dirty="0"/>
              <a:t>stali </a:t>
            </a:r>
            <a:r>
              <a:rPr lang="cs-CZ" sz="2800" dirty="0" smtClean="0"/>
              <a:t>se vzdělaní </a:t>
            </a:r>
            <a:r>
              <a:rPr lang="cs-CZ" sz="2800" dirty="0"/>
              <a:t>a </a:t>
            </a:r>
            <a:r>
              <a:rPr lang="cs-CZ" sz="2800" dirty="0" smtClean="0"/>
              <a:t>myslící lidé.</a:t>
            </a:r>
            <a:endParaRPr lang="cs-CZ" sz="2800" dirty="0"/>
          </a:p>
        </p:txBody>
      </p:sp>
      <p:pic>
        <p:nvPicPr>
          <p:cNvPr id="1030" name="Picture 6" descr="http://nd01.jxs.cz/268/402/b82b3af833_36977151_o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70" y="116632"/>
            <a:ext cx="4102054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0" descr="chlapci,jarmulky,judaismus,lidé,oslavy,páni,Písmo svaté,svaté knihy,židovský,zvláštní příležit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085184"/>
            <a:ext cx="1558803" cy="155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785" y="5085184"/>
            <a:ext cx="1324744" cy="13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173216"/>
            <a:ext cx="1684784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38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3" y="692696"/>
            <a:ext cx="800787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Slavnosti </a:t>
            </a:r>
            <a:r>
              <a:rPr lang="cs-CZ" sz="3200" dirty="0"/>
              <a:t>vyvrcholí </a:t>
            </a:r>
            <a:endParaRPr lang="cs-CZ" sz="3200" dirty="0" smtClean="0"/>
          </a:p>
          <a:p>
            <a:r>
              <a:rPr lang="cs-CZ" sz="3200" b="1" u="sng" dirty="0" smtClean="0">
                <a:solidFill>
                  <a:srgbClr val="C00000"/>
                </a:solidFill>
              </a:rPr>
              <a:t>na </a:t>
            </a:r>
            <a:r>
              <a:rPr lang="cs-CZ" sz="3200" b="1" u="sng" dirty="0">
                <a:solidFill>
                  <a:srgbClr val="C00000"/>
                </a:solidFill>
              </a:rPr>
              <a:t>Velehradě </a:t>
            </a:r>
            <a:endParaRPr lang="cs-CZ" sz="3200" b="1" u="sng" dirty="0" smtClean="0">
              <a:solidFill>
                <a:srgbClr val="C00000"/>
              </a:solidFill>
            </a:endParaRPr>
          </a:p>
          <a:p>
            <a:r>
              <a:rPr lang="cs-CZ" sz="3200" dirty="0" smtClean="0"/>
              <a:t>ve </a:t>
            </a:r>
            <a:r>
              <a:rPr lang="cs-CZ" sz="3200" dirty="0"/>
              <a:t>dnech </a:t>
            </a:r>
            <a:r>
              <a:rPr lang="cs-CZ" sz="3200" dirty="0">
                <a:solidFill>
                  <a:srgbClr val="C00000"/>
                </a:solidFill>
              </a:rPr>
              <a:t>4. - 5. července 2013 </a:t>
            </a:r>
            <a:r>
              <a:rPr lang="cs-CZ" sz="3200" dirty="0"/>
              <a:t>v rámci státního svátku ČR již tradičním národním projektem </a:t>
            </a:r>
            <a:endParaRPr lang="cs-CZ" sz="3200" dirty="0" smtClean="0"/>
          </a:p>
          <a:p>
            <a:r>
              <a:rPr lang="cs-CZ" sz="3200" b="1" dirty="0" smtClean="0">
                <a:solidFill>
                  <a:srgbClr val="FF0000"/>
                </a:solidFill>
              </a:rPr>
              <a:t>Dny </a:t>
            </a:r>
            <a:r>
              <a:rPr lang="cs-CZ" sz="3200" b="1" dirty="0">
                <a:solidFill>
                  <a:srgbClr val="FF0000"/>
                </a:solidFill>
              </a:rPr>
              <a:t>lidí dobré vůle.</a:t>
            </a:r>
          </a:p>
        </p:txBody>
      </p:sp>
      <p:pic>
        <p:nvPicPr>
          <p:cNvPr id="5" name="Picture 10" descr="budovy,Česká republika,Evropa,Fotografie,katedrály,Kostel svaté Ludmily,kostely,města,oblohy,Praha,Staré měs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77072"/>
            <a:ext cx="2580264" cy="258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budovy,Evropa,Fotografie,interiéry,Kostel svatého Petra,kostely,Křesťané,Křesťanství,lavice,Mnichov,Německo,Petrov,Petrův kostel,podlahy,sochy,strop v katedrále,stropy,vír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32373"/>
            <a:ext cx="2505621" cy="2505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968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90782" y="3105835"/>
            <a:ext cx="79624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hlinkClick r:id="rId2"/>
              </a:rPr>
              <a:t>http://www.youtube.com/watch?v=y9ioY3xtDVo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0782" y="1124744"/>
            <a:ext cx="7962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Odkaz na </a:t>
            </a:r>
            <a:r>
              <a:rPr lang="cs-CZ" sz="3600" b="1" u="sng" dirty="0" smtClean="0">
                <a:solidFill>
                  <a:srgbClr val="C00000"/>
                </a:solidFill>
              </a:rPr>
              <a:t>Dny dobré vůle </a:t>
            </a:r>
            <a:r>
              <a:rPr lang="cs-CZ" sz="2400" dirty="0" smtClean="0">
                <a:solidFill>
                  <a:srgbClr val="C00000"/>
                </a:solidFill>
              </a:rPr>
              <a:t>z loňského roku 2012: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75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149080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 rámci oslav </a:t>
            </a:r>
            <a:r>
              <a:rPr lang="cs-CZ" sz="2400" dirty="0" smtClean="0"/>
              <a:t>budou na Velehradě </a:t>
            </a:r>
            <a:r>
              <a:rPr lang="cs-CZ" sz="2400" dirty="0"/>
              <a:t>– výstavy</a:t>
            </a:r>
            <a:r>
              <a:rPr lang="cs-CZ" sz="2400" dirty="0" smtClean="0"/>
              <a:t>, </a:t>
            </a:r>
            <a:r>
              <a:rPr lang="cs-CZ" sz="2400" dirty="0"/>
              <a:t>přednášky, semináře, koncerty, bohoslužby, </a:t>
            </a:r>
            <a:r>
              <a:rPr lang="cs-CZ" sz="2400" dirty="0" smtClean="0"/>
              <a:t>programy </a:t>
            </a:r>
            <a:r>
              <a:rPr lang="cs-CZ" sz="2400" dirty="0"/>
              <a:t>pro děti a </a:t>
            </a:r>
            <a:r>
              <a:rPr lang="cs-CZ" sz="2400" dirty="0" smtClean="0"/>
              <a:t>mládež, </a:t>
            </a:r>
            <a:r>
              <a:rPr lang="cs-CZ" sz="2400" dirty="0" smtClean="0"/>
              <a:t>soutěže.</a:t>
            </a:r>
            <a:endParaRPr lang="cs-CZ" sz="2400" dirty="0"/>
          </a:p>
          <a:p>
            <a:r>
              <a:rPr lang="cs-CZ" sz="2400" dirty="0"/>
              <a:t>Jedinečným projektem je také příprava celovečerního filmu „Cyril a Metoděj – Apoštolové Slovanů</a:t>
            </a:r>
            <a:r>
              <a:rPr lang="cs-CZ" sz="2400" dirty="0" smtClean="0"/>
              <a:t>“. </a:t>
            </a:r>
            <a:r>
              <a:rPr lang="cs-CZ" sz="2400" dirty="0"/>
              <a:t>Premiéra bude na podzim roku 2013.</a:t>
            </a:r>
          </a:p>
        </p:txBody>
      </p:sp>
      <p:pic>
        <p:nvPicPr>
          <p:cNvPr id="2050" name="Picture 2" descr="http://www.paschaliaolomucensia.cz/images/fotogalerie/koncert/titul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313" y="2366715"/>
            <a:ext cx="2090183" cy="166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img10.ceskatelevize.cz/program/porady/10396405091/foto09/galerie_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663380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54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g8.ceskatelevize.cz/program/porady/10396405091/foto09/galerie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507" y="1345894"/>
            <a:ext cx="7144099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38809" y="332656"/>
            <a:ext cx="53816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Součástí Večer lidí dobré vůle </a:t>
            </a:r>
          </a:p>
          <a:p>
            <a:r>
              <a:rPr lang="cs-CZ" sz="2400" dirty="0" smtClean="0"/>
              <a:t>je každoročně také skupina </a:t>
            </a:r>
            <a:r>
              <a:rPr lang="cs-CZ" sz="2400" b="1" dirty="0" smtClean="0">
                <a:solidFill>
                  <a:srgbClr val="C00000"/>
                </a:solidFill>
              </a:rPr>
              <a:t>Čechomor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8806" y="5661248"/>
            <a:ext cx="1766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Webový odkaz: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41578" y="6030580"/>
            <a:ext cx="717802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www.youtube.com/watch?v=9QHVUPcaC-Y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http://www.youtube.com/watch?v=ksSGbN7ujXU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83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4409" y="620688"/>
            <a:ext cx="51757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Webový odkaz na výtvarnou soutěž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http://www.velehrad.eu/dny-lidi-dobre-vule/images/tz/2013c2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39751"/>
            <a:ext cx="2857500" cy="400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851920" y="331667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http://www.velehrad.eu/dny-lidi-dobre-vule/tiskove-zpravy/Deti-vydejte-se-Cestou-dvou-bratri</a:t>
            </a:r>
            <a:endParaRPr lang="cs-CZ" dirty="0"/>
          </a:p>
        </p:txBody>
      </p:sp>
      <p:pic>
        <p:nvPicPr>
          <p:cNvPr id="1028" name="Picture 4" descr="http://www.velehrad.eu/dny-lidi-dobre-vule/images/c2b2013_letak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6673"/>
            <a:ext cx="1404220" cy="176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860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kanan.cz/omalovanky/cm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53234"/>
            <a:ext cx="3850147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pastorace.cz/img-obrazky/ruzne/svati/cyril-metodej-m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853234"/>
            <a:ext cx="4348456" cy="581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56500"/>
            <a:ext cx="6772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Vytištěný obrázek můžete vybarvit nebo si nakreslit svůj vlastní </a:t>
            </a:r>
          </a:p>
          <a:p>
            <a:r>
              <a:rPr lang="cs-CZ" dirty="0" smtClean="0"/>
              <a:t>a poslat do soutěže: Cestou dvou bratří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78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1499</TotalTime>
  <Words>317</Words>
  <Application>Microsoft Office PowerPoint</Application>
  <PresentationFormat>Předvádění na obrazovce (4:3)</PresentationFormat>
  <Paragraphs>73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Cyril a Metoděj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172</cp:revision>
  <dcterms:created xsi:type="dcterms:W3CDTF">2012-11-07T15:42:34Z</dcterms:created>
  <dcterms:modified xsi:type="dcterms:W3CDTF">2013-05-14T20:27:43Z</dcterms:modified>
</cp:coreProperties>
</file>