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9823FC1-CBE3-4A50-B6E5-D180FB7C1B6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45AFADF-F3FF-43A4-86C9-0C22D432EE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eklama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37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823167399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VY_11_INOVACE_MAR35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Reklama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29.10.2012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pojmem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druhy reklamy.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9113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72181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Reklama</a:t>
            </a:r>
          </a:p>
          <a:p>
            <a:endParaRPr lang="cs-CZ" dirty="0"/>
          </a:p>
          <a:p>
            <a:pPr algn="just"/>
            <a:r>
              <a:rPr lang="cs-CZ" dirty="0" smtClean="0"/>
              <a:t>- placená neosobní forma komunikace s cílem informovat spotřebitele a ovlivnit jeho nákupní chování</a:t>
            </a:r>
          </a:p>
          <a:p>
            <a:pPr algn="just"/>
            <a:endParaRPr lang="cs-CZ" dirty="0"/>
          </a:p>
          <a:p>
            <a:pPr algn="just"/>
            <a:r>
              <a:rPr lang="cs-CZ" dirty="0"/>
              <a:t> </a:t>
            </a:r>
            <a:r>
              <a:rPr lang="cs-CZ" dirty="0" smtClean="0"/>
              <a:t>- je pouze jednosměrnou komunikací 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 -informuje, přesvědčuje nebo připomíná spotřebitelům vlastnosti a dostupnost produktu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Reklamní sdělení může v zásadě obsahovat cokoliv, co neodporuje etickým a mravním normám a zákonům společnosti.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1143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55778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Druhy reklamy</a:t>
            </a:r>
          </a:p>
          <a:p>
            <a:endParaRPr lang="cs-CZ" dirty="0"/>
          </a:p>
          <a:p>
            <a:pPr algn="just"/>
            <a:r>
              <a:rPr lang="cs-CZ" dirty="0" smtClean="0"/>
              <a:t>1.) </a:t>
            </a:r>
            <a:r>
              <a:rPr lang="cs-CZ" dirty="0" smtClean="0">
                <a:solidFill>
                  <a:srgbClr val="FF0000"/>
                </a:solidFill>
              </a:rPr>
              <a:t>Všeobecná </a:t>
            </a:r>
            <a:r>
              <a:rPr lang="cs-CZ" dirty="0" smtClean="0"/>
              <a:t>– např. na podporu třídění odpadu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2.) </a:t>
            </a:r>
            <a:r>
              <a:rPr lang="cs-CZ" dirty="0" smtClean="0">
                <a:solidFill>
                  <a:srgbClr val="FF0000"/>
                </a:solidFill>
              </a:rPr>
              <a:t>Značková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3.) </a:t>
            </a:r>
            <a:r>
              <a:rPr lang="cs-CZ" dirty="0" smtClean="0">
                <a:solidFill>
                  <a:srgbClr val="FF0000"/>
                </a:solidFill>
              </a:rPr>
              <a:t>Instituční</a:t>
            </a:r>
            <a:r>
              <a:rPr lang="cs-CZ" dirty="0" smtClean="0"/>
              <a:t> – cílem je tvorba pozitivního mínění o firmě v očích veřejnosti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569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245424" cy="543378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Základní funkce reklamy</a:t>
            </a:r>
          </a:p>
          <a:p>
            <a:endParaRPr lang="cs-CZ" dirty="0"/>
          </a:p>
          <a:p>
            <a:r>
              <a:rPr lang="cs-CZ" dirty="0" smtClean="0"/>
              <a:t>1.) </a:t>
            </a:r>
            <a:r>
              <a:rPr lang="cs-CZ" dirty="0" smtClean="0">
                <a:solidFill>
                  <a:srgbClr val="FF0000"/>
                </a:solidFill>
              </a:rPr>
              <a:t>Informativní</a:t>
            </a:r>
          </a:p>
          <a:p>
            <a:r>
              <a:rPr lang="cs-CZ" dirty="0" smtClean="0"/>
              <a:t>- o existenci výrobku, slev ……..</a:t>
            </a:r>
          </a:p>
          <a:p>
            <a:endParaRPr lang="cs-CZ" dirty="0"/>
          </a:p>
          <a:p>
            <a:pPr algn="just"/>
            <a:r>
              <a:rPr lang="cs-CZ" dirty="0" smtClean="0"/>
              <a:t>2.) </a:t>
            </a:r>
            <a:r>
              <a:rPr lang="cs-CZ" dirty="0" smtClean="0">
                <a:solidFill>
                  <a:srgbClr val="FF0000"/>
                </a:solidFill>
              </a:rPr>
              <a:t>Přesvědčovací</a:t>
            </a:r>
          </a:p>
          <a:p>
            <a:pPr algn="just"/>
            <a:r>
              <a:rPr lang="cs-CZ" dirty="0" smtClean="0"/>
              <a:t>- př. </a:t>
            </a:r>
            <a:r>
              <a:rPr lang="cs-CZ" dirty="0"/>
              <a:t>r</a:t>
            </a:r>
            <a:r>
              <a:rPr lang="cs-CZ" dirty="0" smtClean="0"/>
              <a:t>eklama na odstraňovač vodního kamene, bez kterého se nemůže prát, protože vodní kámen může zničit pračku.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3.) </a:t>
            </a:r>
            <a:r>
              <a:rPr lang="cs-CZ" dirty="0" err="1">
                <a:solidFill>
                  <a:srgbClr val="FF0000"/>
                </a:solidFill>
              </a:rPr>
              <a:t>P</a:t>
            </a:r>
            <a:r>
              <a:rPr lang="cs-CZ" dirty="0" err="1" smtClean="0">
                <a:solidFill>
                  <a:srgbClr val="FF0000"/>
                </a:solidFill>
              </a:rPr>
              <a:t>řipomínací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algn="just"/>
            <a:r>
              <a:rPr lang="cs-CZ" dirty="0" smtClean="0"/>
              <a:t>- výrobek stále existuje a lze jej koupit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9832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461448" cy="5865832"/>
          </a:xfrm>
        </p:spPr>
        <p:txBody>
          <a:bodyPr/>
          <a:lstStyle/>
          <a:p>
            <a:pPr algn="just"/>
            <a:r>
              <a:rPr lang="cs-CZ" dirty="0" smtClean="0"/>
              <a:t> </a:t>
            </a:r>
          </a:p>
          <a:p>
            <a:pPr algn="just"/>
            <a:endParaRPr lang="cs-CZ" dirty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Reklama je úspěšná tehdy, když ve správný okamžik a na správném místě dokáže upoutat pozornost.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Reklamní média: tisk, rozhlas, internet, televize, </a:t>
            </a:r>
            <a:r>
              <a:rPr lang="cs-CZ" smtClean="0"/>
              <a:t>exteriérová média.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652962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</TotalTime>
  <Words>214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Reklama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</dc:title>
  <dc:creator>U203UCITEL</dc:creator>
  <cp:lastModifiedBy>Lenka Bombera Piskač</cp:lastModifiedBy>
  <cp:revision>5</cp:revision>
  <dcterms:created xsi:type="dcterms:W3CDTF">2013-04-16T11:51:52Z</dcterms:created>
  <dcterms:modified xsi:type="dcterms:W3CDTF">2013-05-14T20:40:31Z</dcterms:modified>
</cp:coreProperties>
</file>