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8" r:id="rId2"/>
    <p:sldId id="256" r:id="rId3"/>
    <p:sldId id="257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34E80D27-F69E-4C25-AA76-83C7A90D8E4D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07A9766B-3F97-4571-8A72-354FBDD5A9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d05.jxs.cz/815/038/9926406fd7_78951837_o2.jpg" TargetMode="External"/><Relationship Id="rId2" Type="http://schemas.openxmlformats.org/officeDocument/2006/relationships/hyperlink" Target="http://www.mistoprodeje.cz/image.php?idx=5530&amp;bw=201&amp;bh=223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kaumy.cz/reg/data/kmeshop/products/thumbs/2/4/2480_1320844119_bella-vista-8x216g.jpg" TargetMode="External"/><Relationship Id="rId4" Type="http://schemas.openxmlformats.org/officeDocument/2006/relationships/hyperlink" Target="http://www.cokoladovepokuseni.cz/fotocache/add/Camille-Bloch-milk-chomped-2-300x288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436563"/>
            <a:ext cx="6468992" cy="1120229"/>
          </a:xfrm>
        </p:spPr>
        <p:txBody>
          <a:bodyPr/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54502"/>
            <a:ext cx="7467600" cy="4635223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909" y="470265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125" y="2060848"/>
            <a:ext cx="765175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5668" y="5805264"/>
            <a:ext cx="4792663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508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360000">
            <a:off x="3291775" y="3013273"/>
            <a:ext cx="4847038" cy="2518797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cs-CZ" dirty="0" smtClean="0">
                <a:solidFill>
                  <a:srgbClr val="FF0000"/>
                </a:solidFill>
                <a:effectLst/>
                <a:latin typeface="Algerian" pitchFamily="82" charset="0"/>
                <a:ea typeface="+mn-ea"/>
                <a:cs typeface="+mn-cs"/>
              </a:rPr>
              <a:t>ČOKOLÁDOVÉ   </a:t>
            </a:r>
            <a:r>
              <a:rPr lang="cs-CZ" dirty="0">
                <a:solidFill>
                  <a:srgbClr val="FF0000"/>
                </a:solidFill>
                <a:effectLst/>
                <a:latin typeface="Algerian" pitchFamily="82" charset="0"/>
                <a:ea typeface="+mn-ea"/>
                <a:cs typeface="+mn-cs"/>
              </a:rPr>
              <a:t>CUKROVINKY</a:t>
            </a:r>
            <a:r>
              <a:rPr lang="cs-CZ" sz="8000" dirty="0">
                <a:solidFill>
                  <a:srgbClr val="FFFFFF"/>
                </a:solidFill>
                <a:effectLst/>
                <a:latin typeface="Algerian" pitchFamily="82" charset="0"/>
                <a:ea typeface="+mn-ea"/>
                <a:cs typeface="+mn-cs"/>
              </a:rPr>
              <a:t/>
            </a:r>
            <a:br>
              <a:rPr lang="cs-CZ" sz="8000" dirty="0">
                <a:solidFill>
                  <a:srgbClr val="FFFFFF"/>
                </a:solidFill>
                <a:effectLst/>
                <a:latin typeface="Algerian" pitchFamily="82" charset="0"/>
                <a:ea typeface="+mn-ea"/>
                <a:cs typeface="+mn-cs"/>
              </a:rPr>
            </a:b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77650">
            <a:off x="683413" y="3888997"/>
            <a:ext cx="2459664" cy="2425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662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5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8150" lvl="0" indent="-319088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Wingdings 2" pitchFamily="18" charset="2"/>
              <a:buChar char=""/>
              <a:defRPr/>
            </a:pP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jsou výrobky, ve kterých podíl kakaových součástí (kakaový  prášek, kakaové máslo</a:t>
            </a:r>
            <a:r>
              <a:rPr lang="cs-CZ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nesmí </a:t>
            </a:r>
            <a:r>
              <a:rPr lang="cs-CZ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být nižší než 5%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6737" y="4221088"/>
            <a:ext cx="3962400" cy="1788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5119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280" y="436562"/>
            <a:ext cx="8041440" cy="2128341"/>
          </a:xfrm>
        </p:spPr>
        <p:txBody>
          <a:bodyPr/>
          <a:lstStyle/>
          <a:p>
            <a:pPr marL="438150" lvl="0" indent="-319088" defTabSz="914400" eaLnBrk="0" fontAlgn="base" hangingPunct="0">
              <a:spcAft>
                <a:spcPct val="0"/>
              </a:spcAft>
              <a:defRPr/>
            </a:pPr>
            <a:r>
              <a:rPr lang="cs-CZ" sz="45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SKLÁDAJÍ </a:t>
            </a:r>
            <a:r>
              <a:rPr lang="cs-CZ" sz="4500" b="1" dirty="0" smtClean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SE:</a:t>
            </a:r>
            <a:r>
              <a:rPr lang="cs-CZ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cs-CZ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412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+mj-lt"/>
              <a:buAutoNum type="arabicPeriod"/>
              <a:defRPr/>
            </a:pP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 vrchní  vrstvy /potahové, tvarové/</a:t>
            </a:r>
          </a:p>
          <a:p>
            <a:pPr marL="633412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+mj-lt"/>
              <a:buAutoNum type="arabicPeriod"/>
              <a:defRPr/>
            </a:pP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 vložky, náplně /uprostřed/</a:t>
            </a:r>
          </a:p>
          <a:p>
            <a:pPr marL="633412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+mj-lt"/>
              <a:buAutoNum type="arabicPeriod"/>
              <a:defRPr/>
            </a:pP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ze spodní vrstvy/uzavírací víčko/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124" y="4149080"/>
            <a:ext cx="2857500" cy="2311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8370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"/>
            <a:ext cx="8892480" cy="980727"/>
          </a:xfrm>
        </p:spPr>
        <p:txBody>
          <a:bodyPr/>
          <a:lstStyle/>
          <a:p>
            <a:r>
              <a:rPr lang="cs-CZ" sz="32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ROZDĚLENÍ  PODLE  ZPŮSOBU  VÝROBY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544616"/>
          </a:xfrm>
        </p:spPr>
        <p:txBody>
          <a:bodyPr/>
          <a:lstStyle/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FORMOVANÉ  ČOK. CUKROVINKY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POTAŽENÉ  ČOK. TYČINKY  A  TABULKY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MÁČENÉ  ČOK.  CUKROVINKY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DRAŽÉ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NUGÁTY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POCHOUTKY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DEZERTY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SEZONNÍ  ČOK. CUKROVINKY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VÁNOČNÍ  KOLEKCE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CUKROVINKY  S  HRAČKOU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KRÉMY</a:t>
            </a:r>
          </a:p>
          <a:p>
            <a:pPr marL="631825" lvl="0" indent="-514350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B83D68"/>
              </a:buClr>
              <a:buSzPct val="80000"/>
              <a:buFont typeface="Corbel" pitchFamily="34" charset="0"/>
              <a:buAutoNum type="arabicPeriod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ČOKOLÁDOVÉ  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POLEVY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675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280" y="1"/>
            <a:ext cx="8041440" cy="836711"/>
          </a:xfrm>
        </p:spPr>
        <p:txBody>
          <a:bodyPr/>
          <a:lstStyle/>
          <a:p>
            <a:r>
              <a:rPr lang="cs-CZ" sz="45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DRUHY V PRODEJI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688632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FORMOVANÉ -</a:t>
            </a:r>
            <a:r>
              <a:rPr lang="cs-CZ" dirty="0" smtClean="0"/>
              <a:t>  Ledové kaštany, </a:t>
            </a:r>
            <a:r>
              <a:rPr lang="cs-CZ" dirty="0" err="1" smtClean="0"/>
              <a:t>Kofila</a:t>
            </a:r>
            <a:r>
              <a:rPr lang="cs-CZ" dirty="0" smtClean="0"/>
              <a:t>, tabulkové čokolády </a:t>
            </a:r>
            <a:r>
              <a:rPr lang="cs-CZ" dirty="0" smtClean="0"/>
              <a:t>               s </a:t>
            </a:r>
            <a:r>
              <a:rPr lang="cs-CZ" dirty="0" smtClean="0"/>
              <a:t>náplní (jahodovou, nugátovou, malinovou…)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POTAŽENÉ</a:t>
            </a:r>
            <a:r>
              <a:rPr lang="cs-CZ" dirty="0" smtClean="0"/>
              <a:t> – </a:t>
            </a:r>
            <a:r>
              <a:rPr lang="cs-CZ" dirty="0" err="1" smtClean="0"/>
              <a:t>Margot</a:t>
            </a:r>
            <a:r>
              <a:rPr lang="cs-CZ" dirty="0" smtClean="0"/>
              <a:t>, </a:t>
            </a:r>
            <a:r>
              <a:rPr lang="cs-CZ" dirty="0" err="1" smtClean="0"/>
              <a:t>Snickers</a:t>
            </a:r>
            <a:r>
              <a:rPr lang="cs-CZ" dirty="0" smtClean="0"/>
              <a:t>, Lion, </a:t>
            </a:r>
            <a:r>
              <a:rPr lang="cs-CZ" dirty="0" err="1" smtClean="0"/>
              <a:t>Deli</a:t>
            </a:r>
            <a:r>
              <a:rPr lang="cs-CZ" dirty="0" smtClean="0"/>
              <a:t>, Koko…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MÁČENÉ</a:t>
            </a:r>
            <a:r>
              <a:rPr lang="cs-CZ" dirty="0" smtClean="0"/>
              <a:t> -  Pralinky,  Banánky, </a:t>
            </a:r>
            <a:r>
              <a:rPr lang="cs-CZ" dirty="0" err="1" smtClean="0"/>
              <a:t>Pepermitky</a:t>
            </a:r>
            <a:r>
              <a:rPr lang="cs-CZ" dirty="0" smtClean="0"/>
              <a:t>…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ČOKOLÁDOVÉ DRAŽÉ </a:t>
            </a:r>
            <a:r>
              <a:rPr lang="cs-CZ" dirty="0" smtClean="0"/>
              <a:t>– Lentilky, Rozinky v čokoládě, Mandle v čokoládě, Lískové oříšky v čokoládě…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NUGÁTY</a:t>
            </a:r>
            <a:r>
              <a:rPr lang="cs-CZ" dirty="0" smtClean="0"/>
              <a:t> – Arašídové, </a:t>
            </a:r>
            <a:r>
              <a:rPr lang="cs-CZ" dirty="0" err="1"/>
              <a:t>L</a:t>
            </a:r>
            <a:r>
              <a:rPr lang="cs-CZ" dirty="0" err="1" smtClean="0"/>
              <a:t>ískooříškové</a:t>
            </a:r>
            <a:r>
              <a:rPr lang="cs-CZ" dirty="0" smtClean="0"/>
              <a:t>,  Mandlové nugáty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ČOKOLÁDOVÉ POCHOUTKY </a:t>
            </a:r>
            <a:r>
              <a:rPr lang="cs-CZ" dirty="0" smtClean="0"/>
              <a:t>– Arašídová, </a:t>
            </a:r>
            <a:r>
              <a:rPr lang="cs-CZ" dirty="0" err="1" smtClean="0"/>
              <a:t>Sojová</a:t>
            </a:r>
            <a:r>
              <a:rPr lang="cs-CZ" dirty="0" smtClean="0"/>
              <a:t> pochoutka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ČOKOLÁDOVÉ DEZERTY </a:t>
            </a:r>
            <a:r>
              <a:rPr lang="cs-CZ" dirty="0" smtClean="0"/>
              <a:t>– </a:t>
            </a:r>
            <a:r>
              <a:rPr lang="cs-CZ" dirty="0" err="1" smtClean="0"/>
              <a:t>jednodruhové</a:t>
            </a:r>
            <a:r>
              <a:rPr lang="cs-CZ" dirty="0" smtClean="0"/>
              <a:t>, směsi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SEZONNÍ</a:t>
            </a:r>
            <a:r>
              <a:rPr lang="cs-CZ" dirty="0" smtClean="0"/>
              <a:t> – vánoční, velikonoční plněné figurky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VÁNOČNÍ </a:t>
            </a:r>
            <a:r>
              <a:rPr lang="cs-CZ" u="sng" dirty="0" smtClean="0"/>
              <a:t>KOLEKCE </a:t>
            </a:r>
            <a:r>
              <a:rPr lang="cs-CZ" dirty="0" smtClean="0"/>
              <a:t>– plněné mléčné, hořké, dětské…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ČOK. CUKROVINKY S HRAČKOU </a:t>
            </a:r>
            <a:r>
              <a:rPr lang="cs-CZ" dirty="0" smtClean="0"/>
              <a:t>– </a:t>
            </a:r>
            <a:r>
              <a:rPr lang="cs-CZ" dirty="0" err="1" smtClean="0"/>
              <a:t>Kinder</a:t>
            </a:r>
            <a:r>
              <a:rPr lang="cs-CZ" dirty="0" smtClean="0"/>
              <a:t> vajíčko….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ČOKOLÁDOVÉ  KRÉMY </a:t>
            </a:r>
            <a:r>
              <a:rPr lang="cs-CZ" dirty="0" smtClean="0"/>
              <a:t>– </a:t>
            </a:r>
            <a:r>
              <a:rPr lang="cs-CZ" dirty="0" err="1" smtClean="0"/>
              <a:t>Nugeta</a:t>
            </a:r>
            <a:r>
              <a:rPr lang="cs-CZ" dirty="0" smtClean="0"/>
              <a:t>, </a:t>
            </a:r>
            <a:r>
              <a:rPr lang="cs-CZ" dirty="0" err="1" smtClean="0"/>
              <a:t>Nutella</a:t>
            </a:r>
            <a:r>
              <a:rPr lang="cs-CZ" dirty="0" smtClean="0"/>
              <a:t>, </a:t>
            </a:r>
            <a:r>
              <a:rPr lang="cs-CZ" dirty="0" err="1" smtClean="0"/>
              <a:t>čok</a:t>
            </a:r>
            <a:r>
              <a:rPr lang="cs-CZ" dirty="0" smtClean="0"/>
              <a:t>. </a:t>
            </a:r>
            <a:r>
              <a:rPr lang="cs-CZ" dirty="0"/>
              <a:t>k</a:t>
            </a:r>
            <a:r>
              <a:rPr lang="cs-CZ" dirty="0" smtClean="0"/>
              <a:t>rémy…</a:t>
            </a:r>
          </a:p>
          <a:p>
            <a:pPr marL="457200" indent="-457200">
              <a:buFont typeface="+mj-lt"/>
              <a:buAutoNum type="arabicPeriod"/>
            </a:pPr>
            <a:r>
              <a:rPr lang="cs-CZ" u="sng" dirty="0" smtClean="0"/>
              <a:t>ČOKOLÁDOVÉ POLEVY </a:t>
            </a:r>
            <a:r>
              <a:rPr lang="cs-CZ" dirty="0" smtClean="0"/>
              <a:t>– mléčné, hořké, bílé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128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192237"/>
          </a:xfrm>
        </p:spPr>
        <p:txBody>
          <a:bodyPr/>
          <a:lstStyle/>
          <a:p>
            <a:r>
              <a:rPr lang="cs-CZ" sz="45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00808"/>
            <a:ext cx="7467600" cy="4288917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ČÍM SE LIŠÍ ČOKOLÁDOVÉ CUKROVINKY </a:t>
            </a:r>
            <a:r>
              <a:rPr lang="cs-CZ" dirty="0" smtClean="0"/>
              <a:t>                               OD </a:t>
            </a:r>
            <a:r>
              <a:rPr lang="cs-CZ" dirty="0" smtClean="0"/>
              <a:t>ČOKOLÁDY?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VYJMENUJTE  5 ZPŮSOBŮ VÝROBY ČOKOLÁDOVÝCH CUKROVINEK.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VYJMENUJTE 10 DRUHŮ ČOKOLÁDOVÝCH CUKROVINEK.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342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500" b="1" dirty="0">
                <a:solidFill>
                  <a:srgbClr val="D71E5F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www.mistoprodeje.cz/image.php?idx=5530&amp;bw=201&amp;bh=223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nd05.jxs.cz/815/038/9926406fd7_78951837_o2.jpg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www.cokoladovepokuseni.cz/fotocache/add/Camille-Bloch-milk-chomped-2-300x288.jpg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www.kaumy.cz/reg/data/kmeshop/products/thumbs/2/4/2480_1320844119_bella-vista-8x216g.jpg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89880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b="1" dirty="0">
                <a:solidFill>
                  <a:srgbClr val="D71E5F"/>
                </a:solidFill>
                <a:effectLst/>
                <a:latin typeface="Algerian" pitchFamily="82" charset="0"/>
              </a:rPr>
              <a:t>KONEC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32734">
            <a:off x="442884" y="3981833"/>
            <a:ext cx="2738541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359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 zápisník</Template>
  <TotalTime>88</TotalTime>
  <Words>253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Sketchbook</vt:lpstr>
      <vt:lpstr>Střední průmyslová škola a Střední odborná škola gastronomie a služeb, Most, příspěvková organizace</vt:lpstr>
      <vt:lpstr>ČOKOLÁDOVÉ   CUKROVINKY </vt:lpstr>
      <vt:lpstr>CHARAKTERISTIKA</vt:lpstr>
      <vt:lpstr>SKLÁDAJÍ SE: </vt:lpstr>
      <vt:lpstr>ROZDĚLENÍ  PODLE  ZPŮSOBU  VÝROBY</vt:lpstr>
      <vt:lpstr>DRUHY V PRODEJI</vt:lpstr>
      <vt:lpstr>OPAKOVÁNÍ</vt:lpstr>
      <vt:lpstr>ZDROJE</vt:lpstr>
      <vt:lpstr>KONEC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Dum</cp:lastModifiedBy>
  <cp:revision>5</cp:revision>
  <dcterms:created xsi:type="dcterms:W3CDTF">2013-05-14T19:11:40Z</dcterms:created>
  <dcterms:modified xsi:type="dcterms:W3CDTF">2013-05-14T21:02:29Z</dcterms:modified>
</cp:coreProperties>
</file>