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56" r:id="rId3"/>
    <p:sldId id="258" r:id="rId4"/>
    <p:sldId id="260" r:id="rId5"/>
    <p:sldId id="262" r:id="rId6"/>
    <p:sldId id="263" r:id="rId7"/>
    <p:sldId id="264" r:id="rId8"/>
    <p:sldId id="265" r:id="rId9"/>
    <p:sldId id="266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39" d="100"/>
          <a:sy n="39" d="100"/>
        </p:scale>
        <p:origin x="-61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88903B-B60D-4AE1-AD2A-E70240D0AEFC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B631262-DE30-47AF-BD02-7BFAF4B567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88903B-B60D-4AE1-AD2A-E70240D0AEFC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B631262-DE30-47AF-BD02-7BFAF4B567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88903B-B60D-4AE1-AD2A-E70240D0AEFC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31262-DE30-47AF-BD02-7BFAF4B5674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88903B-B60D-4AE1-AD2A-E70240D0AEFC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31262-DE30-47AF-BD02-7BFAF4B567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88903B-B60D-4AE1-AD2A-E70240D0AEFC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FB631262-DE30-47AF-BD02-7BFAF4B5674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88903B-B60D-4AE1-AD2A-E70240D0AEFC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31262-DE30-47AF-BD02-7BFAF4B567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88903B-B60D-4AE1-AD2A-E70240D0AEFC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31262-DE30-47AF-BD02-7BFAF4B567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88903B-B60D-4AE1-AD2A-E70240D0AEFC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31262-DE30-47AF-BD02-7BFAF4B567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88903B-B60D-4AE1-AD2A-E70240D0AEFC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31262-DE30-47AF-BD02-7BFAF4B5674D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88903B-B60D-4AE1-AD2A-E70240D0AEFC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31262-DE30-47AF-BD02-7BFAF4B567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88903B-B60D-4AE1-AD2A-E70240D0AEFC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31262-DE30-47AF-BD02-7BFAF4B567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588903B-B60D-4AE1-AD2A-E70240D0AEFC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B631262-DE30-47AF-BD02-7BFAF4B5674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ladkepokusenie-delarin.estranky.sk/img/picture/72/a14.jpg" TargetMode="External"/><Relationship Id="rId2" Type="http://schemas.openxmlformats.org/officeDocument/2006/relationships/hyperlink" Target="http://nd01.jxs.cz/811/527/83b1c5b28b_17573794_o2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sladkepokusenie-delarin.estranky.sk/img/picture/73/a15.jpg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07704" y="0"/>
            <a:ext cx="7083896" cy="1295400"/>
          </a:xfrm>
        </p:spPr>
        <p:txBody>
          <a:bodyPr/>
          <a:lstStyle/>
          <a:p>
            <a:r>
              <a:rPr lang="cs-CZ" sz="1600" b="1" cap="small" dirty="0">
                <a:solidFill>
                  <a:srgbClr val="575F6D"/>
                </a:solidFill>
                <a:effectLst/>
                <a:latin typeface="Century Schoolbook"/>
              </a:rPr>
              <a:t>Střední průmyslová škola</a:t>
            </a:r>
            <a:br>
              <a:rPr lang="cs-CZ" sz="1600" b="1" cap="small" dirty="0">
                <a:solidFill>
                  <a:srgbClr val="575F6D"/>
                </a:solidFill>
                <a:effectLst/>
                <a:latin typeface="Century Schoolbook"/>
              </a:rPr>
            </a:br>
            <a:r>
              <a:rPr lang="cs-CZ" sz="1600" b="1" cap="small" dirty="0">
                <a:solidFill>
                  <a:srgbClr val="575F6D"/>
                </a:solidFill>
                <a:effectLst/>
                <a:latin typeface="Century Schoolbook"/>
              </a:rPr>
              <a:t>a Střední odborná škola gastronomie a služeb, Most, příspěvková organizace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116622"/>
            <a:ext cx="8686800" cy="4963504"/>
          </a:xfrm>
        </p:spPr>
        <p:txBody>
          <a:bodyPr/>
          <a:lstStyle/>
          <a:p>
            <a:pPr marL="0" indent="0" algn="ctr">
              <a:buNone/>
            </a:pPr>
            <a:r>
              <a:rPr lang="cs-CZ" sz="4400" dirty="0">
                <a:solidFill>
                  <a:prstClr val="black"/>
                </a:solidFill>
                <a:latin typeface="Calibri"/>
                <a:ea typeface="+mj-ea"/>
                <a:cs typeface="+mj-cs"/>
              </a:rPr>
              <a:t>DIGITÁLNÍ UČEBNÍ </a:t>
            </a:r>
            <a:r>
              <a:rPr lang="cs-CZ" sz="4400" dirty="0" smtClean="0">
                <a:solidFill>
                  <a:prstClr val="black"/>
                </a:solidFill>
                <a:latin typeface="Calibri"/>
                <a:ea typeface="+mj-ea"/>
                <a:cs typeface="+mj-cs"/>
              </a:rPr>
              <a:t>MATERIÁL</a:t>
            </a:r>
          </a:p>
          <a:p>
            <a:pPr marL="0" indent="0" algn="ctr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403" y="232384"/>
            <a:ext cx="933450" cy="884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6016625"/>
            <a:ext cx="4792663" cy="841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125" y="1916831"/>
            <a:ext cx="7651750" cy="40997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8282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81000" y="2996952"/>
            <a:ext cx="8458200" cy="3078835"/>
          </a:xfrm>
        </p:spPr>
        <p:txBody>
          <a:bodyPr>
            <a:normAutofit/>
          </a:bodyPr>
          <a:lstStyle/>
          <a:p>
            <a:pPr algn="ctr"/>
            <a:r>
              <a:rPr lang="cs-CZ" sz="7200" cap="none" dirty="0">
                <a:ln w="6350">
                  <a:solidFill>
                    <a:srgbClr val="FF388C">
                      <a:shade val="43000"/>
                    </a:srgbClr>
                  </a:solidFill>
                </a:ln>
                <a:solidFill>
                  <a:prstClr val="white"/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latin typeface="Algerian" pitchFamily="82" charset="0"/>
              </a:rPr>
              <a:t>NEČOKOLÁDOVÉ  CUKROVINKY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24086"/>
            <a:ext cx="3528392" cy="2025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49486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cap="none" dirty="0">
                <a:ln w="6350">
                  <a:solidFill>
                    <a:srgbClr val="FF388C">
                      <a:shade val="43000"/>
                    </a:srgbClr>
                  </a:solidFill>
                </a:ln>
                <a:solidFill>
                  <a:srgbClr val="FF5C9C"/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NEČOKOLÁDOVÉ  CUKROVINKY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47675" lvl="0" indent="-382588" eaLnBrk="0" fontAlgn="base" hangingPunct="0">
              <a:spcAft>
                <a:spcPct val="0"/>
              </a:spcAft>
              <a:buClr>
                <a:srgbClr val="FF388C"/>
              </a:buClr>
              <a:buSzPct val="80000"/>
              <a:buFont typeface="Wingdings 2" pitchFamily="18" charset="2"/>
              <a:buChar char=""/>
            </a:pPr>
            <a:r>
              <a:rPr lang="cs-CZ" sz="4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jsou v podstatě různě upravená, aromatizovaná, obarvená a ochucená cukrová hmota</a:t>
            </a:r>
          </a:p>
          <a:p>
            <a:pPr marL="447675" lvl="0" indent="-382588" eaLnBrk="0" fontAlgn="base" hangingPunct="0">
              <a:spcAft>
                <a:spcPct val="0"/>
              </a:spcAft>
              <a:buClr>
                <a:srgbClr val="FF388C"/>
              </a:buClr>
              <a:buSzPct val="80000"/>
              <a:buFont typeface="Wingdings 2" pitchFamily="18" charset="2"/>
              <a:buChar char=""/>
            </a:pPr>
            <a:r>
              <a:rPr lang="cs-CZ" sz="4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obsahují nejvýše 5% kakaových součástí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7619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0"/>
            <a:ext cx="8686800" cy="1340768"/>
          </a:xfrm>
        </p:spPr>
        <p:txBody>
          <a:bodyPr>
            <a:normAutofit fontScale="90000"/>
          </a:bodyPr>
          <a:lstStyle/>
          <a:p>
            <a:pPr marL="65087" lvl="0" eaLnBrk="0" fontAlgn="base" hangingPunct="0">
              <a:spcBef>
                <a:spcPct val="20000"/>
              </a:spcBef>
              <a:spcAft>
                <a:spcPct val="0"/>
              </a:spcAft>
            </a:pPr>
            <a:r>
              <a:rPr lang="cs-CZ" sz="4200" cap="none" dirty="0">
                <a:ln w="6350">
                  <a:solidFill>
                    <a:srgbClr val="FF388C">
                      <a:shade val="43000"/>
                    </a:srgbClr>
                  </a:solidFill>
                </a:ln>
                <a:solidFill>
                  <a:srgbClr val="FF5C9C"/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latin typeface="Century Gothic"/>
              </a:rPr>
              <a:t>Podle použitých surovin a způsobu výroby se dělí: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KANDYTY – DROPS, ROKS, FURÉ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KARAMELY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NEČOKOLÁDOVÉ DRAŽÉ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FONDÁNOVÉ CUKROVINKY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SOJOVÉ A ARAŠÍDOVÉ CUKROVINKY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GUMOVITÉ A ŽELÉ CUKROVINKY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ŽVÝKAČKY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ORIENTÁLNÍ CUKROVINKY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LÉKOŘICOVÉ CUKROVINKY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KOMPRIMÁTY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SEZONNÍ NEČOKOLÁDOVÉ CUKROVINKY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MARCIPÁNOVÉ CUKROVINY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NEČOKOLÁDOVÉ CUKROVINKY S HRAČKOU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50188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188640"/>
            <a:ext cx="8686800" cy="1106760"/>
          </a:xfrm>
        </p:spPr>
        <p:txBody>
          <a:bodyPr/>
          <a:lstStyle/>
          <a:p>
            <a:pPr algn="ctr"/>
            <a:r>
              <a:rPr lang="cs-CZ" sz="4200" cap="none" dirty="0">
                <a:ln w="6350">
                  <a:solidFill>
                    <a:srgbClr val="FF388C">
                      <a:shade val="43000"/>
                    </a:srgbClr>
                  </a:solidFill>
                </a:ln>
                <a:solidFill>
                  <a:srgbClr val="FF5C9C"/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latin typeface="Century Gothic"/>
              </a:rPr>
              <a:t>DRUHY V PRODEJI: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4811365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b="1" dirty="0" err="1" smtClean="0"/>
              <a:t>Kandyty</a:t>
            </a:r>
            <a:r>
              <a:rPr lang="cs-CZ" dirty="0" smtClean="0"/>
              <a:t>: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      </a:t>
            </a:r>
            <a:r>
              <a:rPr lang="cs-CZ" u="sng" dirty="0" smtClean="0"/>
              <a:t>drops</a:t>
            </a:r>
            <a:r>
              <a:rPr lang="cs-CZ" dirty="0" smtClean="0"/>
              <a:t> – BON PARI, HAŠLERKY, VĚTROVKY,</a:t>
            </a:r>
          </a:p>
          <a:p>
            <a:pPr marL="0" indent="0">
              <a:buNone/>
            </a:pPr>
            <a:r>
              <a:rPr lang="cs-CZ" dirty="0" smtClean="0"/>
              <a:t>                         BESKYDKY, TOTTO</a:t>
            </a:r>
          </a:p>
          <a:p>
            <a:pPr marL="514350" indent="-514350">
              <a:buFont typeface="+mj-lt"/>
              <a:buAutoNum type="alphaLcParenR" startAt="2"/>
            </a:pPr>
            <a:r>
              <a:rPr lang="cs-CZ" dirty="0"/>
              <a:t> </a:t>
            </a:r>
            <a:r>
              <a:rPr lang="cs-CZ" dirty="0" smtClean="0"/>
              <a:t>     </a:t>
            </a:r>
            <a:r>
              <a:rPr lang="cs-CZ" u="sng" dirty="0" err="1" smtClean="0"/>
              <a:t>roks</a:t>
            </a:r>
            <a:r>
              <a:rPr lang="cs-CZ" dirty="0" smtClean="0"/>
              <a:t>   -   DOXY, ROKSOVÁ LÍZÁTKY, BENÁTSKÁ</a:t>
            </a:r>
          </a:p>
          <a:p>
            <a:pPr marL="0" indent="0">
              <a:buNone/>
            </a:pPr>
            <a:r>
              <a:rPr lang="cs-CZ" dirty="0" smtClean="0"/>
              <a:t>                         TYČINKA</a:t>
            </a:r>
          </a:p>
          <a:p>
            <a:pPr marL="514350" indent="-514350">
              <a:buFont typeface="+mj-lt"/>
              <a:buAutoNum type="alphaLcParenR" startAt="3"/>
            </a:pPr>
            <a:r>
              <a:rPr lang="cs-CZ" dirty="0"/>
              <a:t> </a:t>
            </a:r>
            <a:r>
              <a:rPr lang="cs-CZ" dirty="0" smtClean="0"/>
              <a:t>     </a:t>
            </a:r>
            <a:r>
              <a:rPr lang="cs-CZ" u="sng" dirty="0" smtClean="0"/>
              <a:t>furé</a:t>
            </a:r>
            <a:r>
              <a:rPr lang="cs-CZ" dirty="0" smtClean="0"/>
              <a:t>    -   SLÁVIE, KLOKANKY, TRNAVSKÉ FURÉ</a:t>
            </a:r>
          </a:p>
          <a:p>
            <a:pPr marL="514350" indent="-514350">
              <a:buFont typeface="+mj-lt"/>
              <a:buAutoNum type="alphaLcParenR" startAt="3"/>
            </a:pPr>
            <a:r>
              <a:rPr lang="cs-CZ" dirty="0"/>
              <a:t> </a:t>
            </a:r>
            <a:r>
              <a:rPr lang="cs-CZ" u="sng" dirty="0" smtClean="0"/>
              <a:t>atlasové</a:t>
            </a:r>
            <a:r>
              <a:rPr lang="cs-CZ" dirty="0" smtClean="0"/>
              <a:t>  -  ATLASKY, LEDOVKY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268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260648"/>
            <a:ext cx="8686800" cy="1034752"/>
          </a:xfrm>
        </p:spPr>
        <p:txBody>
          <a:bodyPr/>
          <a:lstStyle/>
          <a:p>
            <a:pPr algn="ctr"/>
            <a:r>
              <a:rPr lang="cs-CZ" sz="4200" cap="none" dirty="0">
                <a:ln w="6350">
                  <a:solidFill>
                    <a:srgbClr val="FF388C">
                      <a:shade val="43000"/>
                    </a:srgbClr>
                  </a:solidFill>
                </a:ln>
                <a:solidFill>
                  <a:srgbClr val="FF5C9C"/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latin typeface="Century Gothic"/>
              </a:rPr>
              <a:t>DRUHY V PRODEJI: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052736"/>
            <a:ext cx="8686800" cy="5805264"/>
          </a:xfrm>
        </p:spPr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 startAt="2"/>
            </a:pPr>
            <a:r>
              <a:rPr lang="cs-CZ" b="1" dirty="0" smtClean="0"/>
              <a:t>Karamely</a:t>
            </a:r>
            <a:r>
              <a:rPr lang="cs-CZ" dirty="0" smtClean="0"/>
              <a:t> – SNĚHULKY, TOFFO, OVOCNÉ</a:t>
            </a:r>
          </a:p>
          <a:p>
            <a:pPr marL="514350" indent="-514350">
              <a:buFont typeface="+mj-lt"/>
              <a:buAutoNum type="arabicPeriod" startAt="2"/>
            </a:pPr>
            <a:r>
              <a:rPr lang="cs-CZ" b="1" dirty="0" err="1" smtClean="0"/>
              <a:t>Nečok</a:t>
            </a:r>
            <a:r>
              <a:rPr lang="cs-CZ" b="1" dirty="0" smtClean="0"/>
              <a:t>. dražé </a:t>
            </a:r>
            <a:r>
              <a:rPr lang="cs-CZ" dirty="0" smtClean="0"/>
              <a:t>– TIC TAC, ANTIPERLE, </a:t>
            </a:r>
          </a:p>
          <a:p>
            <a:pPr marL="514350" indent="-514350">
              <a:buFont typeface="+mj-lt"/>
              <a:buAutoNum type="arabicPeriod" startAt="2"/>
            </a:pPr>
            <a:r>
              <a:rPr lang="cs-CZ" b="1" dirty="0" smtClean="0"/>
              <a:t>Fondánové</a:t>
            </a:r>
            <a:r>
              <a:rPr lang="cs-CZ" dirty="0" smtClean="0"/>
              <a:t> – </a:t>
            </a:r>
          </a:p>
          <a:p>
            <a:pPr marL="514350" indent="-514350">
              <a:buFont typeface="+mj-lt"/>
              <a:buAutoNum type="arabicPeriod" startAt="2"/>
            </a:pPr>
            <a:r>
              <a:rPr lang="cs-CZ" b="1" dirty="0" err="1" smtClean="0"/>
              <a:t>Sojové</a:t>
            </a:r>
            <a:r>
              <a:rPr lang="cs-CZ" b="1" dirty="0" smtClean="0"/>
              <a:t> a arašídové </a:t>
            </a:r>
            <a:r>
              <a:rPr lang="cs-CZ" dirty="0" smtClean="0"/>
              <a:t>– ŘEZY</a:t>
            </a:r>
          </a:p>
          <a:p>
            <a:pPr marL="514350" indent="-514350">
              <a:buFont typeface="+mj-lt"/>
              <a:buAutoNum type="arabicPeriod" startAt="2"/>
            </a:pPr>
            <a:r>
              <a:rPr lang="cs-CZ" b="1" dirty="0" smtClean="0"/>
              <a:t>Gumovité a želé </a:t>
            </a:r>
            <a:r>
              <a:rPr lang="cs-CZ" dirty="0" smtClean="0"/>
              <a:t>– JOJO (rybičky, medvídci..),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MALINY, VELIKONOČNÍ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VAJÍČKA, TYČINKY,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PŮLMĚSÍČKY CITÓNOVÉ A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POMERANČOVÉ,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MARSHMALLOWS</a:t>
            </a:r>
          </a:p>
          <a:p>
            <a:pPr marL="514350" indent="-514350">
              <a:buFont typeface="+mj-lt"/>
              <a:buAutoNum type="arabicPeriod" startAt="7"/>
            </a:pPr>
            <a:r>
              <a:rPr lang="cs-CZ" b="1" dirty="0" smtClean="0"/>
              <a:t>Žvýkačky</a:t>
            </a:r>
            <a:r>
              <a:rPr lang="cs-CZ" dirty="0" smtClean="0"/>
              <a:t> – PLÁTKY, POLŠTÁŘKY, KULIČKY</a:t>
            </a:r>
          </a:p>
          <a:p>
            <a:pPr marL="514350" indent="-514350">
              <a:buFont typeface="+mj-lt"/>
              <a:buAutoNum type="arabicPeriod" startAt="2"/>
            </a:pP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742343"/>
            <a:ext cx="2857500" cy="190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71829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332656"/>
            <a:ext cx="8686800" cy="962744"/>
          </a:xfrm>
        </p:spPr>
        <p:txBody>
          <a:bodyPr/>
          <a:lstStyle/>
          <a:p>
            <a:pPr algn="ctr"/>
            <a:r>
              <a:rPr lang="cs-CZ" sz="4200" cap="none" dirty="0">
                <a:ln w="6350">
                  <a:solidFill>
                    <a:srgbClr val="FF388C">
                      <a:shade val="43000"/>
                    </a:srgbClr>
                  </a:solidFill>
                </a:ln>
                <a:solidFill>
                  <a:srgbClr val="FF5C9C"/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latin typeface="Century Gothic"/>
              </a:rPr>
              <a:t>DRUHY V PRODEJI: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4162"/>
            <a:ext cx="8991600" cy="5043190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 startAt="8"/>
            </a:pPr>
            <a:r>
              <a:rPr lang="cs-CZ" b="1" dirty="0" smtClean="0"/>
              <a:t>Orientální </a:t>
            </a:r>
            <a:r>
              <a:rPr lang="cs-CZ" dirty="0" smtClean="0"/>
              <a:t> – TURECKÝ MED, SUČUK,                                           </a:t>
            </a:r>
          </a:p>
          <a:p>
            <a:pPr marL="514350" indent="-514350">
              <a:buFont typeface="+mj-lt"/>
              <a:buAutoNum type="arabicPeriod" startAt="9"/>
            </a:pPr>
            <a:r>
              <a:rPr lang="cs-CZ" b="1" dirty="0" smtClean="0"/>
              <a:t>Lékořicové</a:t>
            </a:r>
            <a:r>
              <a:rPr lang="cs-CZ" dirty="0" smtClean="0"/>
              <a:t> – PENDREKY V CUKRU, KOSTKY,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PENDREKY</a:t>
            </a:r>
          </a:p>
          <a:p>
            <a:pPr marL="514350" indent="-514350">
              <a:buFont typeface="+mj-lt"/>
              <a:buAutoNum type="arabicPeriod" startAt="10"/>
            </a:pPr>
            <a:r>
              <a:rPr lang="cs-CZ" b="1" dirty="0" smtClean="0"/>
              <a:t>Komprimáty</a:t>
            </a:r>
            <a:r>
              <a:rPr lang="cs-CZ" dirty="0" smtClean="0"/>
              <a:t> -  LIPA, ČOČKY, BESIPKY</a:t>
            </a:r>
          </a:p>
          <a:p>
            <a:pPr marL="514350" indent="-514350">
              <a:buFont typeface="+mj-lt"/>
              <a:buAutoNum type="arabicPeriod" startAt="10"/>
            </a:pPr>
            <a:r>
              <a:rPr lang="cs-CZ" b="1" dirty="0" smtClean="0"/>
              <a:t>Sezonní nečokoládové </a:t>
            </a:r>
            <a:r>
              <a:rPr lang="cs-CZ" dirty="0" smtClean="0"/>
              <a:t>–ARABESKY </a:t>
            </a:r>
          </a:p>
          <a:p>
            <a:pPr marL="514350" indent="-514350">
              <a:buFont typeface="+mj-lt"/>
              <a:buAutoNum type="arabicPeriod" startAt="10"/>
            </a:pPr>
            <a:r>
              <a:rPr lang="cs-CZ" b="1" dirty="0" smtClean="0"/>
              <a:t>Marcipánové</a:t>
            </a:r>
            <a:r>
              <a:rPr lang="cs-CZ" dirty="0" smtClean="0"/>
              <a:t> – figurky, ovoce, zelenina</a:t>
            </a:r>
          </a:p>
          <a:p>
            <a:pPr marL="514350" indent="-514350">
              <a:buFont typeface="+mj-lt"/>
              <a:buAutoNum type="arabicPeriod" startAt="10"/>
            </a:pPr>
            <a:r>
              <a:rPr lang="cs-CZ" b="1" dirty="0" smtClean="0"/>
              <a:t>Cukrovinky s hračkou </a:t>
            </a:r>
            <a:r>
              <a:rPr lang="cs-CZ" dirty="0" smtClean="0"/>
              <a:t>– hračka doplněna komprimáty a dražé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5154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200" cap="none" dirty="0">
                <a:ln w="6350">
                  <a:solidFill>
                    <a:srgbClr val="FF388C">
                      <a:shade val="43000"/>
                    </a:srgbClr>
                  </a:solidFill>
                </a:ln>
                <a:solidFill>
                  <a:srgbClr val="FF5C9C"/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latin typeface="Century Gothic"/>
              </a:rPr>
              <a:t>OPAKOVÁNÍ: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Jaký je rozdíl mezi čokoládovými a nečokoládovými cukrovinkami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Zařaďte tyto cukrovinky do skupin podle výroby: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TIC TAC, HAŠLERKY, TURECKÝ MED,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MARSHMALLOWS, LIPO</a:t>
            </a:r>
          </a:p>
          <a:p>
            <a:pPr marL="514350" indent="-514350">
              <a:buFont typeface="+mj-lt"/>
              <a:buAutoNum type="arabicPeriod" startAt="3"/>
            </a:pPr>
            <a:r>
              <a:rPr lang="cs-CZ" dirty="0" smtClean="0"/>
              <a:t>Vyjmenujte 5 druhů želatinových bonbónů.</a:t>
            </a:r>
          </a:p>
          <a:p>
            <a:pPr marL="514350" indent="-514350">
              <a:buFont typeface="+mj-lt"/>
              <a:buAutoNum type="arabicPeriod" startAt="3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2181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nd01.jxs.cz/811/527/83b1c5b28b_17573794_o2.jpg</a:t>
            </a:r>
            <a:endParaRPr lang="cs-CZ" sz="2000" dirty="0" smtClean="0"/>
          </a:p>
          <a:p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www.sladkepokusenie-delarin.estranky.sk/img/picture/72/a14.jpg</a:t>
            </a:r>
            <a:endParaRPr lang="cs-CZ" sz="2000" dirty="0" smtClean="0"/>
          </a:p>
          <a:p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www.sladkepokusenie-delarin.estranky.sk/img/picture/73/a15.jpg</a:t>
            </a:r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174488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rázek 4"/>
          <p:cNvSpPr>
            <a:spLocks noGrp="1"/>
          </p:cNvSpPr>
          <p:nvPr>
            <p:ph type="pic" idx="1"/>
          </p:nvPr>
        </p:nvSpPr>
        <p:spPr/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9600" cap="none" dirty="0">
                <a:ln w="6350">
                  <a:solidFill>
                    <a:srgbClr val="FF388C">
                      <a:shade val="43000"/>
                    </a:srgbClr>
                  </a:solidFill>
                </a:ln>
                <a:solidFill>
                  <a:srgbClr val="FF5C9C"/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KONEC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620688"/>
            <a:ext cx="5184576" cy="3888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9997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65</TotalTime>
  <Words>278</Words>
  <Application>Microsoft Office PowerPoint</Application>
  <PresentationFormat>Předvádění na obrazovce (4:3)</PresentationFormat>
  <Paragraphs>60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Střední průmyslová škola a Střední odborná škola gastronomie a služeb, Most, příspěvková organizace</vt:lpstr>
      <vt:lpstr>NEČOKOLÁDOVÉ  CUKROVINKY</vt:lpstr>
      <vt:lpstr>NEČOKOLÁDOVÉ  CUKROVINKY</vt:lpstr>
      <vt:lpstr>Podle použitých surovin a způsobu výroby se dělí:</vt:lpstr>
      <vt:lpstr>DRUHY V PRODEJI:</vt:lpstr>
      <vt:lpstr>DRUHY V PRODEJI:</vt:lpstr>
      <vt:lpstr>DRUHY V PRODEJI:</vt:lpstr>
      <vt:lpstr>OPAKOVÁNÍ:</vt:lpstr>
      <vt:lpstr>ZDROJE</vt:lpstr>
      <vt:lpstr>KONEC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Pepe</dc:creator>
  <cp:lastModifiedBy>Pepe</cp:lastModifiedBy>
  <cp:revision>4</cp:revision>
  <dcterms:created xsi:type="dcterms:W3CDTF">2013-05-14T20:59:46Z</dcterms:created>
  <dcterms:modified xsi:type="dcterms:W3CDTF">2013-05-14T22:05:15Z</dcterms:modified>
</cp:coreProperties>
</file>