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333497375328099"/>
          <c:y val="3.4335875984252008E-2"/>
          <c:w val="0.87666502624671983"/>
          <c:h val="0.826052165354330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1378</c:v>
                </c:pt>
                <c:pt idx="1">
                  <c:v>1602</c:v>
                </c:pt>
                <c:pt idx="2">
                  <c:v>1323</c:v>
                </c:pt>
                <c:pt idx="3">
                  <c:v>1491</c:v>
                </c:pt>
                <c:pt idx="4">
                  <c:v>1243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List1!$D$2:$D$7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4042624"/>
        <c:axId val="54044160"/>
      </c:barChart>
      <c:catAx>
        <c:axId val="54042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4044160"/>
        <c:crosses val="autoZero"/>
        <c:auto val="1"/>
        <c:lblAlgn val="ctr"/>
        <c:lblOffset val="100"/>
        <c:noMultiLvlLbl val="0"/>
      </c:catAx>
      <c:valAx>
        <c:axId val="54044160"/>
        <c:scaling>
          <c:orientation val="minMax"/>
        </c:scaling>
        <c:delete val="0"/>
        <c:axPos val="l"/>
        <c:majorGridlines>
          <c:spPr>
            <a:ln>
              <a:solidFill>
                <a:schemeClr val="accent2">
                  <a:lumMod val="7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54042624"/>
        <c:crosses val="autoZero"/>
        <c:crossBetween val="between"/>
      </c:valAx>
      <c:spPr>
        <a:noFill/>
        <a:effectLst>
          <a:outerShdw blurRad="50800" dist="50800" dir="5400000" sx="200000" sy="200000" algn="ctr" rotWithShape="0">
            <a:srgbClr val="000000">
              <a:alpha val="43137"/>
            </a:srgbClr>
          </a:outerShdw>
        </a:effectLst>
      </c:spPr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64223-59FD-436A-8A27-9FE2B9BE98C7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F1BA2-6A2E-4A90-A2D3-25E2EDBB0F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c/GoldenMedows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tmosf%C3%A9ra" TargetMode="External"/><Relationship Id="rId2" Type="http://schemas.openxmlformats.org/officeDocument/2006/relationships/hyperlink" Target="http://upload.wikimedia.org/wikipedia/commons/8/8a/%C5%9Anie%C5%BCka_z_zachodu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Podneb%C3%AD" TargetMode="External"/><Relationship Id="rId4" Type="http://schemas.openxmlformats.org/officeDocument/2006/relationships/hyperlink" Target="http://cs.wikipedia.org/wiki/Po%C4%8Das%C3%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71670" y="214290"/>
            <a:ext cx="4572000" cy="40626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Z.8.A.08_prirodni_pomery_cr_pohranicni_pohori_podnebi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16.11.2011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PŘÍRODNÍ POMĚRY ČR – POHRANIČNÍ POHOŘÍ, PODNEBÍ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projektu: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PRIMA ŠKOLA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85918" y="4357694"/>
            <a:ext cx="5670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PŘÍRODNÍ POMĚRY ČR –  POHRANIČNÍ POHOŘÍ, PODNEBÍ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00063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/>
              <a:t>Zeměpis 8. ročník</a:t>
            </a:r>
          </a:p>
          <a:p>
            <a:r>
              <a:rPr lang="cs-CZ" sz="2800" dirty="0" smtClean="0"/>
              <a:t>Opakování učiva o pohraničních pohořích ( graf)</a:t>
            </a:r>
          </a:p>
          <a:p>
            <a:r>
              <a:rPr lang="cs-CZ" sz="2800" dirty="0" smtClean="0"/>
              <a:t>Úvod k učivu o podnebí (nová látka, práce na PC)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fotografie0009.jpg"/>
          <p:cNvPicPr>
            <a:picLocks noChangeAspect="1"/>
          </p:cNvPicPr>
          <p:nvPr/>
        </p:nvPicPr>
        <p:blipFill>
          <a:blip r:embed="rId2" cstate="print"/>
          <a:srcRect l="20997" t="13228" r="13858" b="32126"/>
          <a:stretch>
            <a:fillRect/>
          </a:stretch>
        </p:blipFill>
        <p:spPr>
          <a:xfrm>
            <a:off x="5857884" y="285728"/>
            <a:ext cx="2703779" cy="3024000"/>
          </a:xfrm>
          <a:prstGeom prst="rect">
            <a:avLst/>
          </a:prstGeom>
        </p:spPr>
      </p:pic>
      <p:sp>
        <p:nvSpPr>
          <p:cNvPr id="5" name="Zaoblený obdélníkový popisek 4"/>
          <p:cNvSpPr/>
          <p:nvPr/>
        </p:nvSpPr>
        <p:spPr>
          <a:xfrm>
            <a:off x="1928794" y="785794"/>
            <a:ext cx="3214710" cy="4357718"/>
          </a:xfrm>
          <a:prstGeom prst="wedgeRoundRectCallout">
            <a:avLst>
              <a:gd name="adj1" fmla="val 86000"/>
              <a:gd name="adj2" fmla="val -1908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57422" y="1000108"/>
            <a:ext cx="24288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Nejvyšší horou v našem blízkém okolí je, jak jistě víte, Špičák. No, vyběhnu na něj za chvíli, taky mám na rozdíl od vás čtyři nohy…. Ale taková Sněžka – ještě že tam vede lanovka!!!!</a:t>
            </a:r>
          </a:p>
          <a:p>
            <a:r>
              <a:rPr lang="cs-CZ" dirty="0" smtClean="0"/>
              <a:t>I dnes se ještě k našim horám vrátíme. Přesvědčíme se, jak se budete orientovat v </a:t>
            </a:r>
            <a:r>
              <a:rPr lang="cs-CZ" dirty="0" smtClean="0"/>
              <a:t>následujícím </a:t>
            </a:r>
            <a:r>
              <a:rPr lang="cs-CZ" dirty="0" smtClean="0"/>
              <a:t>grafu!!!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1</a:t>
            </a:r>
            <a:r>
              <a:rPr lang="cs-CZ" b="1" u="sng" dirty="0" smtClean="0">
                <a:solidFill>
                  <a:srgbClr val="FF0000"/>
                </a:solidFill>
              </a:rPr>
              <a:t>. ÚKOL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Připravte si své pracovní listy</a:t>
            </a:r>
          </a:p>
          <a:p>
            <a:r>
              <a:rPr lang="cs-CZ" dirty="0" smtClean="0"/>
              <a:t>Doplňte do grafu názvy hor podle nadmořské výšky</a:t>
            </a:r>
          </a:p>
          <a:p>
            <a:r>
              <a:rPr lang="cs-CZ" dirty="0" smtClean="0"/>
              <a:t>Pokud si nebudete jisti, použijte mapu</a:t>
            </a:r>
            <a:endParaRPr lang="cs-CZ" dirty="0"/>
          </a:p>
        </p:txBody>
      </p:sp>
      <p:sp>
        <p:nvSpPr>
          <p:cNvPr id="6" name="Obousměrná svislá šipka 5"/>
          <p:cNvSpPr/>
          <p:nvPr/>
        </p:nvSpPr>
        <p:spPr>
          <a:xfrm>
            <a:off x="3786182" y="3857628"/>
            <a:ext cx="1357322" cy="2286016"/>
          </a:xfrm>
          <a:prstGeom prst="upDownArrow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af 7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Plechý </a:t>
            </a:r>
            <a:r>
              <a:rPr lang="cs-CZ" dirty="0" smtClean="0"/>
              <a:t>1378 m</a:t>
            </a:r>
            <a:endParaRPr lang="cs-CZ" dirty="0" smtClean="0"/>
          </a:p>
          <a:p>
            <a:r>
              <a:rPr lang="cs-CZ" dirty="0" smtClean="0"/>
              <a:t>2 Sněžka </a:t>
            </a:r>
            <a:r>
              <a:rPr lang="cs-CZ" dirty="0" smtClean="0"/>
              <a:t>1602 m</a:t>
            </a:r>
            <a:endParaRPr lang="cs-CZ" dirty="0" smtClean="0"/>
          </a:p>
          <a:p>
            <a:r>
              <a:rPr lang="cs-CZ" dirty="0" smtClean="0"/>
              <a:t>3 Lysá hora </a:t>
            </a:r>
            <a:r>
              <a:rPr lang="cs-CZ" dirty="0" smtClean="0"/>
              <a:t>1323 m</a:t>
            </a:r>
            <a:endParaRPr lang="cs-CZ" dirty="0" smtClean="0"/>
          </a:p>
          <a:p>
            <a:r>
              <a:rPr lang="cs-CZ" dirty="0" smtClean="0"/>
              <a:t>4 Praděd </a:t>
            </a:r>
            <a:r>
              <a:rPr lang="cs-CZ" dirty="0" smtClean="0"/>
              <a:t>1491 m</a:t>
            </a:r>
            <a:endParaRPr lang="cs-CZ" dirty="0" smtClean="0"/>
          </a:p>
          <a:p>
            <a:r>
              <a:rPr lang="cs-CZ" dirty="0" smtClean="0"/>
              <a:t>5 Klínovec </a:t>
            </a:r>
            <a:r>
              <a:rPr lang="cs-CZ" dirty="0" smtClean="0"/>
              <a:t>1243 m</a:t>
            </a:r>
            <a:endParaRPr lang="cs-CZ" dirty="0"/>
          </a:p>
        </p:txBody>
      </p:sp>
      <p:pic>
        <p:nvPicPr>
          <p:cNvPr id="2050" name="Picture 2" descr="http://upload.wikimedia.org/wikipedia/commons/8/8a/%C5%9Anie%C5%BCka_z_zachod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1714488"/>
            <a:ext cx="3600000" cy="2700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357818" y="435769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SNĚŽKA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2</a:t>
            </a:r>
            <a:r>
              <a:rPr lang="cs-CZ" b="1" u="sng" dirty="0" smtClean="0">
                <a:solidFill>
                  <a:srgbClr val="FF0000"/>
                </a:solidFill>
              </a:rPr>
              <a:t>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 internetu vyhledej význam  následujících pojmů </a:t>
            </a:r>
          </a:p>
          <a:p>
            <a:r>
              <a:rPr lang="cs-CZ" sz="2400" dirty="0" smtClean="0"/>
              <a:t>Zapiš si je do sešitu jako úvod k učivu o podnebí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		</a:t>
            </a:r>
          </a:p>
          <a:p>
            <a:pPr algn="just">
              <a:buNone/>
            </a:pPr>
            <a:r>
              <a:rPr lang="cs-CZ" sz="2400" dirty="0"/>
              <a:t>	</a:t>
            </a:r>
            <a:r>
              <a:rPr lang="cs-CZ" sz="2400" dirty="0" smtClean="0"/>
              <a:t>		</a:t>
            </a:r>
            <a:r>
              <a:rPr lang="cs-CZ" sz="2400" b="1" dirty="0" smtClean="0">
                <a:solidFill>
                  <a:srgbClr val="00B050"/>
                </a:solidFill>
              </a:rPr>
              <a:t>ATMOSFÉRA</a:t>
            </a:r>
          </a:p>
          <a:p>
            <a:pPr algn="just">
              <a:buNone/>
            </a:pPr>
            <a:endParaRPr lang="cs-CZ" sz="2400" b="1" dirty="0">
              <a:solidFill>
                <a:srgbClr val="00B050"/>
              </a:solidFill>
            </a:endParaRPr>
          </a:p>
          <a:p>
            <a:pPr algn="just"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			POČASÍ	</a:t>
            </a:r>
          </a:p>
          <a:p>
            <a:pPr algn="just">
              <a:buNone/>
            </a:pPr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		</a:t>
            </a:r>
          </a:p>
          <a:p>
            <a:pPr algn="just">
              <a:buNone/>
            </a:pPr>
            <a:r>
              <a:rPr lang="cs-CZ" sz="2400" b="1" dirty="0">
                <a:solidFill>
                  <a:srgbClr val="00B050"/>
                </a:solidFill>
              </a:rPr>
              <a:t>	</a:t>
            </a:r>
            <a:r>
              <a:rPr lang="cs-CZ" sz="2400" b="1" dirty="0" smtClean="0">
                <a:solidFill>
                  <a:srgbClr val="00B050"/>
                </a:solidFill>
              </a:rPr>
              <a:t>		PODNEBÍ	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GoldenMedow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0"/>
            <a:ext cx="9288000" cy="69631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571472" y="714356"/>
            <a:ext cx="82868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solidFill>
                  <a:srgbClr val="FF0000"/>
                </a:solidFill>
              </a:rPr>
              <a:t>SPRÁVNÉ ŘEŠENÍ</a:t>
            </a:r>
          </a:p>
          <a:p>
            <a:pPr algn="ctr"/>
            <a:endParaRPr lang="cs-CZ" sz="2400" b="1" u="sng" dirty="0" smtClean="0">
              <a:solidFill>
                <a:srgbClr val="FF000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2400" b="1" i="1" u="sng" dirty="0" smtClean="0"/>
              <a:t>Atmosféra</a:t>
            </a:r>
            <a:r>
              <a:rPr lang="cs-CZ" sz="2400" dirty="0" smtClean="0"/>
              <a:t> – plynný obal tělesa v kosmickém </a:t>
            </a:r>
            <a:r>
              <a:rPr lang="cs-CZ" sz="2400" dirty="0" smtClean="0"/>
              <a:t>prostoru.</a:t>
            </a:r>
            <a:endParaRPr lang="cs-CZ" sz="2400" dirty="0" smtClean="0"/>
          </a:p>
          <a:p>
            <a:pPr algn="just">
              <a:buFont typeface="Arial" pitchFamily="34" charset="0"/>
              <a:buChar char="•"/>
            </a:pPr>
            <a:endParaRPr lang="cs-CZ" sz="2400" dirty="0"/>
          </a:p>
          <a:p>
            <a:pPr algn="just">
              <a:buFont typeface="Arial" pitchFamily="34" charset="0"/>
              <a:buChar char="•"/>
            </a:pPr>
            <a:r>
              <a:rPr lang="cs-CZ" sz="2400" b="1" i="1" u="sng" dirty="0" smtClean="0"/>
              <a:t>Počasí</a:t>
            </a:r>
            <a:r>
              <a:rPr lang="cs-CZ" sz="2400" dirty="0" smtClean="0"/>
              <a:t> – okamžitý stav ovzduší na daném </a:t>
            </a:r>
            <a:r>
              <a:rPr lang="cs-CZ" sz="2400" dirty="0" smtClean="0"/>
              <a:t>místě.</a:t>
            </a:r>
            <a:endParaRPr lang="cs-CZ" sz="2400" dirty="0" smtClean="0"/>
          </a:p>
          <a:p>
            <a:pPr algn="just">
              <a:buFont typeface="Arial" pitchFamily="34" charset="0"/>
              <a:buChar char="•"/>
            </a:pPr>
            <a:endParaRPr lang="cs-CZ" sz="2400" dirty="0"/>
          </a:p>
          <a:p>
            <a:pPr algn="just">
              <a:buFont typeface="Arial" pitchFamily="34" charset="0"/>
              <a:buChar char="•"/>
            </a:pPr>
            <a:r>
              <a:rPr lang="cs-CZ" sz="2400" b="1" i="1" u="sng" dirty="0" smtClean="0"/>
              <a:t>Podnebí</a:t>
            </a:r>
            <a:r>
              <a:rPr lang="cs-CZ" sz="2400" dirty="0" smtClean="0"/>
              <a:t> – neboli klima je dlouhodobý stav počasí, podmíněný </a:t>
            </a:r>
          </a:p>
          <a:p>
            <a:pPr algn="just"/>
            <a:r>
              <a:rPr lang="cs-CZ" sz="2400" dirty="0"/>
              <a:t> </a:t>
            </a:r>
            <a:r>
              <a:rPr lang="cs-CZ" sz="2400" dirty="0" smtClean="0"/>
              <a:t>  energetickou bilancí, cirkulací atmosféry a dnes i </a:t>
            </a:r>
            <a:r>
              <a:rPr lang="cs-CZ" sz="2400" dirty="0" smtClean="0"/>
              <a:t>člověkem.</a:t>
            </a:r>
            <a:endParaRPr lang="cs-CZ" sz="2400" dirty="0" smtClean="0"/>
          </a:p>
          <a:p>
            <a:endParaRPr lang="cs-CZ" sz="2400" b="1" u="sng" dirty="0">
              <a:solidFill>
                <a:srgbClr val="FF0000"/>
              </a:solidFill>
            </a:endParaRPr>
          </a:p>
          <a:p>
            <a:pPr algn="just"/>
            <a:endParaRPr lang="cs-CZ" sz="24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DONŮV ÚKOL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Vyluštěte názvy ročních období.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err="1" smtClean="0"/>
              <a:t>Kája</a:t>
            </a:r>
            <a:r>
              <a:rPr lang="cs-CZ" i="1" dirty="0" smtClean="0"/>
              <a:t> rozuměl naprosto všemu.</a:t>
            </a:r>
          </a:p>
          <a:p>
            <a:pPr>
              <a:buNone/>
            </a:pPr>
            <a:r>
              <a:rPr lang="cs-CZ" i="1" dirty="0" smtClean="0"/>
              <a:t>Kazi malovala Bivojovi, kde najde kance.</a:t>
            </a:r>
          </a:p>
          <a:p>
            <a:pPr>
              <a:buNone/>
            </a:pPr>
            <a:r>
              <a:rPr lang="cs-CZ" i="1" dirty="0" smtClean="0"/>
              <a:t>Fialky vykvetly pod zimostrázem.</a:t>
            </a:r>
          </a:p>
          <a:p>
            <a:pPr>
              <a:buNone/>
            </a:pPr>
            <a:r>
              <a:rPr lang="cs-CZ" i="1" dirty="0" smtClean="0"/>
              <a:t>Spadlé </a:t>
            </a:r>
            <a:r>
              <a:rPr lang="cs-CZ" i="1" dirty="0" err="1" smtClean="0"/>
              <a:t>tomahawky</a:t>
            </a:r>
            <a:r>
              <a:rPr lang="cs-CZ" i="1" dirty="0" smtClean="0"/>
              <a:t> nebyly indiánům nic platné.</a:t>
            </a:r>
            <a:endParaRPr lang="cs-CZ" i="1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i="1" dirty="0" err="1" smtClean="0"/>
              <a:t>Ká</a:t>
            </a:r>
            <a:r>
              <a:rPr lang="cs-CZ" sz="4000" b="1" i="1" dirty="0" err="1" smtClean="0">
                <a:solidFill>
                  <a:srgbClr val="660066"/>
                </a:solidFill>
              </a:rPr>
              <a:t>ja</a:t>
            </a:r>
            <a:r>
              <a:rPr lang="cs-CZ" sz="4000" i="1" dirty="0" smtClean="0"/>
              <a:t> </a:t>
            </a:r>
            <a:r>
              <a:rPr lang="cs-CZ" sz="4000" b="1" i="1" dirty="0" smtClean="0">
                <a:solidFill>
                  <a:srgbClr val="660066"/>
                </a:solidFill>
              </a:rPr>
              <a:t>ro</a:t>
            </a:r>
            <a:r>
              <a:rPr lang="cs-CZ" sz="4000" i="1" dirty="0" smtClean="0"/>
              <a:t>zuměl naprosto všemu.</a:t>
            </a:r>
          </a:p>
          <a:p>
            <a:pPr>
              <a:buNone/>
            </a:pPr>
            <a:r>
              <a:rPr lang="cs-CZ" sz="4000" i="1" dirty="0" smtClean="0"/>
              <a:t>Ka</a:t>
            </a:r>
            <a:r>
              <a:rPr lang="cs-CZ" sz="4000" b="1" i="1" dirty="0" smtClean="0">
                <a:solidFill>
                  <a:srgbClr val="006600"/>
                </a:solidFill>
              </a:rPr>
              <a:t>zi</a:t>
            </a:r>
            <a:r>
              <a:rPr lang="cs-CZ" sz="4000" i="1" dirty="0" smtClean="0"/>
              <a:t> </a:t>
            </a:r>
            <a:r>
              <a:rPr lang="cs-CZ" sz="4000" b="1" i="1" dirty="0" smtClean="0">
                <a:solidFill>
                  <a:srgbClr val="006600"/>
                </a:solidFill>
              </a:rPr>
              <a:t>ma</a:t>
            </a:r>
            <a:r>
              <a:rPr lang="cs-CZ" sz="4000" i="1" dirty="0" smtClean="0"/>
              <a:t>lovala Bivojovi, kde najde kance.</a:t>
            </a:r>
          </a:p>
          <a:p>
            <a:pPr>
              <a:buNone/>
            </a:pPr>
            <a:r>
              <a:rPr lang="cs-CZ" sz="4000" i="1" dirty="0" smtClean="0"/>
              <a:t>Fialky vykvetly </a:t>
            </a:r>
            <a:r>
              <a:rPr lang="cs-CZ" sz="4000" b="1" i="1" dirty="0" smtClean="0">
                <a:solidFill>
                  <a:schemeClr val="accent1">
                    <a:lumMod val="75000"/>
                  </a:schemeClr>
                </a:solidFill>
              </a:rPr>
              <a:t>pod</a:t>
            </a:r>
            <a:r>
              <a:rPr lang="cs-CZ" sz="4000" i="1" dirty="0" smtClean="0"/>
              <a:t> </a:t>
            </a:r>
            <a:r>
              <a:rPr lang="cs-CZ" sz="4000" b="1" i="1" dirty="0" smtClean="0">
                <a:solidFill>
                  <a:schemeClr val="accent1">
                    <a:lumMod val="75000"/>
                  </a:schemeClr>
                </a:solidFill>
              </a:rPr>
              <a:t>zim</a:t>
            </a:r>
            <a:r>
              <a:rPr lang="cs-CZ" sz="4000" i="1" dirty="0" smtClean="0"/>
              <a:t>ostrázem.</a:t>
            </a:r>
          </a:p>
          <a:p>
            <a:pPr>
              <a:buNone/>
            </a:pPr>
            <a:r>
              <a:rPr lang="cs-CZ" sz="4000" i="1" dirty="0" smtClean="0"/>
              <a:t>Spad</a:t>
            </a:r>
            <a:r>
              <a:rPr lang="cs-CZ" sz="4000" b="1" i="1" dirty="0" smtClean="0">
                <a:solidFill>
                  <a:srgbClr val="002060"/>
                </a:solidFill>
              </a:rPr>
              <a:t>lé</a:t>
            </a:r>
            <a:r>
              <a:rPr lang="cs-CZ" sz="4000" b="1" i="1" dirty="0" smtClean="0"/>
              <a:t> </a:t>
            </a:r>
            <a:r>
              <a:rPr lang="cs-CZ" sz="4000" b="1" i="1" dirty="0" err="1" smtClean="0">
                <a:solidFill>
                  <a:srgbClr val="002060"/>
                </a:solidFill>
              </a:rPr>
              <a:t>to</a:t>
            </a:r>
            <a:r>
              <a:rPr lang="cs-CZ" sz="4000" i="1" dirty="0" err="1" smtClean="0"/>
              <a:t>mahawky</a:t>
            </a:r>
            <a:r>
              <a:rPr lang="cs-CZ" sz="4000" i="1" dirty="0" smtClean="0"/>
              <a:t> nebyly indiánům </a:t>
            </a:r>
            <a:r>
              <a:rPr lang="cs-CZ" sz="4000" i="1" smtClean="0"/>
              <a:t>nic platné.</a:t>
            </a:r>
            <a:endParaRPr lang="cs-CZ" sz="4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První část prezentace slouží k opakování učiva o pohraničních pohořích</a:t>
            </a:r>
          </a:p>
          <a:p>
            <a:r>
              <a:rPr lang="cs-CZ" sz="2000" dirty="0" smtClean="0"/>
              <a:t>Žáci pracují na svých pracovních listech, kontrola je provedena vyznačením názvů hor na projektoru</a:t>
            </a:r>
          </a:p>
          <a:p>
            <a:r>
              <a:rPr lang="cs-CZ" sz="2000" dirty="0" smtClean="0"/>
              <a:t>První tři úspěšné žáky bych ohodnotila v tomto případě jedničkou</a:t>
            </a:r>
          </a:p>
          <a:p>
            <a:r>
              <a:rPr lang="cs-CZ" sz="2000" dirty="0" smtClean="0"/>
              <a:t>Druhý úkol může být zařazen jako úvod k výkladu nové látky – podnebí</a:t>
            </a:r>
          </a:p>
          <a:p>
            <a:r>
              <a:rPr lang="cs-CZ" sz="2000" dirty="0" smtClean="0"/>
              <a:t>Žáci si vysvětlení pojmů vyhledávají samostatně na PC, klademe důraz na využití slohových znalostí – výtah</a:t>
            </a:r>
          </a:p>
          <a:p>
            <a:r>
              <a:rPr lang="cs-CZ" sz="2000" dirty="0" smtClean="0"/>
              <a:t>Správnost  pouček porovnáme se vzorovým textem – interaktivní tabule</a:t>
            </a:r>
          </a:p>
          <a:p>
            <a:r>
              <a:rPr lang="cs-CZ" sz="2000" dirty="0" smtClean="0"/>
              <a:t>„ Donův úkol“ je relaxační záležitost, zařadila bych ho až na konec hodiny</a:t>
            </a:r>
          </a:p>
          <a:p>
            <a:r>
              <a:rPr lang="cs-CZ" sz="2000" b="1" u="sng" dirty="0" smtClean="0"/>
              <a:t>Klíčová slova</a:t>
            </a:r>
            <a:r>
              <a:rPr lang="cs-CZ" sz="2000" dirty="0" smtClean="0"/>
              <a:t>: nadmořská výška, </a:t>
            </a:r>
            <a:r>
              <a:rPr lang="cs-CZ" sz="2000" dirty="0" err="1" smtClean="0"/>
              <a:t>Plechý</a:t>
            </a:r>
            <a:r>
              <a:rPr lang="cs-CZ" sz="2000" dirty="0" smtClean="0"/>
              <a:t>, Sněžka, Lysá hora, Praděd, Klínovec, atmosféra, počasí, podnebí, jaro, léto, podzim,zima</a:t>
            </a:r>
          </a:p>
          <a:p>
            <a:r>
              <a:rPr lang="cs-CZ" sz="2000" b="1" u="sng" dirty="0" smtClean="0"/>
              <a:t>Inovace</a:t>
            </a:r>
            <a:r>
              <a:rPr lang="cs-CZ" sz="2000" dirty="0" smtClean="0"/>
              <a:t>: mezipředmětové vztahy </a:t>
            </a:r>
            <a:r>
              <a:rPr lang="cs-CZ" sz="2000" dirty="0" err="1" smtClean="0"/>
              <a:t>Čj</a:t>
            </a:r>
            <a:r>
              <a:rPr lang="cs-CZ" sz="2000" dirty="0" smtClean="0"/>
              <a:t> – Z, práce s internetem a </a:t>
            </a:r>
            <a:r>
              <a:rPr lang="cs-CZ" sz="2000" dirty="0" err="1" smtClean="0"/>
              <a:t>interakt.tabulí</a:t>
            </a:r>
            <a:r>
              <a:rPr lang="cs-CZ" sz="2000" dirty="0" smtClean="0"/>
              <a:t>, práce s grafem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Sn.č</a:t>
            </a:r>
            <a:r>
              <a:rPr lang="cs-CZ" sz="2000" dirty="0" smtClean="0"/>
              <a:t>. 3  - foto: soukromý archiv autorky</a:t>
            </a:r>
          </a:p>
          <a:p>
            <a:r>
              <a:rPr lang="cs-CZ" sz="2000" dirty="0" err="1" smtClean="0"/>
              <a:t>Sn.č</a:t>
            </a:r>
            <a:r>
              <a:rPr lang="cs-CZ" sz="2000" dirty="0" smtClean="0"/>
              <a:t>. 6 – </a:t>
            </a:r>
            <a:r>
              <a:rPr lang="cs-CZ" sz="2000" dirty="0" err="1" smtClean="0"/>
              <a:t>Dorbeth.</a:t>
            </a:r>
            <a:r>
              <a:rPr lang="cs-CZ" sz="2000" i="1" dirty="0" err="1" smtClean="0"/>
              <a:t>commons.wikimedia.</a:t>
            </a:r>
            <a:r>
              <a:rPr lang="cs-CZ" sz="2000" dirty="0" err="1" smtClean="0"/>
              <a:t>org</a:t>
            </a:r>
            <a:r>
              <a:rPr lang="cs-CZ" sz="2000" dirty="0" smtClean="0"/>
              <a:t> [2011 – 11 – 14].Dostupné na www:&lt;</a:t>
            </a:r>
            <a:r>
              <a:rPr lang="cs-CZ" sz="2000" u="sng" dirty="0" smtClean="0">
                <a:hlinkClick r:id="rId2"/>
              </a:rPr>
              <a:t>http://upload.wikimedia.org/wikipedia/commons/8/8a/%C5%9Anie%C5%BCka_z_zachodu.jpg</a:t>
            </a:r>
            <a:r>
              <a:rPr lang="cs-CZ" sz="2000" u="sng" dirty="0" smtClean="0"/>
              <a:t>&gt;</a:t>
            </a:r>
          </a:p>
          <a:p>
            <a:r>
              <a:rPr lang="cs-CZ" sz="2000" dirty="0" smtClean="0"/>
              <a:t>Sn.č.8 – Uvedené zdroje [2011 – 11 – 14].Dostupné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www:</a:t>
            </a:r>
          </a:p>
          <a:p>
            <a:r>
              <a:rPr lang="cs-CZ" sz="2000" u="sng" dirty="0" smtClean="0">
                <a:hlinkClick r:id="rId3"/>
              </a:rPr>
              <a:t>&lt;http://cs.wikipedia.org/wiki/Atmosf%C3%A9ra</a:t>
            </a:r>
            <a:r>
              <a:rPr lang="cs-CZ" sz="2000" u="sng" dirty="0" smtClean="0"/>
              <a:t>&gt;</a:t>
            </a:r>
          </a:p>
          <a:p>
            <a:r>
              <a:rPr lang="cs-CZ" sz="2000" u="sng" dirty="0" smtClean="0">
                <a:hlinkClick r:id="rId4"/>
              </a:rPr>
              <a:t>&lt;http://cs.wikipedia.org/wiki/Po%C4%8Das%C3%AD</a:t>
            </a:r>
            <a:r>
              <a:rPr lang="cs-CZ" sz="2000" u="sng" dirty="0" smtClean="0"/>
              <a:t>&gt;</a:t>
            </a:r>
            <a:endParaRPr lang="cs-CZ" sz="2000" dirty="0" smtClean="0"/>
          </a:p>
          <a:p>
            <a:r>
              <a:rPr lang="cs-CZ" sz="2000" u="sng" dirty="0" smtClean="0">
                <a:hlinkClick r:id="rId5"/>
              </a:rPr>
              <a:t>&lt;http://cs.wikipedia.org/wiki/Podneb%C3%AD</a:t>
            </a:r>
            <a:r>
              <a:rPr lang="cs-CZ" sz="2000" u="sng" dirty="0" smtClean="0"/>
              <a:t>&gt;</a:t>
            </a:r>
          </a:p>
          <a:p>
            <a:r>
              <a:rPr lang="cs-CZ" sz="2000" dirty="0" err="1" smtClean="0"/>
              <a:t>Piccolo</a:t>
            </a:r>
            <a:r>
              <a:rPr lang="cs-CZ" sz="2000" dirty="0" smtClean="0"/>
              <a:t> </a:t>
            </a:r>
            <a:r>
              <a:rPr lang="cs-CZ" sz="2000" dirty="0" err="1" smtClean="0"/>
              <a:t>Namek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Commons.wikimedia.</a:t>
            </a:r>
            <a:r>
              <a:rPr lang="cs-CZ" sz="2000" dirty="0" err="1" smtClean="0"/>
              <a:t>org</a:t>
            </a:r>
            <a:r>
              <a:rPr lang="cs-CZ" sz="2000" dirty="0" smtClean="0"/>
              <a:t>[2011 – 11 – 14]. Dostupné na www:&lt;http://cs.wikipedia.org/wiki/Soubor:GoldenMedows.jpg&gt;</a:t>
            </a:r>
          </a:p>
          <a:p>
            <a:endParaRPr lang="cs-CZ" sz="2000" u="sng" dirty="0" smtClean="0"/>
          </a:p>
          <a:p>
            <a:endParaRPr lang="cs-CZ" sz="2000" u="sng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488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ANOTACE</vt:lpstr>
      <vt:lpstr>Prezentace aplikace PowerPoint</vt:lpstr>
      <vt:lpstr>1. ÚKOL</vt:lpstr>
      <vt:lpstr>Prezentace aplikace PowerPoint</vt:lpstr>
      <vt:lpstr>ŘEŠENÍ</vt:lpstr>
      <vt:lpstr>2. ÚKOL</vt:lpstr>
      <vt:lpstr>Prezentace aplikace PowerPoint</vt:lpstr>
      <vt:lpstr>DONŮV ÚKOL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Martin Králík</cp:lastModifiedBy>
  <cp:revision>37</cp:revision>
  <dcterms:created xsi:type="dcterms:W3CDTF">2011-11-14T19:00:38Z</dcterms:created>
  <dcterms:modified xsi:type="dcterms:W3CDTF">2012-03-13T21:17:55Z</dcterms:modified>
</cp:coreProperties>
</file>