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5" r:id="rId10"/>
    <p:sldId id="264" r:id="rId11"/>
    <p:sldId id="267" r:id="rId12"/>
    <p:sldId id="26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120D21-08A8-4B44-8E35-3F8848DF65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CEBCD1-4DD7-44AD-B308-A0A91D848B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e/e1/Map_Macedonia_200_BC-fr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ArS3-l--JVI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f/f2/Leonidas_monume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e5NvfW-Bav0" TargetMode="External"/><Relationship Id="rId5" Type="http://schemas.openxmlformats.org/officeDocument/2006/relationships/hyperlink" Target="http://www.youtube.com/watch?v=ty-yA-tlmgA" TargetMode="Externa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cebnice-dejepisu.ic.cz/img/d1/big/750px-Map_Greco-Persian_Wars-en.svg.pn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3841217"/>
              </p:ext>
            </p:extLst>
          </p:nvPr>
        </p:nvGraphicFramePr>
        <p:xfrm>
          <a:off x="1360488" y="2781300"/>
          <a:ext cx="6405562" cy="3578288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VY_32_INOVACE_9C_12_ŘECKO IV.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Řecko-perské války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12.2.2013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6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video pro lepší názornost a orientaci v problematice.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10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9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10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755576" y="1268760"/>
            <a:ext cx="7759700" cy="800100"/>
          </a:xfrm>
          <a:prstGeom prst="rect">
            <a:avLst/>
          </a:prstGeom>
          <a:noFill/>
          <a:ln>
            <a:noFill/>
          </a:ln>
          <a:ex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Tento materi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l byl vytvořen 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 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r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mci projektu EU pen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ze 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kol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</a:t>
            </a:r>
            <a:endParaRPr lang="cs-CZ" sz="1100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algn="ctr" eaLnBrk="0" hangingPunct="0">
              <a:defRPr/>
            </a:pP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Operačn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ho programu Vzděl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v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n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 pro konkurenceschopnost</a:t>
            </a:r>
            <a:endParaRPr lang="cs-CZ" sz="1100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eaLnBrk="0" hangingPunct="0">
              <a:defRPr/>
            </a:pPr>
            <a:endParaRPr lang="cs-CZ" dirty="0">
              <a:solidFill>
                <a:schemeClr val="tx1">
                  <a:lumMod val="9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</p:txBody>
      </p:sp>
      <p:sp>
        <p:nvSpPr>
          <p:cNvPr id="3112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8012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052545"/>
            <a:ext cx="9143999" cy="882119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ŘECKO – PERSKÉ VÁLKY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6"/>
            <a:ext cx="9144000" cy="2448272"/>
          </a:xfrm>
        </p:spPr>
        <p:txBody>
          <a:bodyPr/>
          <a:lstStyle/>
          <a:p>
            <a:pPr marL="182880" indent="0" algn="ctr">
              <a:lnSpc>
                <a:spcPct val="150000"/>
              </a:lnSpc>
              <a:buNone/>
            </a:pPr>
            <a:r>
              <a:rPr lang="cs-CZ" dirty="0" smtClean="0"/>
              <a:t>VRCHOLNÉ OBDOBÍ ŘECKÝCH STÁTŮ</a:t>
            </a:r>
            <a:br>
              <a:rPr lang="cs-CZ" dirty="0" smtClean="0"/>
            </a:br>
            <a:r>
              <a:rPr lang="cs-CZ" dirty="0" smtClean="0"/>
              <a:t>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286970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6512511" cy="566936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DŮVODY: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m</a:t>
            </a:r>
            <a:r>
              <a:rPr lang="cs-CZ" sz="3200" dirty="0" smtClean="0"/>
              <a:t>aloasijští Řekové se dostali pod nadvládu Perské říše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r</a:t>
            </a:r>
            <a:r>
              <a:rPr lang="cs-CZ" sz="3200" dirty="0" smtClean="0"/>
              <a:t>oku 499 př.n.l. se vzbouřili proti králi </a:t>
            </a:r>
            <a:r>
              <a:rPr lang="cs-CZ" sz="3200" dirty="0" err="1" smtClean="0"/>
              <a:t>Dareiovi</a:t>
            </a:r>
            <a:endParaRPr lang="cs-CZ" sz="3200" dirty="0" smtClean="0"/>
          </a:p>
          <a:p>
            <a:pPr>
              <a:lnSpc>
                <a:spcPct val="150000"/>
              </a:lnSpc>
            </a:pPr>
            <a:r>
              <a:rPr lang="cs-CZ" sz="3200" dirty="0"/>
              <a:t>v</a:t>
            </a:r>
            <a:r>
              <a:rPr lang="cs-CZ" sz="3200" dirty="0" smtClean="0"/>
              <a:t>zpouru vedl městský stát </a:t>
            </a:r>
            <a:r>
              <a:rPr lang="cs-CZ" sz="3200" dirty="0" err="1" smtClean="0"/>
              <a:t>Milétos</a:t>
            </a:r>
            <a:endParaRPr lang="cs-CZ" sz="3200" dirty="0" smtClean="0"/>
          </a:p>
          <a:p>
            <a:pPr>
              <a:lnSpc>
                <a:spcPct val="150000"/>
              </a:lnSpc>
            </a:pPr>
            <a:r>
              <a:rPr lang="cs-CZ" sz="3200" dirty="0" smtClean="0"/>
              <a:t>pomoc Athéňanů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v</a:t>
            </a:r>
            <a:r>
              <a:rPr lang="cs-CZ" sz="3200" dirty="0" smtClean="0"/>
              <a:t>zpoura </a:t>
            </a:r>
            <a:r>
              <a:rPr lang="cs-CZ" sz="3200" dirty="0" err="1" smtClean="0"/>
              <a:t>potlačana</a:t>
            </a:r>
            <a:r>
              <a:rPr lang="cs-CZ" sz="3200" dirty="0" smtClean="0"/>
              <a:t>, </a:t>
            </a:r>
            <a:r>
              <a:rPr lang="cs-CZ" sz="3200" dirty="0" err="1" smtClean="0"/>
              <a:t>Milétos</a:t>
            </a:r>
            <a:r>
              <a:rPr lang="cs-CZ" sz="3200" dirty="0" smtClean="0"/>
              <a:t> vypleněn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8801787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ap Macedonia 200 BC-fr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6"/>
            <a:ext cx="8136904" cy="650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820759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Války: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8964488" cy="54452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490 př.n.l. tažení perského krále </a:t>
            </a:r>
            <a:r>
              <a:rPr lang="cs-CZ" sz="3200" dirty="0" err="1" smtClean="0"/>
              <a:t>Darea</a:t>
            </a:r>
            <a:r>
              <a:rPr lang="cs-CZ" sz="3200" dirty="0" smtClean="0"/>
              <a:t> proti Athénám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Athény žádaly pomoc Spartu - přišli pozdě</a:t>
            </a:r>
          </a:p>
          <a:p>
            <a:pPr marL="1426464" lvl="8">
              <a:lnSpc>
                <a:spcPct val="150000"/>
              </a:lnSpc>
            </a:pPr>
            <a:r>
              <a:rPr lang="cs-CZ" sz="3200" b="1" dirty="0">
                <a:solidFill>
                  <a:schemeClr val="tx2">
                    <a:lumMod val="75000"/>
                  </a:schemeClr>
                </a:solidFill>
              </a:rPr>
              <a:t>bitva u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Marathonu</a:t>
            </a:r>
            <a:endParaRPr lang="cs-CZ" sz="3200" dirty="0" smtClean="0"/>
          </a:p>
          <a:p>
            <a:pPr>
              <a:lnSpc>
                <a:spcPct val="150000"/>
              </a:lnSpc>
            </a:pPr>
            <a:r>
              <a:rPr lang="cs-CZ" sz="3200" dirty="0"/>
              <a:t>v</a:t>
            </a:r>
            <a:r>
              <a:rPr lang="cs-CZ" sz="3200" dirty="0" smtClean="0"/>
              <a:t>elení </a:t>
            </a:r>
            <a:r>
              <a:rPr lang="cs-CZ" sz="3200" dirty="0" err="1" smtClean="0"/>
              <a:t>Miltiada</a:t>
            </a:r>
            <a:endParaRPr lang="cs-CZ" sz="3200" dirty="0"/>
          </a:p>
          <a:p>
            <a:pPr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řes velkou přesilu Athéňané zvítězili</a:t>
            </a:r>
          </a:p>
        </p:txBody>
      </p:sp>
    </p:spTree>
    <p:extLst>
      <p:ext uri="{BB962C8B-B14F-4D97-AF65-F5344CB8AC3E}">
        <p14:creationId xmlns:p14="http://schemas.microsoft.com/office/powerpoint/2010/main" xmlns="" val="348390629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ucebnice-dejepisu.ic.cz/img/d1/big/750px-Map_Greco-Persian_Wars-en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0"/>
            <a:ext cx="8064896" cy="645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660044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mg706.imageshack.us/img706/8119/8213113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98" t="4843" r="6239" b="5944"/>
          <a:stretch/>
        </p:blipFill>
        <p:spPr bwMode="auto">
          <a:xfrm>
            <a:off x="323528" y="332656"/>
            <a:ext cx="5332881" cy="403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falanx.wz.cz/phalanx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5687" y="3379771"/>
            <a:ext cx="4736579" cy="326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5805264"/>
            <a:ext cx="3672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4"/>
              </a:rPr>
              <a:t>sparťané - válečníci</a:t>
            </a:r>
            <a:r>
              <a:rPr lang="cs-CZ" dirty="0" smtClean="0"/>
              <a:t>-JVI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854152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332656"/>
            <a:ext cx="9144000" cy="652534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480 př.n.l. výprava krále Xerxa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u</a:t>
            </a:r>
            <a:r>
              <a:rPr lang="cs-CZ" sz="3200" dirty="0" smtClean="0"/>
              <a:t>zavření vojenského spolku pod velením Sparty 				– král Leonidas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b</a:t>
            </a:r>
            <a:r>
              <a:rPr lang="cs-CZ" sz="3200" dirty="0" smtClean="0"/>
              <a:t>itva u Thermopyl – porážka Řeků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n</a:t>
            </a:r>
            <a:r>
              <a:rPr lang="cs-CZ" sz="3200" dirty="0" smtClean="0"/>
              <a:t>ámořní bitva u </a:t>
            </a:r>
            <a:r>
              <a:rPr lang="cs-CZ" sz="3200" dirty="0" err="1" smtClean="0"/>
              <a:t>Salamini</a:t>
            </a:r>
            <a:r>
              <a:rPr lang="cs-CZ" sz="3200" dirty="0" smtClean="0"/>
              <a:t> – porážka Peršanů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Peršané se stáhli zpět do Malé Asie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1275004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Leonidas monu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7620000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1.fmix.pl/fmi2634/9a80b0ea001ce98149aad2a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87" y="2852936"/>
            <a:ext cx="50863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52320" y="6237312"/>
            <a:ext cx="1691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dirty="0" smtClean="0">
                <a:hlinkClick r:id="rId5"/>
              </a:rPr>
              <a:t>z filmu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5661248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památník bitvy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20812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1717576" cy="7900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MÍR: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96752"/>
            <a:ext cx="8964488" cy="566124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449 př.n.l. sjednán mír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odmínky: </a:t>
            </a:r>
          </a:p>
          <a:p>
            <a:pPr lvl="4"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erské ledě zákaz do Egejského moře</a:t>
            </a:r>
          </a:p>
          <a:p>
            <a:pPr lvl="4">
              <a:lnSpc>
                <a:spcPct val="150000"/>
              </a:lnSpc>
            </a:pPr>
            <a:r>
              <a:rPr lang="cs-CZ" sz="3200" dirty="0"/>
              <a:t>m</a:t>
            </a:r>
            <a:r>
              <a:rPr lang="cs-CZ" sz="3200" dirty="0" smtClean="0"/>
              <a:t>aloasijská města získala opět samostatnost</a:t>
            </a:r>
          </a:p>
          <a:p>
            <a:pPr lvl="4"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erská vojska nesměla 70 km k maloasijskému pobřeží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3966504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ucebnice-dejepisu.ic.cz/img/d1/big/750px-Map_Greco-Persian_Wars-en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0"/>
            <a:ext cx="8064896" cy="645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lný tvar 3"/>
          <p:cNvSpPr/>
          <p:nvPr/>
        </p:nvSpPr>
        <p:spPr>
          <a:xfrm rot="19971494">
            <a:off x="6817561" y="750455"/>
            <a:ext cx="611422" cy="4353875"/>
          </a:xfrm>
          <a:custGeom>
            <a:avLst/>
            <a:gdLst>
              <a:gd name="connsiteX0" fmla="*/ 0 w 648072"/>
              <a:gd name="connsiteY0" fmla="*/ 0 h 4072913"/>
              <a:gd name="connsiteX1" fmla="*/ 577556 w 648072"/>
              <a:gd name="connsiteY1" fmla="*/ 695646 h 4072913"/>
              <a:gd name="connsiteX2" fmla="*/ 648071 w 648072"/>
              <a:gd name="connsiteY2" fmla="*/ 1273203 h 4072913"/>
              <a:gd name="connsiteX3" fmla="*/ 648072 w 648072"/>
              <a:gd name="connsiteY3" fmla="*/ 2799711 h 4072913"/>
              <a:gd name="connsiteX4" fmla="*/ 577557 w 648072"/>
              <a:gd name="connsiteY4" fmla="*/ 3377268 h 4072913"/>
              <a:gd name="connsiteX5" fmla="*/ -1 w 648072"/>
              <a:gd name="connsiteY5" fmla="*/ 4072913 h 4072913"/>
              <a:gd name="connsiteX6" fmla="*/ 0 w 648072"/>
              <a:gd name="connsiteY6" fmla="*/ 0 h 4072913"/>
              <a:gd name="connsiteX0" fmla="*/ 0 w 648072"/>
              <a:gd name="connsiteY0" fmla="*/ 0 h 4072913"/>
              <a:gd name="connsiteX1" fmla="*/ 577556 w 648072"/>
              <a:gd name="connsiteY1" fmla="*/ 695646 h 4072913"/>
              <a:gd name="connsiteX2" fmla="*/ 648071 w 648072"/>
              <a:gd name="connsiteY2" fmla="*/ 1273203 h 4072913"/>
              <a:gd name="connsiteX3" fmla="*/ 648072 w 648072"/>
              <a:gd name="connsiteY3" fmla="*/ 2799711 h 4072913"/>
              <a:gd name="connsiteX4" fmla="*/ 577557 w 648072"/>
              <a:gd name="connsiteY4" fmla="*/ 3377268 h 4072913"/>
              <a:gd name="connsiteX5" fmla="*/ -1 w 648072"/>
              <a:gd name="connsiteY5" fmla="*/ 4072913 h 4072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72" h="4072913" stroke="0" extrusionOk="0">
                <a:moveTo>
                  <a:pt x="0" y="0"/>
                </a:moveTo>
                <a:cubicBezTo>
                  <a:pt x="243796" y="1"/>
                  <a:pt x="466964" y="268800"/>
                  <a:pt x="577556" y="695646"/>
                </a:cubicBezTo>
                <a:cubicBezTo>
                  <a:pt x="623909" y="874551"/>
                  <a:pt x="648071" y="1072455"/>
                  <a:pt x="648071" y="1273203"/>
                </a:cubicBezTo>
                <a:cubicBezTo>
                  <a:pt x="648071" y="1782039"/>
                  <a:pt x="648072" y="2290875"/>
                  <a:pt x="648072" y="2799711"/>
                </a:cubicBezTo>
                <a:cubicBezTo>
                  <a:pt x="648072" y="3000459"/>
                  <a:pt x="623910" y="3198363"/>
                  <a:pt x="577557" y="3377268"/>
                </a:cubicBezTo>
                <a:cubicBezTo>
                  <a:pt x="466965" y="3804115"/>
                  <a:pt x="243795" y="4072913"/>
                  <a:pt x="-1" y="4072913"/>
                </a:cubicBezTo>
                <a:cubicBezTo>
                  <a:pt x="-1" y="2715275"/>
                  <a:pt x="0" y="1357638"/>
                  <a:pt x="0" y="0"/>
                </a:cubicBezTo>
                <a:close/>
              </a:path>
              <a:path w="648072" h="4072913" fill="none">
                <a:moveTo>
                  <a:pt x="0" y="0"/>
                </a:moveTo>
                <a:cubicBezTo>
                  <a:pt x="243796" y="1"/>
                  <a:pt x="466964" y="268800"/>
                  <a:pt x="577556" y="695646"/>
                </a:cubicBezTo>
                <a:cubicBezTo>
                  <a:pt x="623909" y="874551"/>
                  <a:pt x="648071" y="1072455"/>
                  <a:pt x="648071" y="1273203"/>
                </a:cubicBezTo>
                <a:cubicBezTo>
                  <a:pt x="648071" y="1782039"/>
                  <a:pt x="648072" y="2290875"/>
                  <a:pt x="648072" y="2799711"/>
                </a:cubicBezTo>
                <a:cubicBezTo>
                  <a:pt x="648072" y="3000459"/>
                  <a:pt x="623910" y="3198363"/>
                  <a:pt x="577557" y="3377268"/>
                </a:cubicBezTo>
                <a:cubicBezTo>
                  <a:pt x="466965" y="3804115"/>
                  <a:pt x="243795" y="4072913"/>
                  <a:pt x="-1" y="4072913"/>
                </a:cubicBezTo>
              </a:path>
            </a:pathLst>
          </a:custGeom>
          <a:noFill/>
          <a:ln w="88900" cmpd="dbl">
            <a:solidFill>
              <a:srgbClr val="FFFF00"/>
            </a:solidFill>
            <a:prstDash val="dash"/>
          </a:ln>
          <a:effectLst>
            <a:outerShdw blurRad="241300" dist="241300" dir="18000000" sx="76000" sy="76000" rotWithShape="0">
              <a:schemeClr val="tx1">
                <a:alpha val="0"/>
              </a:schemeClr>
            </a:outerShdw>
          </a:effectLst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 rot="18420041">
            <a:off x="4990626" y="2180993"/>
            <a:ext cx="978408" cy="273868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9136013">
            <a:off x="5765723" y="3140618"/>
            <a:ext cx="978408" cy="273868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20892792">
            <a:off x="6629819" y="4364753"/>
            <a:ext cx="978408" cy="273868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660044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964488" cy="5688632"/>
          </a:xfrm>
        </p:spPr>
        <p:txBody>
          <a:bodyPr>
            <a:normAutofit lnSpcReduction="10000"/>
          </a:bodyPr>
          <a:lstStyle/>
          <a:p>
            <a:r>
              <a:rPr lang="pt-BR" sz="1400" dirty="0"/>
              <a:t>AUTOR NEUVEDEN. </a:t>
            </a:r>
            <a:r>
              <a:rPr lang="pt-BR" sz="1400" i="1" dirty="0"/>
              <a:t>wikimedea.ogr</a:t>
            </a:r>
            <a:r>
              <a:rPr lang="pt-BR" sz="1400" dirty="0"/>
              <a:t> [online]. [cit. 11.2.2013]. Dostupný na WWW: http://</a:t>
            </a:r>
            <a:r>
              <a:rPr lang="pt-BR" sz="1400" dirty="0" smtClean="0"/>
              <a:t>upload.wikimedia.org/wikipedia/commons/e/e1/Map_Macedonia_200_BC-fr.svg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 err="1"/>
              <a:t>ucebnice-dejepisu-ic-cz</a:t>
            </a:r>
            <a:r>
              <a:rPr lang="cs-CZ" sz="1400" dirty="0"/>
              <a:t> [online]. [cit. 11.2.2013]. Dostupný na WWW: http://www.ucebnice-dejepisu.ic.cz/img/d1/big/750px-Map_Greco-Persian_Wars-en.svg.png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/>
              <a:t>AUTOR NEUVEDEN. </a:t>
            </a:r>
            <a:r>
              <a:rPr lang="cs-CZ" sz="1400" i="1" dirty="0"/>
              <a:t>imageshack.us</a:t>
            </a:r>
            <a:r>
              <a:rPr lang="cs-CZ" sz="1400" dirty="0"/>
              <a:t> [online]. [cit. 11.2.2013]. Dostupný na WWW: http://img706.imageshack.us/img706/8119/82131137.jpg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falanx.wz.cz</a:t>
            </a:r>
            <a:r>
              <a:rPr lang="cs-CZ" sz="1400" dirty="0"/>
              <a:t> [online]. [cit. 11.2.2013]. Dostupný na WWW: http://www.falanx.wz.cz/phalanx.jpg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wikipedea.com</a:t>
            </a:r>
            <a:r>
              <a:rPr lang="cs-CZ" sz="1400" dirty="0"/>
              <a:t> [online]. [cit. 11.2.2013]. Dostupný na WWW: http://en.wikipedia.org/wiki/File:Leonidas_monument.jpg </a:t>
            </a:r>
            <a:endParaRPr lang="cs-CZ" sz="1400" dirty="0" smtClean="0"/>
          </a:p>
          <a:p>
            <a:r>
              <a:rPr lang="cs-CZ" sz="1400" dirty="0"/>
              <a:t>UTOR NEUVEDEN. </a:t>
            </a:r>
            <a:r>
              <a:rPr lang="cs-CZ" sz="1400" i="1" dirty="0"/>
              <a:t>fmix.pl</a:t>
            </a:r>
            <a:r>
              <a:rPr lang="cs-CZ" sz="1400" dirty="0"/>
              <a:t> [online]. [cit. 11.2.2013]. Dostupný na WWW: http://citace.dumy.cz/?</a:t>
            </a:r>
            <a:r>
              <a:rPr lang="cs-CZ" sz="1400" dirty="0" smtClean="0"/>
              <a:t>do=</a:t>
            </a:r>
            <a:r>
              <a:rPr lang="cs-CZ" sz="1400" dirty="0" err="1" smtClean="0"/>
              <a:t>obrazek</a:t>
            </a:r>
            <a:r>
              <a:rPr lang="cs-CZ" sz="1400" dirty="0" smtClean="0"/>
              <a:t>-</a:t>
            </a:r>
            <a:r>
              <a:rPr lang="cs-CZ" sz="1400" dirty="0" err="1" smtClean="0"/>
              <a:t>submit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ucebnice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dejepisu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ic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cz</a:t>
            </a:r>
            <a:r>
              <a:rPr lang="cs-CZ" sz="1400" dirty="0" smtClean="0"/>
              <a:t> [online]. [cit. 11.2.2013]. Dostupný na WWW: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ucebnice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dejepisu.ic.cz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img</a:t>
            </a:r>
            <a:r>
              <a:rPr lang="cs-CZ" sz="1400" dirty="0" smtClean="0">
                <a:hlinkClick r:id="rId2"/>
              </a:rPr>
              <a:t>/d1/</a:t>
            </a:r>
            <a:r>
              <a:rPr lang="cs-CZ" sz="1400" dirty="0" err="1" smtClean="0">
                <a:hlinkClick r:id="rId2"/>
              </a:rPr>
              <a:t>big</a:t>
            </a:r>
            <a:r>
              <a:rPr lang="cs-CZ" sz="1400" dirty="0" smtClean="0">
                <a:hlinkClick r:id="rId2"/>
              </a:rPr>
              <a:t>/750px-Map_</a:t>
            </a:r>
            <a:r>
              <a:rPr lang="cs-CZ" sz="1400" dirty="0" err="1" smtClean="0">
                <a:hlinkClick r:id="rId2"/>
              </a:rPr>
              <a:t>Greco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Persian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Wars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en.svg.png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video: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http://www.youtube.com/watch?v=ArS3-l--JVI </a:t>
            </a:r>
            <a:r>
              <a:rPr lang="cs-CZ" sz="1400" dirty="0" smtClean="0"/>
              <a:t> </a:t>
            </a:r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http://www.youtube.com/watch?v=e5NvfW-Bav0 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http://www.youtube.com/watch?v=ty-yA-tlmgA </a:t>
            </a:r>
            <a:endParaRPr lang="cs-CZ" sz="1400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6763471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krátká ( max.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min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.)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videa.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80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81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Tahoma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Tahoma" charset="0"/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latin typeface="Tahoma" charset="0"/>
              <a:ea typeface="Calibri" pitchFamily="34" charset="0"/>
            </a:endParaRPr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9287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150</TotalTime>
  <Words>408</Words>
  <Application>Microsoft Office PowerPoint</Application>
  <PresentationFormat>Předvádění na obrazovce (4:3)</PresentationFormat>
  <Paragraphs>78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VRCHOLNÉ OBDOBÍ ŘECKÝCH STÁTŮ -----------------------------</vt:lpstr>
      <vt:lpstr>DŮVODY:</vt:lpstr>
      <vt:lpstr>Snímek 4</vt:lpstr>
      <vt:lpstr>Války:</vt:lpstr>
      <vt:lpstr>Snímek 6</vt:lpstr>
      <vt:lpstr>Snímek 7</vt:lpstr>
      <vt:lpstr>Snímek 8</vt:lpstr>
      <vt:lpstr>Snímek 9</vt:lpstr>
      <vt:lpstr>MÍR:</vt:lpstr>
      <vt:lpstr>Snímek 11</vt:lpstr>
      <vt:lpstr>Citace: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VRCHOLNÉ OBDOBÍ ŘECKÝCH STÁTŮ -----------------------------</dc:title>
  <dc:creator>ntb</dc:creator>
  <cp:lastModifiedBy>nedbal</cp:lastModifiedBy>
  <cp:revision>22</cp:revision>
  <dcterms:created xsi:type="dcterms:W3CDTF">2013-02-11T15:56:43Z</dcterms:created>
  <dcterms:modified xsi:type="dcterms:W3CDTF">2013-05-15T06:42:13Z</dcterms:modified>
</cp:coreProperties>
</file>