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61" r:id="rId5"/>
    <p:sldId id="262" r:id="rId6"/>
    <p:sldId id="263" r:id="rId7"/>
    <p:sldId id="264" r:id="rId8"/>
    <p:sldId id="267" r:id="rId9"/>
    <p:sldId id="266" r:id="rId10"/>
    <p:sldId id="265" r:id="rId11"/>
    <p:sldId id="268" r:id="rId12"/>
    <p:sldId id="25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505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6814DBC-0F76-4FB4-8757-4F0E26B4356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3852035-6139-458D-9C81-ED6399418C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google.cz/url?sa=i&amp;rct=j&amp;q=%C5%99%C3%ADmsk%C3%A1+vl%C4%8Dice&amp;source=images&amp;cd=&amp;cad=rja&amp;docid=09gPDRgBdq2zeM&amp;tbnid=HyuUMLLMv3uHrM:&amp;ved=0CAUQjRw&amp;url=http://signoraa.blog.cz/1002/rim&amp;ei=RjVIUcGuJ8SxPLfkgeAK&amp;bvm=bv.43828540,d.Yms&amp;psig=AFQjCNHTcYOOG13T-9oi6vvcEf5MjptEwQ&amp;ust=1363773109480576" TargetMode="Externa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hyperlink" Target="http://www.google.cz/url?sa=i&amp;rct=j&amp;q=etruskov%C3%A9+mapa&amp;source=images&amp;cd=&amp;cad=rja&amp;docid=I84Wi-JgGdbP8M&amp;tbnid=gdJG18uYkg6fkM:&amp;ved=0CAUQjRw&amp;url=http://www.dejepis.com/index.php?page=000&amp;kap=005&amp;pod=1&amp;ei=CDhIUZvMO4eXO--PgdAJ&amp;psig=AFQjCNGVzyhy97wO5jqB6xDKzSJ8-Kd9rQ&amp;ust=1363773825686365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s1S_mM5ao9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3/3e/Rooman_kukkulat.png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hyperlink" Target="http://www.google.cz/url?sa=i&amp;rct=j&amp;q=%C5%99%C3%ADm+mapa&amp;source=images&amp;cd=&amp;cad=rja&amp;docid=5Q7uMNTxOl_kkM&amp;tbnid=BWiJ-PuMYIwWkM:&amp;ved=0CAUQjRw&amp;url=http://www.yourcitymaps.com/cs/evropa/italie/rim-mapa.htm&amp;ei=uk1IUbbqL4GkPeDjgeAE&amp;bvm=bv.43828540,d.Yms&amp;psig=AFQjCNHhqne-FQ6jlcxsd4jn_XbxaCnYRQ&amp;ust=1363779378804656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z/url?sa=i&amp;rct=j&amp;q=%C5%99%C3%ADmsk%C3%A9+kr%C3%A1lovstv%C3%AD+mapa&amp;source=images&amp;cd=&amp;cad=rja&amp;docid=i3HROvP6NxSfpM&amp;tbnid=B1HLPA5gI-Dg7M:&amp;ved=0CAUQjRw&amp;url=http://zstrebivlice.blog.cz/0605/referat-6-trida-staroveky-rim-rim-kralu&amp;ei=F0dIUZ6PDcSxPLfkgeAK&amp;psig=AFQjCNG8mYdXartMiDCGisEdFXmZ96vxsg&amp;ust=1363777613773675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google.cz/url?sa=i&amp;rct=j&amp;q=servius+tullius&amp;source=images&amp;cd=&amp;cad=rja&amp;docid=VUfme8zFgQH_-M&amp;tbnid=gJoIBgliiqwKUM:&amp;ved=0CAUQjRw&amp;url=http://www.llatiprimerdebat.blogspot.com/&amp;ei=Z0lIUdatLYeYO--dgegG&amp;psig=AFQjCNGmgsemVV-iuNJv62LJmnaZqDkc4g&amp;ust=1363778231287372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www.google.cz/url?sa=i&amp;rct=j&amp;q=Tarquinius+Superbus+&amp;source=images&amp;cd=&amp;cad=rja&amp;docid=WwbqErnghr-PSM&amp;tbnid=s00bHH5EZy6wOM:&amp;ved=0CAUQjRw&amp;url=http://cloacamaxima1.wordpress.com/personen/koningen/tarquiniussuperbus/&amp;ei=MlJIUfH7AcnHPOaUgdAC&amp;bvm=bv.43828540,d.Yms&amp;psig=AFQjCNG1shEXm_ehpwa6sjyy-E3ZvxRKEQ&amp;ust=1363780521217136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latiprimerdebat.blogspot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60245295"/>
              </p:ext>
            </p:extLst>
          </p:nvPr>
        </p:nvGraphicFramePr>
        <p:xfrm>
          <a:off x="1792908" y="2924944"/>
          <a:ext cx="6405562" cy="3578322"/>
        </p:xfrm>
        <a:graphic>
          <a:graphicData uri="http://schemas.openxmlformats.org/drawingml/2006/table">
            <a:tbl>
              <a:tblPr/>
              <a:tblGrid>
                <a:gridCol w="1201737"/>
                <a:gridCol w="114300"/>
                <a:gridCol w="5089525"/>
              </a:tblGrid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Nedbal Petr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82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VY_32_INOVACE_9C_15_ŘÍM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 - Etruskové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královský Řím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9C_DĚ6.roč.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6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21.3.2013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67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14543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Z důvodu větší názornosti je uprostřed prezentace zařazen odkaz na krátké (3 min.)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video.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5156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7687"/>
            <a:ext cx="7904162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5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2062" y="1671638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58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endParaRPr lang="cs-CZ"/>
          </a:p>
        </p:txBody>
      </p:sp>
      <p:sp>
        <p:nvSpPr>
          <p:cNvPr id="5159" name="Rectangle 4"/>
          <p:cNvSpPr>
            <a:spLocks noChangeArrowheads="1"/>
          </p:cNvSpPr>
          <p:nvPr/>
        </p:nvSpPr>
        <p:spPr bwMode="auto">
          <a:xfrm>
            <a:off x="1115839" y="1109663"/>
            <a:ext cx="7759700" cy="800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 dirty="0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5160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1790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88640"/>
            <a:ext cx="9144000" cy="1872208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ETRUSKOVÉ </a:t>
            </a:r>
            <a:br>
              <a:rPr lang="cs-CZ" sz="6000" b="1" dirty="0" smtClean="0"/>
            </a:br>
            <a:r>
              <a:rPr lang="cs-CZ" sz="6000" b="1" dirty="0" smtClean="0"/>
              <a:t>A ŘÍMŠTÍ KRÁLOVÉ</a:t>
            </a:r>
            <a:endParaRPr lang="cs-CZ" sz="6000" b="1" dirty="0"/>
          </a:p>
        </p:txBody>
      </p:sp>
      <p:pic>
        <p:nvPicPr>
          <p:cNvPr id="1026" name="Picture 2" descr="http://nd03.jxs.cz/981/488/b8e5bb306f_61978841_o2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22093" y="2492762"/>
            <a:ext cx="5441057" cy="4083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61887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ETRUSKOVÉ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854280"/>
          </a:xfrm>
        </p:spPr>
        <p:txBody>
          <a:bodyPr>
            <a:noAutofit/>
          </a:bodyPr>
          <a:lstStyle/>
          <a:p>
            <a:r>
              <a:rPr lang="cs-CZ" sz="2800" dirty="0" smtClean="0"/>
              <a:t>v Itálii od 10. nebo 9. století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ůvod neznámý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ysoká úroveň zemědělství</a:t>
            </a:r>
          </a:p>
          <a:p>
            <a:pPr lvl="5"/>
            <a:r>
              <a:rPr lang="cs-CZ" sz="2800" dirty="0"/>
              <a:t>t</a:t>
            </a:r>
            <a:r>
              <a:rPr lang="cs-CZ" sz="2800" dirty="0" smtClean="0"/>
              <a:t>erasovitá políčka</a:t>
            </a:r>
          </a:p>
          <a:p>
            <a:pPr lvl="5"/>
            <a:r>
              <a:rPr lang="cs-CZ" sz="2800" dirty="0"/>
              <a:t>z</a:t>
            </a:r>
            <a:r>
              <a:rPr lang="cs-CZ" sz="2800" dirty="0" smtClean="0"/>
              <a:t>avlažování či odvodňování</a:t>
            </a:r>
          </a:p>
          <a:p>
            <a:r>
              <a:rPr lang="cs-CZ" sz="2800" dirty="0"/>
              <a:t>z</a:t>
            </a:r>
            <a:r>
              <a:rPr lang="cs-CZ" sz="2800" dirty="0" smtClean="0"/>
              <a:t>nalost železa, bronzu</a:t>
            </a:r>
          </a:p>
          <a:p>
            <a:r>
              <a:rPr lang="cs-CZ" sz="2800" dirty="0"/>
              <a:t>j</a:t>
            </a:r>
            <a:r>
              <a:rPr lang="cs-CZ" sz="2800" dirty="0" smtClean="0"/>
              <a:t>ako první v Evropě užili klenbu</a:t>
            </a:r>
          </a:p>
          <a:p>
            <a:r>
              <a:rPr lang="cs-CZ" sz="2800" dirty="0"/>
              <a:t>h</a:t>
            </a:r>
            <a:r>
              <a:rPr lang="cs-CZ" sz="2800" dirty="0" smtClean="0"/>
              <a:t>onosné hrobky</a:t>
            </a:r>
          </a:p>
          <a:p>
            <a:pPr lvl="5"/>
            <a:r>
              <a:rPr lang="cs-CZ" sz="2800" dirty="0"/>
              <a:t>n</a:t>
            </a:r>
            <a:r>
              <a:rPr lang="cs-CZ" sz="2800" dirty="0" smtClean="0"/>
              <a:t>ekropole – města mrtvých</a:t>
            </a:r>
          </a:p>
        </p:txBody>
      </p:sp>
    </p:spTree>
    <p:extLst>
      <p:ext uri="{BB962C8B-B14F-4D97-AF65-F5344CB8AC3E}">
        <p14:creationId xmlns:p14="http://schemas.microsoft.com/office/powerpoint/2010/main" xmlns="" val="2181497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Etruskové v Itálii</a:t>
            </a:r>
            <a:endParaRPr lang="cs-CZ" dirty="0"/>
          </a:p>
        </p:txBody>
      </p:sp>
      <p:pic>
        <p:nvPicPr>
          <p:cNvPr id="2050" name="Picture 2" descr="http://www.dejepis.com/mapy/apenin_500BC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608018"/>
            <a:ext cx="3705658" cy="466685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251520" y="3580881"/>
            <a:ext cx="2232248" cy="612648"/>
          </a:xfrm>
          <a:prstGeom prst="wedgeEllipseCallout">
            <a:avLst>
              <a:gd name="adj1" fmla="val 91546"/>
              <a:gd name="adj2" fmla="val -154597"/>
            </a:avLst>
          </a:prstGeom>
          <a:solidFill>
            <a:srgbClr val="FF5050"/>
          </a:solidFill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Etruskové</a:t>
            </a:r>
            <a:endParaRPr lang="cs-CZ" sz="2000" b="1" dirty="0"/>
          </a:p>
        </p:txBody>
      </p:sp>
      <p:sp>
        <p:nvSpPr>
          <p:cNvPr id="6" name="Oválný popisek 5"/>
          <p:cNvSpPr/>
          <p:nvPr/>
        </p:nvSpPr>
        <p:spPr>
          <a:xfrm>
            <a:off x="7524328" y="5517232"/>
            <a:ext cx="1418456" cy="612648"/>
          </a:xfrm>
          <a:prstGeom prst="wedgeEllipseCallout">
            <a:avLst>
              <a:gd name="adj1" fmla="val -182813"/>
              <a:gd name="adj2" fmla="val -116152"/>
            </a:avLst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Řekové</a:t>
            </a:r>
            <a:endParaRPr lang="cs-CZ" dirty="0"/>
          </a:p>
        </p:txBody>
      </p:sp>
      <p:sp>
        <p:nvSpPr>
          <p:cNvPr id="8" name="Oválný popisek 7"/>
          <p:cNvSpPr/>
          <p:nvPr/>
        </p:nvSpPr>
        <p:spPr>
          <a:xfrm>
            <a:off x="6588224" y="2780928"/>
            <a:ext cx="1728192" cy="612648"/>
          </a:xfrm>
          <a:prstGeom prst="wedgeEllipseCallout">
            <a:avLst>
              <a:gd name="adj1" fmla="val -167028"/>
              <a:gd name="adj2" fmla="val 76068"/>
            </a:avLst>
          </a:prstGeom>
          <a:solidFill>
            <a:srgbClr val="FFFF66"/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Italikové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46883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Dějiny Etrusků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527048"/>
            <a:ext cx="8856984" cy="4572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nevytvořili centralizovaný stát</a:t>
            </a:r>
          </a:p>
          <a:p>
            <a:r>
              <a:rPr lang="cs-CZ" sz="2800" dirty="0" smtClean="0"/>
              <a:t>samostatné městské státy, kterým vládli králové</a:t>
            </a:r>
          </a:p>
          <a:p>
            <a:r>
              <a:rPr lang="cs-CZ" sz="2800" dirty="0" smtClean="0"/>
              <a:t>v pol. 7. stol. př.n.l. začali ovládat Apeninský poloostrov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třet s řeckými koloniemi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pojenectví s Kartágem – porážka Řeků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 pol. 5. </a:t>
            </a:r>
            <a:r>
              <a:rPr lang="cs-CZ" sz="2800" dirty="0" err="1" smtClean="0"/>
              <a:t>stol.př.n.l</a:t>
            </a:r>
            <a:r>
              <a:rPr lang="cs-CZ" sz="2800" dirty="0" smtClean="0"/>
              <a:t>. – úpadek</a:t>
            </a:r>
          </a:p>
          <a:p>
            <a:pPr lvl="7"/>
            <a:r>
              <a:rPr lang="cs-CZ" sz="2400" dirty="0"/>
              <a:t>p</a:t>
            </a:r>
            <a:r>
              <a:rPr lang="cs-CZ" sz="2400" dirty="0" smtClean="0"/>
              <a:t>ovstání italských kmenů</a:t>
            </a:r>
          </a:p>
          <a:p>
            <a:pPr lvl="7"/>
            <a:r>
              <a:rPr lang="cs-CZ" sz="2400" dirty="0"/>
              <a:t>v</a:t>
            </a:r>
            <a:r>
              <a:rPr lang="cs-CZ" sz="2400" dirty="0" smtClean="0"/>
              <a:t>pád Keltů</a:t>
            </a:r>
          </a:p>
          <a:p>
            <a:pPr lvl="7"/>
            <a:r>
              <a:rPr lang="cs-CZ" sz="2400" dirty="0"/>
              <a:t>v</a:t>
            </a:r>
            <a:r>
              <a:rPr lang="cs-CZ" sz="2400" dirty="0" smtClean="0"/>
              <a:t>zestup Římanů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60232" y="5805264"/>
            <a:ext cx="20088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Video - </a:t>
            </a:r>
            <a:r>
              <a:rPr lang="cs-CZ" dirty="0" smtClean="0">
                <a:hlinkClick r:id="rId2"/>
              </a:rPr>
              <a:t>Etruskové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6438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bg2">
                    <a:lumMod val="25000"/>
                  </a:schemeClr>
                </a:solidFill>
              </a:rPr>
              <a:t>ŘÍM V DOBĚ KRÁLOVSKÉ</a:t>
            </a:r>
            <a:endParaRPr lang="cs-CZ" sz="4000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662736" cy="492628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/>
              <a:t>p</a:t>
            </a:r>
            <a:r>
              <a:rPr lang="cs-CZ" dirty="0" smtClean="0"/>
              <a:t>odle pověsti Řím založen roku 753 př.n.l.</a:t>
            </a:r>
          </a:p>
          <a:p>
            <a:pPr>
              <a:lnSpc>
                <a:spcPct val="150000"/>
              </a:lnSpc>
            </a:pPr>
            <a:r>
              <a:rPr lang="cs-CZ" dirty="0"/>
              <a:t>p</a:t>
            </a:r>
            <a:r>
              <a:rPr lang="cs-CZ" dirty="0" smtClean="0"/>
              <a:t>rvním králem – Romulus</a:t>
            </a:r>
          </a:p>
          <a:p>
            <a:pPr>
              <a:lnSpc>
                <a:spcPct val="150000"/>
              </a:lnSpc>
            </a:pPr>
            <a:r>
              <a:rPr lang="cs-CZ" dirty="0"/>
              <a:t>v</a:t>
            </a:r>
            <a:r>
              <a:rPr lang="cs-CZ" dirty="0" smtClean="0"/>
              <a:t> 10.-9. stol. Př.n.l. - osídlení sedmi pahorků, spojení</a:t>
            </a:r>
          </a:p>
          <a:p>
            <a:pPr>
              <a:lnSpc>
                <a:spcPct val="150000"/>
              </a:lnSpc>
            </a:pPr>
            <a:r>
              <a:rPr lang="cs-CZ" dirty="0"/>
              <a:t>c</a:t>
            </a:r>
            <a:r>
              <a:rPr lang="cs-CZ" dirty="0" smtClean="0"/>
              <a:t>entrum Latia – kmen Latinů</a:t>
            </a:r>
          </a:p>
          <a:p>
            <a:pPr>
              <a:lnSpc>
                <a:spcPct val="150000"/>
              </a:lnSpc>
            </a:pPr>
            <a:r>
              <a:rPr lang="cs-CZ" dirty="0"/>
              <a:t>v</a:t>
            </a:r>
            <a:r>
              <a:rPr lang="cs-CZ" dirty="0" smtClean="0"/>
              <a:t> čele stál král volen lidovým sněmem</a:t>
            </a:r>
          </a:p>
          <a:p>
            <a:pPr>
              <a:lnSpc>
                <a:spcPct val="150000"/>
              </a:lnSpc>
            </a:pPr>
            <a:r>
              <a:rPr lang="cs-CZ" dirty="0"/>
              <a:t>t</a:t>
            </a:r>
            <a:r>
              <a:rPr lang="cs-CZ" dirty="0" smtClean="0"/>
              <a:t>řída urozených PATRICIŮ	a neurozených PLEBEJŮ</a:t>
            </a:r>
          </a:p>
          <a:p>
            <a:pPr>
              <a:lnSpc>
                <a:spcPct val="150000"/>
              </a:lnSpc>
            </a:pPr>
            <a:r>
              <a:rPr lang="cs-CZ" dirty="0"/>
              <a:t>s</a:t>
            </a:r>
            <a:r>
              <a:rPr lang="cs-CZ" dirty="0" smtClean="0"/>
              <a:t>triktní oddělení</a:t>
            </a:r>
          </a:p>
          <a:p>
            <a:pPr>
              <a:lnSpc>
                <a:spcPct val="150000"/>
              </a:lnSpc>
            </a:pPr>
            <a:r>
              <a:rPr lang="cs-CZ" dirty="0"/>
              <a:t>z</a:t>
            </a:r>
            <a:r>
              <a:rPr lang="cs-CZ" dirty="0" smtClean="0"/>
              <a:t>námy otroci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8554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Soubor:Rooman kukkulat.pn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9" r="-399"/>
          <a:stretch/>
        </p:blipFill>
        <p:spPr bwMode="auto">
          <a:xfrm>
            <a:off x="2195736" y="160279"/>
            <a:ext cx="6691746" cy="6397398"/>
          </a:xfrm>
          <a:prstGeom prst="rect">
            <a:avLst/>
          </a:prstGeom>
          <a:noFill/>
          <a:ln>
            <a:solidFill>
              <a:schemeClr val="tx2"/>
            </a:solidFill>
            <a:prstDash val="solid"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2645104"/>
            <a:ext cx="4055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Sedm římských pahorků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16165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Řím dnes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http://www.yourcitymaps.com/images/maps/europe/italy/rome-map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35235"/>
            <a:ext cx="8201372" cy="5512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vál 13"/>
          <p:cNvSpPr/>
          <p:nvPr/>
        </p:nvSpPr>
        <p:spPr>
          <a:xfrm rot="18745221">
            <a:off x="5080475" y="2132857"/>
            <a:ext cx="1372716" cy="432048"/>
          </a:xfrm>
          <a:prstGeom prst="ellipse">
            <a:avLst/>
          </a:prstGeom>
          <a:solidFill>
            <a:srgbClr val="FFFF00"/>
          </a:solidFill>
          <a:ln w="3810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 rot="19591817">
            <a:off x="6289673" y="2929261"/>
            <a:ext cx="990539" cy="432048"/>
          </a:xfrm>
          <a:prstGeom prst="ellipse">
            <a:avLst/>
          </a:prstGeom>
          <a:solidFill>
            <a:srgbClr val="FFFF00"/>
          </a:solidFill>
          <a:ln w="3810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6898580" y="4169792"/>
            <a:ext cx="769764" cy="432048"/>
          </a:xfrm>
          <a:prstGeom prst="ellipse">
            <a:avLst/>
          </a:prstGeom>
          <a:solidFill>
            <a:srgbClr val="FFFF00"/>
          </a:solidFill>
          <a:ln w="3810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 rot="750746">
            <a:off x="6733365" y="5225132"/>
            <a:ext cx="769764" cy="432048"/>
          </a:xfrm>
          <a:prstGeom prst="ellipse">
            <a:avLst/>
          </a:prstGeom>
          <a:solidFill>
            <a:srgbClr val="FFFF00"/>
          </a:solidFill>
          <a:ln w="3810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149914" y="5783229"/>
            <a:ext cx="742115" cy="742115"/>
          </a:xfrm>
          <a:prstGeom prst="ellipse">
            <a:avLst/>
          </a:prstGeom>
          <a:solidFill>
            <a:srgbClr val="FFFF00"/>
          </a:solidFill>
          <a:ln w="3810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108054" y="5146877"/>
            <a:ext cx="432048" cy="432048"/>
          </a:xfrm>
          <a:prstGeom prst="ellipse">
            <a:avLst/>
          </a:prstGeom>
          <a:solidFill>
            <a:srgbClr val="FFFF00"/>
          </a:solidFill>
          <a:ln w="3810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4676005" y="4293096"/>
            <a:ext cx="432048" cy="432048"/>
          </a:xfrm>
          <a:prstGeom prst="ellipse">
            <a:avLst/>
          </a:prstGeom>
          <a:solidFill>
            <a:srgbClr val="FFFF00"/>
          </a:solidFill>
          <a:ln w="3810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7364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http://nd01.jxs.cz/330/896/cfe89521e2_521589_o2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30" r="4234"/>
          <a:stretch/>
        </p:blipFill>
        <p:spPr bwMode="auto">
          <a:xfrm>
            <a:off x="2051720" y="419796"/>
            <a:ext cx="5443589" cy="610348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73195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Poslední římští králové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láda dynastie </a:t>
            </a:r>
            <a:r>
              <a:rPr lang="cs-CZ" dirty="0" err="1" smtClean="0"/>
              <a:t>Tarquiniovců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 6. stol. př.n.l. vládl král </a:t>
            </a:r>
            <a:r>
              <a:rPr lang="cs-CZ" b="1" dirty="0" err="1" smtClean="0">
                <a:solidFill>
                  <a:srgbClr val="C00000"/>
                </a:solidFill>
              </a:rPr>
              <a:t>Servius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Tullius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098" name="Picture 2" descr="http://2.bp.blogspot.com/-oh3IxuFxs_A/TpNIY_2QYXI/AAAAAAAAADY/aBaY2KYkarY/s1600/servius-tulli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21140"/>
            <a:ext cx="2752725" cy="386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2852936"/>
            <a:ext cx="565212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700" dirty="0"/>
              <a:t>r</a:t>
            </a:r>
            <a:r>
              <a:rPr lang="cs-CZ" sz="2700" dirty="0" smtClean="0"/>
              <a:t>ozdělil občany do pěti majetkových tříd dle zámožnosti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700" dirty="0"/>
              <a:t>k</a:t>
            </a:r>
            <a:r>
              <a:rPr lang="cs-CZ" sz="2700" dirty="0" smtClean="0"/>
              <a:t>de bydleli – územní jednotky</a:t>
            </a:r>
          </a:p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700" dirty="0"/>
              <a:t>n</a:t>
            </a:r>
            <a:r>
              <a:rPr lang="cs-CZ" sz="2700" dirty="0" smtClean="0"/>
              <a:t>utnost stavby vojska</a:t>
            </a: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xmlns="" val="2093651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 království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734744" cy="4572000"/>
          </a:xfrm>
        </p:spPr>
        <p:txBody>
          <a:bodyPr/>
          <a:lstStyle/>
          <a:p>
            <a:r>
              <a:rPr lang="cs-CZ" dirty="0" err="1" smtClean="0"/>
              <a:t>Servius</a:t>
            </a:r>
            <a:r>
              <a:rPr lang="cs-CZ" dirty="0" smtClean="0"/>
              <a:t> </a:t>
            </a:r>
            <a:r>
              <a:rPr lang="cs-CZ" dirty="0" err="1" smtClean="0"/>
              <a:t>Tullus</a:t>
            </a:r>
            <a:r>
              <a:rPr lang="cs-CZ" dirty="0" smtClean="0"/>
              <a:t> zavražděn švagrem </a:t>
            </a:r>
            <a:r>
              <a:rPr lang="cs-CZ" dirty="0" err="1" smtClean="0"/>
              <a:t>Tarquiniem</a:t>
            </a:r>
            <a:r>
              <a:rPr lang="cs-CZ" dirty="0" smtClean="0"/>
              <a:t> Superbem</a:t>
            </a:r>
          </a:p>
          <a:p>
            <a:r>
              <a:rPr lang="cs-CZ" dirty="0"/>
              <a:t>k</a:t>
            </a:r>
            <a:r>
              <a:rPr lang="cs-CZ" dirty="0" smtClean="0"/>
              <a:t>rutovláda</a:t>
            </a:r>
          </a:p>
          <a:p>
            <a:r>
              <a:rPr lang="cs-CZ" dirty="0" smtClean="0"/>
              <a:t>510 př.n.l. </a:t>
            </a:r>
            <a:r>
              <a:rPr lang="cs-CZ" dirty="0" err="1" smtClean="0"/>
              <a:t>Tarquinius</a:t>
            </a:r>
            <a:r>
              <a:rPr lang="cs-CZ" dirty="0" smtClean="0"/>
              <a:t> </a:t>
            </a:r>
            <a:r>
              <a:rPr lang="cs-CZ" dirty="0" err="1" smtClean="0"/>
              <a:t>Superbus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sesazen a </a:t>
            </a:r>
            <a:r>
              <a:rPr lang="cs-CZ" dirty="0" err="1" smtClean="0"/>
              <a:t>vyhnám</a:t>
            </a:r>
            <a:endParaRPr lang="cs-CZ" dirty="0"/>
          </a:p>
          <a:p>
            <a:r>
              <a:rPr lang="cs-CZ" dirty="0"/>
              <a:t>k</a:t>
            </a:r>
            <a:r>
              <a:rPr lang="cs-CZ" dirty="0" smtClean="0"/>
              <a:t>onec království</a:t>
            </a:r>
          </a:p>
          <a:p>
            <a:r>
              <a:rPr lang="cs-CZ" dirty="0"/>
              <a:t>v</a:t>
            </a:r>
            <a:r>
              <a:rPr lang="cs-CZ" dirty="0" smtClean="0"/>
              <a:t>znik republiky</a:t>
            </a:r>
          </a:p>
          <a:p>
            <a:r>
              <a:rPr lang="cs-CZ" dirty="0"/>
              <a:t>v</a:t>
            </a:r>
            <a:r>
              <a:rPr lang="cs-CZ" dirty="0" smtClean="0"/>
              <a:t> čele dva volení konzulové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 descr="http://cloacamaxima1.files.wordpress.com/2010/05/tarquinius_superbu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130990"/>
            <a:ext cx="3166864" cy="4727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25735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pt-BR" sz="1400" dirty="0" smtClean="0">
                <a:effectLst/>
              </a:rPr>
              <a:t>AUTOR NEUVEDEN. </a:t>
            </a:r>
            <a:r>
              <a:rPr lang="pt-BR" sz="1400" i="1" dirty="0" smtClean="0">
                <a:effectLst/>
              </a:rPr>
              <a:t>Řím - šeptání do vrby</a:t>
            </a:r>
            <a:r>
              <a:rPr lang="pt-BR" sz="1400" dirty="0" smtClean="0">
                <a:effectLst/>
              </a:rPr>
              <a:t> [online]. [cit. 19.3.2013]. Dostupný na WWW: http://signoraa.blog.cz/1002/rim</a:t>
            </a:r>
            <a:endParaRPr lang="cs-CZ" sz="1400" dirty="0" smtClean="0">
              <a:effectLst/>
            </a:endParaRPr>
          </a:p>
          <a:p>
            <a:r>
              <a:rPr lang="cs-CZ" sz="1400" dirty="0"/>
              <a:t>AUTOR NEUVEDEN. </a:t>
            </a:r>
            <a:r>
              <a:rPr lang="cs-CZ" sz="1400" i="1" dirty="0"/>
              <a:t>dějepis.com</a:t>
            </a:r>
            <a:r>
              <a:rPr lang="cs-CZ" sz="1400" dirty="0"/>
              <a:t> [online]. [cit. 19.3.2013]. Dostupný na WWW: http://www.dejepis.com/index.php?page=000&amp;kap=005&amp;pod=1 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Wikipedea.cz</a:t>
            </a:r>
            <a:r>
              <a:rPr lang="cs-CZ" sz="1400" dirty="0"/>
              <a:t> [online]. [cit. 19.3.2013]. Dostupný na WWW: http://cs.wikipedia.org/wiki/Soubor:Rooman_kukkulat.png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La </a:t>
            </a:r>
            <a:r>
              <a:rPr lang="cs-CZ" sz="1400" i="1" dirty="0" err="1"/>
              <a:t>monarquína</a:t>
            </a:r>
            <a:r>
              <a:rPr lang="cs-CZ" sz="1400" i="1" dirty="0"/>
              <a:t> romana</a:t>
            </a:r>
            <a:r>
              <a:rPr lang="cs-CZ" sz="1400" dirty="0"/>
              <a:t> [online]. [cit. 19.3.2013]. Dostupný na WWW: http://www.llatiprimerdebat.blogspot.cz</a:t>
            </a:r>
            <a:r>
              <a:rPr lang="cs-CZ" sz="1400" dirty="0" smtClean="0"/>
              <a:t>/</a:t>
            </a:r>
          </a:p>
          <a:p>
            <a:r>
              <a:rPr lang="cs-CZ" sz="1400" dirty="0"/>
              <a:t>AUTOR NEUVEDEN. </a:t>
            </a:r>
            <a:r>
              <a:rPr lang="cs-CZ" sz="1400" i="1" dirty="0"/>
              <a:t>YourCityMaps.com</a:t>
            </a:r>
            <a:r>
              <a:rPr lang="cs-CZ" sz="1400" dirty="0"/>
              <a:t> [online]. [cit. 19.3.2013]. Dostupný na WWW: http://www.yourcitymaps.com/cs/evropa/italie/rim-mapa.htm </a:t>
            </a:r>
            <a:endParaRPr lang="cs-CZ" sz="1400" dirty="0" smtClean="0"/>
          </a:p>
          <a:p>
            <a:r>
              <a:rPr lang="cs-CZ" sz="1400" dirty="0"/>
              <a:t>AUTOR NEUVEDEN. </a:t>
            </a:r>
            <a:r>
              <a:rPr lang="cs-CZ" sz="1400" i="1" dirty="0"/>
              <a:t>školní časopis </a:t>
            </a:r>
            <a:r>
              <a:rPr lang="cs-CZ" sz="1400" i="1" dirty="0" err="1"/>
              <a:t>Paája</a:t>
            </a:r>
            <a:r>
              <a:rPr lang="cs-CZ" sz="1400" dirty="0"/>
              <a:t> [online]. [cit. 19.3.2013]. Dostupný na WWW: http://</a:t>
            </a:r>
            <a:r>
              <a:rPr lang="cs-CZ" sz="1400" dirty="0" smtClean="0"/>
              <a:t>zstrebivlice.blog.cz/0605/referat-6-trida-staroveky-rim-rim-kralu</a:t>
            </a:r>
            <a:endParaRPr lang="cs-CZ" sz="1400" dirty="0"/>
          </a:p>
          <a:p>
            <a:r>
              <a:rPr lang="cs-CZ" sz="1400" dirty="0"/>
              <a:t>AUTOR NEUVEDEN. </a:t>
            </a:r>
            <a:r>
              <a:rPr lang="cs-CZ" sz="1400" i="1" dirty="0"/>
              <a:t>La </a:t>
            </a:r>
            <a:r>
              <a:rPr lang="cs-CZ" sz="1400" i="1" dirty="0" err="1"/>
              <a:t>monarquína</a:t>
            </a:r>
            <a:r>
              <a:rPr lang="cs-CZ" sz="1400" i="1" dirty="0"/>
              <a:t> romana</a:t>
            </a:r>
            <a:r>
              <a:rPr lang="cs-CZ" sz="1400" dirty="0"/>
              <a:t> [online]. [cit. 19.3.2013]. Dostupný na WWW: http://www.llatiprimerdebat.blogspot.cz</a:t>
            </a:r>
            <a:r>
              <a:rPr lang="cs-CZ" sz="1400" dirty="0" smtClean="0"/>
              <a:t>/</a:t>
            </a:r>
          </a:p>
          <a:p>
            <a:r>
              <a:rPr lang="cs-CZ" sz="1400" dirty="0"/>
              <a:t>AUTOR NEUVEDEN. </a:t>
            </a:r>
            <a:r>
              <a:rPr lang="cs-CZ" sz="1400" i="1" dirty="0"/>
              <a:t>La </a:t>
            </a:r>
            <a:r>
              <a:rPr lang="cs-CZ" sz="1400" i="1" dirty="0" err="1"/>
              <a:t>monarquína</a:t>
            </a:r>
            <a:r>
              <a:rPr lang="cs-CZ" sz="1400" i="1" dirty="0"/>
              <a:t> romana</a:t>
            </a:r>
            <a:r>
              <a:rPr lang="cs-CZ" sz="1400" dirty="0"/>
              <a:t> [online]. [cit. 19.3.2013]. Dostupný na WWW: </a:t>
            </a:r>
            <a:r>
              <a:rPr lang="cs-CZ" sz="1400" dirty="0">
                <a:hlinkClick r:id="rId2"/>
              </a:rPr>
              <a:t>http://www.</a:t>
            </a:r>
            <a:r>
              <a:rPr lang="cs-CZ" sz="1400" dirty="0" err="1">
                <a:hlinkClick r:id="rId2"/>
              </a:rPr>
              <a:t>llatiprimerdebat.blogspot.cz</a:t>
            </a:r>
            <a:r>
              <a:rPr lang="cs-CZ" sz="1400" dirty="0" smtClean="0">
                <a:hlinkClick r:id="rId2"/>
              </a:rPr>
              <a:t>/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Použité video:</a:t>
            </a:r>
            <a:endParaRPr lang="cs-CZ" sz="1400" dirty="0" smtClean="0"/>
          </a:p>
          <a:p>
            <a:r>
              <a:rPr lang="pt-BR" sz="1400" dirty="0" smtClean="0"/>
              <a:t>AUTOR NEUVEDEN. </a:t>
            </a:r>
            <a:r>
              <a:rPr lang="pt-BR" sz="1400" i="1" dirty="0" smtClean="0"/>
              <a:t>www.youtube.com</a:t>
            </a:r>
            <a:r>
              <a:rPr lang="pt-BR" sz="1400" dirty="0" smtClean="0"/>
              <a:t> [online]. [cit. 15.5.2013]. Dostupný na WWW: http://www.youtube.com/watch?v=s1S_mM5ao9E </a:t>
            </a:r>
            <a:endParaRPr lang="cs-CZ" sz="1400" dirty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2300097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83009689"/>
              </p:ext>
            </p:extLst>
          </p:nvPr>
        </p:nvGraphicFramePr>
        <p:xfrm>
          <a:off x="1872853" y="3172397"/>
          <a:ext cx="6407150" cy="3189424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4906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Citace: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Viz výše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22079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pro podporu učitelského výkladu, který vychází z učebnice pro dějepis:  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VÁLKOVÁ, Veronika.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Dějepis 6 - pravěk a starověk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. Praha: SPN-pedagogické nakladatelství, 2006, ISBN 80-7235-337-3. Napomáhá vyučujícímu ve vizualizaci výkladu, který se tak stává zajímavější a pro žáka poutavější a tudíž i zapamatovatelnější.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640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0860"/>
            <a:ext cx="7921625" cy="847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05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0103" y="2219525"/>
            <a:ext cx="2152650" cy="781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406" name="Rectangle 4"/>
          <p:cNvSpPr>
            <a:spLocks noChangeArrowheads="1"/>
          </p:cNvSpPr>
          <p:nvPr/>
        </p:nvSpPr>
        <p:spPr bwMode="auto">
          <a:xfrm>
            <a:off x="1115616" y="1419425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ea typeface="Calibri" pitchFamily="34" charset="0"/>
              <a:cs typeface="Times New Roman" pitchFamily="18" charset="0"/>
            </a:endParaRPr>
          </a:p>
          <a:p>
            <a:pPr algn="ctr" eaLnBrk="0" hangingPunct="0">
              <a:defRPr/>
            </a:pP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ea typeface="Calibri" pitchFamily="34" charset="0"/>
            </a:endParaRPr>
          </a:p>
          <a:p>
            <a:pPr eaLnBrk="0" hangingPunct="0">
              <a:defRPr/>
            </a:pPr>
            <a:endParaRPr lang="cs-CZ" dirty="0">
              <a:ea typeface="Calibri" pitchFamily="34" charset="0"/>
            </a:endParaRPr>
          </a:p>
        </p:txBody>
      </p:sp>
      <p:sp>
        <p:nvSpPr>
          <p:cNvPr id="16407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7341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152</TotalTime>
  <Words>480</Words>
  <Application>Microsoft Office PowerPoint</Application>
  <PresentationFormat>Předvádění na obrazovce (4:3)</PresentationFormat>
  <Paragraphs>98</Paragraphs>
  <Slides>13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Snímek 1</vt:lpstr>
      <vt:lpstr>ETRUSKOVÉ  A ŘÍMŠTÍ KRÁLOVÉ</vt:lpstr>
      <vt:lpstr>ETRUSKOVÉ</vt:lpstr>
      <vt:lpstr>Etruskové v Itálii</vt:lpstr>
      <vt:lpstr>Dějiny Etrusků</vt:lpstr>
      <vt:lpstr>ŘÍM V DOBĚ KRÁLOVSKÉ</vt:lpstr>
      <vt:lpstr>Snímek 7</vt:lpstr>
      <vt:lpstr>Řím dnes</vt:lpstr>
      <vt:lpstr>Snímek 9</vt:lpstr>
      <vt:lpstr>Poslední římští králové</vt:lpstr>
      <vt:lpstr>Konec království</vt:lpstr>
      <vt:lpstr>Zdroje: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nedbal</cp:lastModifiedBy>
  <cp:revision>17</cp:revision>
  <dcterms:created xsi:type="dcterms:W3CDTF">2013-03-19T09:43:47Z</dcterms:created>
  <dcterms:modified xsi:type="dcterms:W3CDTF">2013-05-15T07:02:11Z</dcterms:modified>
</cp:coreProperties>
</file>