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60" r:id="rId3"/>
    <p:sldId id="261" r:id="rId4"/>
    <p:sldId id="263" r:id="rId5"/>
    <p:sldId id="262" r:id="rId6"/>
    <p:sldId id="267" r:id="rId7"/>
    <p:sldId id="264" r:id="rId8"/>
    <p:sldId id="266" r:id="rId9"/>
    <p:sldId id="265" r:id="rId10"/>
    <p:sldId id="258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505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014" y="-7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14DBC-0F76-4FB4-8757-4F0E26B4356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52035-6139-458D-9C81-ED6399418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14DBC-0F76-4FB4-8757-4F0E26B4356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52035-6139-458D-9C81-ED6399418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14DBC-0F76-4FB4-8757-4F0E26B4356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52035-6139-458D-9C81-ED6399418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14DBC-0F76-4FB4-8757-4F0E26B4356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52035-6139-458D-9C81-ED6399418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14DBC-0F76-4FB4-8757-4F0E26B4356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52035-6139-458D-9C81-ED6399418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14DBC-0F76-4FB4-8757-4F0E26B4356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52035-6139-458D-9C81-ED6399418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14DBC-0F76-4FB4-8757-4F0E26B4356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52035-6139-458D-9C81-ED6399418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14DBC-0F76-4FB4-8757-4F0E26B4356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52035-6139-458D-9C81-ED6399418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14DBC-0F76-4FB4-8757-4F0E26B4356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3852035-6139-458D-9C81-ED6399418C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14DBC-0F76-4FB4-8757-4F0E26B4356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52035-6139-458D-9C81-ED6399418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14DBC-0F76-4FB4-8757-4F0E26B4356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52035-6139-458D-9C81-ED6399418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6814DBC-0F76-4FB4-8757-4F0E26B4356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3852035-6139-458D-9C81-ED6399418CD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ZysSHT4bt9A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760245295"/>
              </p:ext>
            </p:extLst>
          </p:nvPr>
        </p:nvGraphicFramePr>
        <p:xfrm>
          <a:off x="1792908" y="2924944"/>
          <a:ext cx="6405562" cy="3578322"/>
        </p:xfrm>
        <a:graphic>
          <a:graphicData uri="http://schemas.openxmlformats.org/drawingml/2006/table">
            <a:tbl>
              <a:tblPr/>
              <a:tblGrid>
                <a:gridCol w="1201737"/>
                <a:gridCol w="114300"/>
                <a:gridCol w="5089525"/>
              </a:tblGrid>
              <a:tr h="3126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6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Nedbal Petr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82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VY_32_INOVACE_9C_16_ŘÍM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II.-Římská republika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6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9C_DĚ6.roč.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6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26.3.2013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6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45437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pro podporu učitelského výkladu, který vychází z učebnice pro dějepis:  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VÁLKOVÁ, Veronika. </a:t>
                      </a:r>
                      <a:r>
                        <a:rPr kumimoji="0" lang="cs-CZ" sz="1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 Napomáhá vyučujícímu ve vizualizaci výkladu, který se tak stává zajímavější a pro žáka poutavější a tudíž i zapamatovatelnější. Z důvodu větší názornosti je uprostřed prezentace zařazen odkaz na krátké (3 min.)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video.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5156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7687"/>
            <a:ext cx="7904162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5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2062" y="1671638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58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endParaRPr lang="cs-CZ"/>
          </a:p>
        </p:txBody>
      </p:sp>
      <p:sp>
        <p:nvSpPr>
          <p:cNvPr id="5159" name="Rectangle 4"/>
          <p:cNvSpPr>
            <a:spLocks noChangeArrowheads="1"/>
          </p:cNvSpPr>
          <p:nvPr/>
        </p:nvSpPr>
        <p:spPr bwMode="auto">
          <a:xfrm>
            <a:off x="1115839" y="1109663"/>
            <a:ext cx="7759700" cy="80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dirty="0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5160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1179083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772816"/>
            <a:ext cx="914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solidFill>
                  <a:schemeClr val="accent1">
                    <a:lumMod val="50000"/>
                  </a:schemeClr>
                </a:solidFill>
              </a:rPr>
              <a:t>ŘÍMSKÁ REPUBLIKA</a:t>
            </a:r>
            <a:endParaRPr lang="cs-CZ" sz="6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4149080"/>
            <a:ext cx="9144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510 – 31 př. n. l.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24744"/>
            <a:ext cx="86764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u="sng" dirty="0" smtClean="0"/>
              <a:t>Státní zřízení:</a:t>
            </a:r>
            <a:endParaRPr lang="cs-CZ" sz="44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916833"/>
            <a:ext cx="770485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Tx/>
              <a:buChar char="-"/>
            </a:pPr>
            <a:r>
              <a:rPr lang="cs-CZ" sz="3200" dirty="0" smtClean="0"/>
              <a:t>vznik 510 př.n.l.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3200" dirty="0" smtClean="0"/>
              <a:t>překlad: „veřejná záležitost“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3200" dirty="0" smtClean="0"/>
              <a:t>v čele stáli dva konzulové</a:t>
            </a:r>
          </a:p>
          <a:p>
            <a:pPr lvl="2">
              <a:lnSpc>
                <a:spcPct val="150000"/>
              </a:lnSpc>
              <a:buFontTx/>
              <a:buChar char="-"/>
            </a:pPr>
            <a:r>
              <a:rPr lang="cs-CZ" sz="3200" dirty="0" smtClean="0"/>
              <a:t>mnoho pravomocí</a:t>
            </a:r>
          </a:p>
          <a:p>
            <a:pPr lvl="2">
              <a:lnSpc>
                <a:spcPct val="150000"/>
              </a:lnSpc>
              <a:buFontTx/>
              <a:buChar char="-"/>
            </a:pPr>
            <a:r>
              <a:rPr lang="cs-CZ" sz="3200" dirty="0" smtClean="0"/>
              <a:t>vrchní velitelé armády</a:t>
            </a:r>
          </a:p>
          <a:p>
            <a:pPr lvl="2">
              <a:lnSpc>
                <a:spcPct val="150000"/>
              </a:lnSpc>
              <a:buFontTx/>
              <a:buChar char="-"/>
            </a:pPr>
            <a:r>
              <a:rPr lang="cs-CZ" sz="3200" dirty="0" smtClean="0"/>
              <a:t>zodpovědní senátu</a:t>
            </a:r>
          </a:p>
          <a:p>
            <a:pPr>
              <a:buFontTx/>
              <a:buChar char="-"/>
            </a:pPr>
            <a:endParaRPr lang="cs-CZ" sz="3600" dirty="0"/>
          </a:p>
        </p:txBody>
      </p:sp>
      <p:pic>
        <p:nvPicPr>
          <p:cNvPr id="1026" name="Picture 2" descr="http://media0.webgarden.name/images/media0:4b62da4bbdfcb.png/spqr.gif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1628800"/>
            <a:ext cx="2884012" cy="42164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24744"/>
            <a:ext cx="831641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Tx/>
              <a:buChar char="-"/>
            </a:pPr>
            <a:r>
              <a:rPr lang="cs-CZ" sz="3200" dirty="0" smtClean="0"/>
              <a:t>senát tvořilo 300 starších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3200" dirty="0" smtClean="0"/>
              <a:t>vrchní dozor nad všemi úředníky</a:t>
            </a:r>
          </a:p>
          <a:p>
            <a:pPr lvl="3">
              <a:lnSpc>
                <a:spcPct val="150000"/>
              </a:lnSpc>
              <a:buFontTx/>
              <a:buChar char="-"/>
            </a:pPr>
            <a:r>
              <a:rPr lang="cs-CZ" sz="3200" dirty="0" smtClean="0"/>
              <a:t>plnoprávný římský občan</a:t>
            </a:r>
          </a:p>
          <a:p>
            <a:pPr lvl="3">
              <a:lnSpc>
                <a:spcPct val="150000"/>
              </a:lnSpc>
              <a:buFontTx/>
              <a:buChar char="-"/>
            </a:pPr>
            <a:r>
              <a:rPr lang="cs-CZ" sz="3200" dirty="0" smtClean="0"/>
              <a:t>nebylo placené – jen bohatí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3200" dirty="0" smtClean="0"/>
              <a:t>plnoprávnými občany byli pouze </a:t>
            </a:r>
            <a:r>
              <a:rPr lang="cs-CZ" sz="3200" dirty="0" err="1" smtClean="0"/>
              <a:t>patriciové</a:t>
            </a:r>
            <a:endParaRPr lang="cs-CZ" sz="3200" dirty="0" smtClean="0"/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3200" dirty="0" smtClean="0"/>
              <a:t>plebejové se účastnili pouze sněmů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http://dejepissychrov.sweb.cz/RimskyPoliticSystem-republi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99009"/>
            <a:ext cx="8578924" cy="64513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http://recko-rim.ic.cz/images/sena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253762"/>
            <a:ext cx="8549233" cy="53295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980728"/>
            <a:ext cx="882047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3200" dirty="0" smtClean="0"/>
              <a:t>spory vyvrcholily 494 př.n.l.</a:t>
            </a:r>
          </a:p>
          <a:p>
            <a:pPr>
              <a:buFontTx/>
              <a:buChar char="-"/>
            </a:pPr>
            <a:r>
              <a:rPr lang="cs-CZ" sz="3200" dirty="0" smtClean="0"/>
              <a:t>plebejové opustili Řím a vyhrožovali vlastním městem</a:t>
            </a:r>
          </a:p>
          <a:p>
            <a:pPr lvl="3">
              <a:buFontTx/>
              <a:buChar char="-"/>
            </a:pPr>
            <a:r>
              <a:rPr lang="cs-CZ" sz="3200" dirty="0" smtClean="0"/>
              <a:t>založení úřadu TRIBUN LIDU</a:t>
            </a:r>
          </a:p>
          <a:p>
            <a:pPr lvl="3">
              <a:buFontTx/>
              <a:buChar char="-"/>
            </a:pPr>
            <a:r>
              <a:rPr lang="cs-CZ" sz="3200" dirty="0" smtClean="0"/>
              <a:t>ten se účastnil zasedání senátu a měl právo VETA	= zakazuji</a:t>
            </a:r>
          </a:p>
          <a:p>
            <a:pPr lvl="3"/>
            <a:endParaRPr lang="cs-CZ" sz="3200" dirty="0" smtClean="0"/>
          </a:p>
          <a:p>
            <a:pPr>
              <a:buFontTx/>
              <a:buChar char="-"/>
            </a:pPr>
            <a:r>
              <a:rPr lang="cs-CZ" sz="3200" dirty="0" smtClean="0"/>
              <a:t>449 př.n.l. sepsány římské zákony = rovnost před zákonem</a:t>
            </a:r>
          </a:p>
          <a:p>
            <a:pPr>
              <a:buFontTx/>
              <a:buChar char="-"/>
            </a:pPr>
            <a:r>
              <a:rPr lang="cs-CZ" sz="3200" dirty="0" smtClean="0"/>
              <a:t>poté možnost zastávat vysoké úřady a hodnosti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300192" y="6093296"/>
            <a:ext cx="2111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Video - </a:t>
            </a:r>
            <a:r>
              <a:rPr lang="cs-CZ" dirty="0" smtClean="0">
                <a:hlinkClick r:id="rId2"/>
              </a:rPr>
              <a:t>Římská říše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http://nd01.jxs.cz/751/414/a4f566a425_519379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96793" cy="6858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124744"/>
            <a:ext cx="345665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OPAKOVÁNÍ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988840"/>
            <a:ext cx="896448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sz="3200" dirty="0" smtClean="0"/>
              <a:t>Jaké bylo státní zřízení římského státu po vyhnání králů?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sz="3200" dirty="0" smtClean="0"/>
              <a:t>Kdo stál v čele státu?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sz="3200" dirty="0" smtClean="0"/>
              <a:t>Kdo držel největší moc v období války?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sz="3200" dirty="0" smtClean="0"/>
              <a:t>Kdo to byl tribun lidu a jaké měl pravomoci?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sz="3200" dirty="0" smtClean="0"/>
              <a:t>Kdy byly sepsány římské zákony?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AUTOR NEUVEDEN. </a:t>
            </a:r>
            <a:r>
              <a:rPr lang="cs-CZ" sz="1400" i="1" dirty="0" smtClean="0"/>
              <a:t>kmenový symbol-</a:t>
            </a:r>
            <a:r>
              <a:rPr lang="cs-CZ" sz="1400" i="1" dirty="0" err="1" smtClean="0"/>
              <a:t>spqr</a:t>
            </a:r>
            <a:r>
              <a:rPr lang="cs-CZ" sz="1400" dirty="0" smtClean="0"/>
              <a:t> [online]. [cit. 26.3.2013]. Dostupný na WWW: http://www.</a:t>
            </a:r>
            <a:r>
              <a:rPr lang="cs-CZ" sz="1400" dirty="0" err="1" smtClean="0"/>
              <a:t>spqr.webgarden.name</a:t>
            </a:r>
            <a:r>
              <a:rPr lang="cs-CZ" sz="1400" dirty="0" smtClean="0"/>
              <a:t>/menu/</a:t>
            </a:r>
            <a:r>
              <a:rPr lang="cs-CZ" sz="1400" dirty="0" err="1" smtClean="0"/>
              <a:t>spqr</a:t>
            </a:r>
            <a:r>
              <a:rPr lang="cs-CZ" sz="1400" dirty="0" smtClean="0"/>
              <a:t>/</a:t>
            </a:r>
            <a:r>
              <a:rPr lang="cs-CZ" sz="1400" dirty="0" err="1" smtClean="0"/>
              <a:t>kmenovy</a:t>
            </a:r>
            <a:r>
              <a:rPr lang="cs-CZ" sz="1400" dirty="0" smtClean="0"/>
              <a:t>-symbol  </a:t>
            </a:r>
          </a:p>
          <a:p>
            <a:r>
              <a:rPr lang="cs-CZ" sz="1400" dirty="0" smtClean="0"/>
              <a:t>AUTOR NEUVEDEN. </a:t>
            </a:r>
            <a:r>
              <a:rPr lang="cs-CZ" sz="1400" i="1" dirty="0" smtClean="0"/>
              <a:t>opakování od pravěku po konec středověku až po konec 30-ti </a:t>
            </a:r>
            <a:r>
              <a:rPr lang="cs-CZ" sz="1400" i="1" dirty="0" err="1" smtClean="0"/>
              <a:t>leté</a:t>
            </a:r>
            <a:r>
              <a:rPr lang="cs-CZ" sz="1400" i="1" dirty="0" smtClean="0"/>
              <a:t> války (1648)</a:t>
            </a:r>
            <a:r>
              <a:rPr lang="cs-CZ" sz="1400" dirty="0" smtClean="0"/>
              <a:t> [online]. [cit. 26.3.2013]. Dostupný na WWW: http://dejepissychrov.sweb.cz/opakovani8.html  </a:t>
            </a:r>
          </a:p>
          <a:p>
            <a:r>
              <a:rPr lang="cs-CZ" sz="1400" dirty="0" smtClean="0"/>
              <a:t>AUTOR NEUVEDEN. </a:t>
            </a:r>
            <a:r>
              <a:rPr lang="cs-CZ" sz="1400" i="1" dirty="0" smtClean="0"/>
              <a:t>Starověký Řím</a:t>
            </a:r>
            <a:r>
              <a:rPr lang="cs-CZ" sz="1400" dirty="0" smtClean="0"/>
              <a:t> [online]. [cit. 26.3.2013]. Dostupný na WWW: http://recko-rim.ic.cz/rimska-republika.php </a:t>
            </a:r>
          </a:p>
          <a:p>
            <a:r>
              <a:rPr lang="cs-CZ" sz="1400" dirty="0" smtClean="0"/>
              <a:t>AUTOR NEUVEDEN. </a:t>
            </a:r>
            <a:r>
              <a:rPr lang="cs-CZ" sz="1400" i="1" dirty="0" smtClean="0"/>
              <a:t>Školní časopis PAÁJA - archivní stránky 2005 - 2010</a:t>
            </a:r>
            <a:r>
              <a:rPr lang="cs-CZ" sz="1400" dirty="0" smtClean="0"/>
              <a:t> [online]. [cit. 26.3.2013]. Dostupný na WWW: http://zstrebivlice.blog.cz/0605/referat-6-trida-staroveky-rim-rim-kralu 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Použité video:</a:t>
            </a:r>
            <a:endParaRPr lang="cs-CZ" sz="1400" dirty="0" smtClean="0"/>
          </a:p>
          <a:p>
            <a:r>
              <a:rPr lang="pt-BR" sz="1400" dirty="0" smtClean="0"/>
              <a:t>AUTOR NEUVEDEN. </a:t>
            </a:r>
            <a:r>
              <a:rPr lang="pt-BR" sz="1400" i="1" dirty="0" smtClean="0"/>
              <a:t>www.youtube.com</a:t>
            </a:r>
            <a:r>
              <a:rPr lang="pt-BR" sz="1400" dirty="0" smtClean="0"/>
              <a:t> [online]. [cit. 15.5.2013]. Dostupný na WWW: http://www.youtube.com/watch?v=ZysSHT4bt9A </a:t>
            </a:r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230009799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683009689"/>
              </p:ext>
            </p:extLst>
          </p:nvPr>
        </p:nvGraphicFramePr>
        <p:xfrm>
          <a:off x="1872853" y="3172397"/>
          <a:ext cx="6407150" cy="3189424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4906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VÁLKOVÁ, Veronika. </a:t>
                      </a:r>
                      <a:r>
                        <a:rPr kumimoji="0" lang="cs-CZ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6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Citace: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Viz výše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22079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pro podporu učitelského výkladu, který vychází z učebnice pro dějepis:  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VÁLKOVÁ, Veronika. </a:t>
                      </a:r>
                      <a:r>
                        <a:rPr kumimoji="0" lang="cs-CZ" sz="1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 Napomáhá vyučujícímu ve vizualizaci výkladu, který se tak stává zajímavější a pro žáka poutavější a tudíž i zapamatovatelnější.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1640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40860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405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0103" y="2219525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406" name="Rectangle 4"/>
          <p:cNvSpPr>
            <a:spLocks noChangeArrowheads="1"/>
          </p:cNvSpPr>
          <p:nvPr/>
        </p:nvSpPr>
        <p:spPr bwMode="auto">
          <a:xfrm>
            <a:off x="1115616" y="1419425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ea typeface="Calibri" pitchFamily="34" charset="0"/>
              <a:cs typeface="Times New Roman" pitchFamily="18" charset="0"/>
            </a:endParaRPr>
          </a:p>
          <a:p>
            <a:pPr algn="ctr" eaLnBrk="0" hangingPunct="0">
              <a:defRPr/>
            </a:pP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ea typeface="Calibri" pitchFamily="34" charset="0"/>
            </a:endParaRPr>
          </a:p>
          <a:p>
            <a:pPr eaLnBrk="0" hangingPunct="0">
              <a:defRPr/>
            </a:pPr>
            <a:endParaRPr lang="cs-CZ" dirty="0">
              <a:ea typeface="Calibri" pitchFamily="34" charset="0"/>
            </a:endParaRPr>
          </a:p>
        </p:txBody>
      </p:sp>
      <p:sp>
        <p:nvSpPr>
          <p:cNvPr id="16407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1734122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183</TotalTime>
  <Words>349</Words>
  <Application>Microsoft Office PowerPoint</Application>
  <PresentationFormat>Předvádění na obrazovce (4:3)</PresentationFormat>
  <Paragraphs>73</Paragraphs>
  <Slides>11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Zdroje: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ntb</dc:creator>
  <cp:lastModifiedBy>nedbal</cp:lastModifiedBy>
  <cp:revision>25</cp:revision>
  <dcterms:created xsi:type="dcterms:W3CDTF">2013-03-19T09:43:47Z</dcterms:created>
  <dcterms:modified xsi:type="dcterms:W3CDTF">2013-05-15T07:08:28Z</dcterms:modified>
</cp:coreProperties>
</file>