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1" r:id="rId2"/>
    <p:sldId id="256" r:id="rId3"/>
    <p:sldId id="257" r:id="rId4"/>
    <p:sldId id="258" r:id="rId5"/>
    <p:sldId id="263" r:id="rId6"/>
    <p:sldId id="264" r:id="rId7"/>
    <p:sldId id="267" r:id="rId8"/>
    <p:sldId id="269" r:id="rId9"/>
    <p:sldId id="265" r:id="rId10"/>
    <p:sldId id="268" r:id="rId11"/>
    <p:sldId id="270" r:id="rId12"/>
    <p:sldId id="271" r:id="rId13"/>
    <p:sldId id="259" r:id="rId14"/>
    <p:sldId id="26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94" autoAdjust="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D4EDF3F-A543-4AC6-900B-1DCABEC41F51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2A9D702-451E-4F2B-93C3-41E8EB3E56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4EDF3F-A543-4AC6-900B-1DCABEC41F51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A9D702-451E-4F2B-93C3-41E8EB3E56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D4EDF3F-A543-4AC6-900B-1DCABEC41F51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F2A9D702-451E-4F2B-93C3-41E8EB3E56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4EDF3F-A543-4AC6-900B-1DCABEC41F51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A9D702-451E-4F2B-93C3-41E8EB3E56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4EDF3F-A543-4AC6-900B-1DCABEC41F51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A9D702-451E-4F2B-93C3-41E8EB3E56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4EDF3F-A543-4AC6-900B-1DCABEC41F51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A9D702-451E-4F2B-93C3-41E8EB3E56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D4EDF3F-A543-4AC6-900B-1DCABEC41F51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A9D702-451E-4F2B-93C3-41E8EB3E56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4EDF3F-A543-4AC6-900B-1DCABEC41F51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A9D702-451E-4F2B-93C3-41E8EB3E56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4EDF3F-A543-4AC6-900B-1DCABEC41F51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A9D702-451E-4F2B-93C3-41E8EB3E56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4EDF3F-A543-4AC6-900B-1DCABEC41F51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A9D702-451E-4F2B-93C3-41E8EB3E56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D4EDF3F-A543-4AC6-900B-1DCABEC41F51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2A9D702-451E-4F2B-93C3-41E8EB3E56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D4EDF3F-A543-4AC6-900B-1DCABEC41F51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F2A9D702-451E-4F2B-93C3-41E8EB3E56B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KMSbeYV3esI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google.cz/url?sa=i&amp;rct=j&amp;q=punsk%C3%A9+v%C3%A1lky+mapy&amp;source=images&amp;cd=&amp;cad=rja&amp;docid=TwkAAaxhDp_s9M&amp;tbnid=M_y8hjrqASC1sM:&amp;ved=0CAUQjRw&amp;url=http://dinosauri-kartago.blog.cz/&amp;ei=inNhUb6WAZHjtQb4nYCoAg&amp;bvm=bv.44770516,d.Yms&amp;psig=AFQjCNFqMzJB9iII9cJbPgLBMNu9qru5IA&amp;ust=1365427429760995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RU9vR6EBE50" TargetMode="External"/><Relationship Id="rId2" Type="http://schemas.openxmlformats.org/officeDocument/2006/relationships/hyperlink" Target="http://www.youtube.com/watch?v=3O81JEdk_a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upload.wikimedia.org/wikipedia/commons/1/1a/Second_Punic_War_full-fr.sv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0sNKafRYYO8&amp;NR=1&amp;feature=endscreen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44713528"/>
              </p:ext>
            </p:extLst>
          </p:nvPr>
        </p:nvGraphicFramePr>
        <p:xfrm>
          <a:off x="827584" y="2780928"/>
          <a:ext cx="6405562" cy="3806445"/>
        </p:xfrm>
        <a:graphic>
          <a:graphicData uri="http://schemas.openxmlformats.org/drawingml/2006/table">
            <a:tbl>
              <a:tblPr/>
              <a:tblGrid>
                <a:gridCol w="1201737"/>
                <a:gridCol w="114300"/>
                <a:gridCol w="5089525"/>
              </a:tblGrid>
              <a:tr h="3126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6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Nedbal Petr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82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VY_32_INOVACE_9C_17_ŘÍM III.-punské války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6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9C_DĚ6.roč.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6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9.4.2013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6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45437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pro podporu učitelského výkladu, který vychází z učebnice pro dějepis:  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VÁLKOVÁ, Veronika. </a:t>
                      </a:r>
                      <a:r>
                        <a:rPr kumimoji="0" lang="cs-CZ" sz="1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Dějepis 6 - pravěk a starověk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 Praha: SPN-pedagogické nakladatelství, 2006, ISBN 80-7235-337-3. Napomáhá vyučujícímu ve vizualizaci výkladu, který se tak stává zajímavější a pro žáka poutavější a tudíž i zapamatovatelnější. Z důvodu větší názornosti je uprostřed prezentace zařazen odkaz na krátká (3 min.) videa,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která přiblíží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žákům tuto problematiku stručným a poutavým způsobem. Zachycují v krátkých úsecích historii punského konfliktu s detailními animacemi, nákresy a rekonstrukcemi událostí Punských válek.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5156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260648"/>
            <a:ext cx="7904162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5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700808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58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endParaRPr lang="cs-CZ"/>
          </a:p>
        </p:txBody>
      </p:sp>
      <p:sp>
        <p:nvSpPr>
          <p:cNvPr id="5159" name="Rectangle 4"/>
          <p:cNvSpPr>
            <a:spLocks noChangeArrowheads="1"/>
          </p:cNvSpPr>
          <p:nvPr/>
        </p:nvSpPr>
        <p:spPr bwMode="auto">
          <a:xfrm>
            <a:off x="179512" y="1124744"/>
            <a:ext cx="7759700" cy="80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dirty="0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5160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06049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5400" dirty="0" smtClean="0"/>
              <a:t>ŘÍM III.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354442" y="4149080"/>
            <a:ext cx="5682054" cy="2448272"/>
          </a:xfrm>
        </p:spPr>
        <p:txBody>
          <a:bodyPr>
            <a:noAutofit/>
          </a:bodyPr>
          <a:lstStyle/>
          <a:p>
            <a:r>
              <a:rPr lang="cs-CZ" sz="6600" dirty="0" smtClean="0"/>
              <a:t>PUNSKÉ VÁLKY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xmlns="" val="3008366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7228656" cy="5979064"/>
          </a:xfrm>
        </p:spPr>
        <p:txBody>
          <a:bodyPr>
            <a:noAutofit/>
          </a:bodyPr>
          <a:lstStyle/>
          <a:p>
            <a:pPr>
              <a:lnSpc>
                <a:spcPct val="200000"/>
              </a:lnSpc>
            </a:pPr>
            <a:r>
              <a:rPr lang="cs-CZ" sz="3200" dirty="0" smtClean="0"/>
              <a:t>největší konkurencí Říma se stalo Kartágo</a:t>
            </a:r>
          </a:p>
          <a:p>
            <a:pPr>
              <a:lnSpc>
                <a:spcPct val="200000"/>
              </a:lnSpc>
            </a:pPr>
            <a:r>
              <a:rPr lang="cs-CZ" sz="3200" dirty="0"/>
              <a:t>s</a:t>
            </a:r>
            <a:r>
              <a:rPr lang="cs-CZ" sz="3200" dirty="0" smtClean="0"/>
              <a:t>naha Říma o ovládnutí Středomoří</a:t>
            </a:r>
          </a:p>
          <a:p>
            <a:pPr>
              <a:lnSpc>
                <a:spcPct val="200000"/>
              </a:lnSpc>
            </a:pPr>
            <a:r>
              <a:rPr lang="cs-CZ" sz="3200" dirty="0"/>
              <a:t>v</a:t>
            </a:r>
            <a:r>
              <a:rPr lang="cs-CZ" sz="3200" dirty="0" smtClean="0"/>
              <a:t>yhlášení války</a:t>
            </a:r>
          </a:p>
          <a:p>
            <a:pPr lvl="5">
              <a:lnSpc>
                <a:spcPct val="200000"/>
              </a:lnSpc>
            </a:pPr>
            <a:r>
              <a:rPr lang="cs-CZ" sz="2600" dirty="0">
                <a:solidFill>
                  <a:schemeClr val="tx1"/>
                </a:solidFill>
              </a:rPr>
              <a:t>v</a:t>
            </a:r>
            <a:r>
              <a:rPr lang="cs-CZ" sz="2600" dirty="0" smtClean="0">
                <a:solidFill>
                  <a:schemeClr val="tx1"/>
                </a:solidFill>
              </a:rPr>
              <a:t> letech 264 – 146 př.n.l.</a:t>
            </a:r>
          </a:p>
          <a:p>
            <a:pPr lvl="5">
              <a:lnSpc>
                <a:spcPct val="200000"/>
              </a:lnSpc>
            </a:pPr>
            <a:r>
              <a:rPr lang="cs-CZ" sz="2600" dirty="0" smtClean="0">
                <a:solidFill>
                  <a:schemeClr val="tx1"/>
                </a:solidFill>
              </a:rPr>
              <a:t>Římané říkali Kartagincům </a:t>
            </a:r>
            <a:r>
              <a:rPr lang="cs-CZ" sz="3000" dirty="0" smtClean="0">
                <a:solidFill>
                  <a:schemeClr val="tx1"/>
                </a:solidFill>
              </a:rPr>
              <a:t>Punové</a:t>
            </a:r>
            <a:endParaRPr lang="cs-CZ" sz="3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44378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32696"/>
          </a:xfrm>
        </p:spPr>
        <p:txBody>
          <a:bodyPr/>
          <a:lstStyle/>
          <a:p>
            <a:pPr algn="ctr"/>
            <a:r>
              <a:rPr lang="cs-CZ" dirty="0" smtClean="0"/>
              <a:t>KARTÁGO - ŘÍM</a:t>
            </a:r>
            <a:endParaRPr lang="cs-CZ" dirty="0"/>
          </a:p>
        </p:txBody>
      </p:sp>
      <p:pic>
        <p:nvPicPr>
          <p:cNvPr id="1028" name="Picture 4" descr="Jižní Evropa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63"/>
          <a:stretch/>
        </p:blipFill>
        <p:spPr bwMode="auto">
          <a:xfrm>
            <a:off x="224829" y="1340768"/>
            <a:ext cx="8486916" cy="514270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tx2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4" name="Šipka doprava 3"/>
          <p:cNvSpPr/>
          <p:nvPr/>
        </p:nvSpPr>
        <p:spPr>
          <a:xfrm rot="20467576">
            <a:off x="2506620" y="6052282"/>
            <a:ext cx="2065729" cy="484632"/>
          </a:xfrm>
          <a:prstGeom prst="rightArrow">
            <a:avLst>
              <a:gd name="adj1" fmla="val 42360"/>
              <a:gd name="adj2" fmla="val 138554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 rot="8287132">
            <a:off x="5333999" y="2799866"/>
            <a:ext cx="2065729" cy="484632"/>
          </a:xfrm>
          <a:prstGeom prst="rightArrow">
            <a:avLst>
              <a:gd name="adj1" fmla="val 51793"/>
              <a:gd name="adj2" fmla="val 123660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1860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7239000" cy="698336"/>
          </a:xfrm>
        </p:spPr>
        <p:txBody>
          <a:bodyPr/>
          <a:lstStyle/>
          <a:p>
            <a:r>
              <a:rPr lang="cs-CZ" dirty="0" smtClean="0"/>
              <a:t>PRVNÍ PUNSKÁ VÁLKA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571184" cy="484632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vyhlásilo ji Kartágo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Římané měli převahu na souši, Punové na moři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Římané zlepšili námořnictví a válku vyhráli</a:t>
            </a:r>
          </a:p>
          <a:p>
            <a:pPr>
              <a:lnSpc>
                <a:spcPct val="150000"/>
              </a:lnSpc>
            </a:pPr>
            <a:r>
              <a:rPr lang="cs-CZ" dirty="0"/>
              <a:t>z</a:t>
            </a:r>
            <a:r>
              <a:rPr lang="cs-CZ" dirty="0" smtClean="0"/>
              <a:t>isk prvních provincií</a:t>
            </a:r>
          </a:p>
          <a:p>
            <a:pPr lvl="8">
              <a:lnSpc>
                <a:spcPct val="150000"/>
              </a:lnSpc>
            </a:pPr>
            <a:r>
              <a:rPr lang="cs-CZ" sz="2600" dirty="0" smtClean="0"/>
              <a:t>Sardinii</a:t>
            </a:r>
            <a:r>
              <a:rPr lang="cs-CZ" sz="2600" dirty="0"/>
              <a:t>, Sicílii, </a:t>
            </a:r>
            <a:r>
              <a:rPr lang="cs-CZ" sz="2600" dirty="0" smtClean="0"/>
              <a:t>Korsiku</a:t>
            </a:r>
          </a:p>
          <a:p>
            <a:pPr>
              <a:lnSpc>
                <a:spcPct val="150000"/>
              </a:lnSpc>
            </a:pPr>
            <a:r>
              <a:rPr lang="cs-CZ" dirty="0"/>
              <a:t>v</a:t>
            </a:r>
            <a:r>
              <a:rPr lang="cs-CZ" dirty="0" smtClean="0"/>
              <a:t>álečné náhrady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Řím se stal námořní velmocí</a:t>
            </a:r>
          </a:p>
        </p:txBody>
      </p:sp>
      <p:sp>
        <p:nvSpPr>
          <p:cNvPr id="4" name="Obdélník 3"/>
          <p:cNvSpPr/>
          <p:nvPr/>
        </p:nvSpPr>
        <p:spPr>
          <a:xfrm>
            <a:off x="6840253" y="6381328"/>
            <a:ext cx="122413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hlinkClick r:id="rId2"/>
              </a:rPr>
              <a:t>video 1.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010884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9303" y="260648"/>
            <a:ext cx="7239000" cy="48231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1. Punská válka</a:t>
            </a:r>
            <a:endParaRPr lang="cs-CZ" sz="2800" dirty="0"/>
          </a:p>
        </p:txBody>
      </p:sp>
      <p:pic>
        <p:nvPicPr>
          <p:cNvPr id="2050" name="Picture 2" descr="http://nd01.jxs.cz/999/288/7775799587_11327174_o2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4238" y="1052736"/>
            <a:ext cx="8352007" cy="539301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tx2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xmlns="" val="2762041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239000" cy="626328"/>
          </a:xfrm>
        </p:spPr>
        <p:txBody>
          <a:bodyPr/>
          <a:lstStyle/>
          <a:p>
            <a:r>
              <a:rPr lang="cs-CZ" dirty="0" smtClean="0"/>
              <a:t>Druhá punská válka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96752"/>
            <a:ext cx="7992888" cy="5258984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err="1" smtClean="0"/>
              <a:t>Kartáginci</a:t>
            </a:r>
            <a:r>
              <a:rPr lang="cs-CZ" dirty="0" smtClean="0"/>
              <a:t> obsadili jižní Hispánii</a:t>
            </a:r>
          </a:p>
          <a:p>
            <a:pPr>
              <a:lnSpc>
                <a:spcPct val="150000"/>
              </a:lnSpc>
            </a:pPr>
            <a:r>
              <a:rPr lang="cs-CZ" dirty="0"/>
              <a:t>ú</a:t>
            </a:r>
            <a:r>
              <a:rPr lang="cs-CZ" dirty="0" smtClean="0"/>
              <a:t>tok na Itálii ze severu, přes Alpy</a:t>
            </a:r>
          </a:p>
          <a:p>
            <a:pPr>
              <a:lnSpc>
                <a:spcPct val="150000"/>
              </a:lnSpc>
            </a:pPr>
            <a:r>
              <a:rPr lang="cs-CZ" dirty="0"/>
              <a:t>v</a:t>
            </a:r>
            <a:r>
              <a:rPr lang="cs-CZ" dirty="0" smtClean="0"/>
              <a:t>elitelem Hannibal</a:t>
            </a:r>
          </a:p>
          <a:p>
            <a:pPr>
              <a:lnSpc>
                <a:spcPct val="150000"/>
              </a:lnSpc>
            </a:pPr>
            <a:r>
              <a:rPr lang="cs-CZ" dirty="0"/>
              <a:t>p</a:t>
            </a:r>
            <a:r>
              <a:rPr lang="cs-CZ" dirty="0" smtClean="0"/>
              <a:t>orazil Římany v bitvě u </a:t>
            </a:r>
            <a:r>
              <a:rPr lang="cs-CZ" dirty="0" err="1" smtClean="0"/>
              <a:t>Trasimenského</a:t>
            </a:r>
            <a:r>
              <a:rPr lang="cs-CZ" dirty="0" smtClean="0"/>
              <a:t> jezera a v bitvě u Kann</a:t>
            </a:r>
          </a:p>
          <a:p>
            <a:pPr>
              <a:lnSpc>
                <a:spcPct val="150000"/>
              </a:lnSpc>
            </a:pPr>
            <a:r>
              <a:rPr lang="cs-CZ" dirty="0"/>
              <a:t>o</a:t>
            </a:r>
            <a:r>
              <a:rPr lang="cs-CZ" dirty="0" smtClean="0"/>
              <a:t>blehl Řím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Římané se vylodili v Africe a oblehli Kartágo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Hannibal se musel vrátit bránit město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	</a:t>
            </a:r>
            <a:r>
              <a:rPr lang="cs-CZ" dirty="0" smtClean="0"/>
              <a:t>					poražen</a:t>
            </a:r>
          </a:p>
        </p:txBody>
      </p:sp>
      <p:sp>
        <p:nvSpPr>
          <p:cNvPr id="4" name="Šipka doprava 3"/>
          <p:cNvSpPr/>
          <p:nvPr/>
        </p:nvSpPr>
        <p:spPr>
          <a:xfrm>
            <a:off x="4427984" y="6067734"/>
            <a:ext cx="792088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67544" y="6188892"/>
            <a:ext cx="1068754" cy="45698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hlinkClick r:id="rId2"/>
              </a:rPr>
              <a:t>video 2.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2123728" y="6276545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3"/>
              </a:rPr>
              <a:t>video 3.</a:t>
            </a:r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41124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908720"/>
            <a:ext cx="7239000" cy="44466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Podmínky míru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715200" cy="4846320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Kartágo muselo odevzdat všechna území mimo Afriku</a:t>
            </a:r>
          </a:p>
          <a:p>
            <a:pPr>
              <a:lnSpc>
                <a:spcPct val="200000"/>
              </a:lnSpc>
            </a:pPr>
            <a:r>
              <a:rPr lang="cs-CZ" dirty="0"/>
              <a:t>o</a:t>
            </a:r>
            <a:r>
              <a:rPr lang="cs-CZ" dirty="0" smtClean="0"/>
              <a:t>devzdat všechny válečné slony a lodě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K</a:t>
            </a:r>
            <a:r>
              <a:rPr lang="cs-CZ" dirty="0" smtClean="0"/>
              <a:t>artágo </a:t>
            </a:r>
            <a:r>
              <a:rPr lang="cs-CZ" dirty="0" smtClean="0"/>
              <a:t>nesmělo vést žádnou válku bez souhlasu Říma</a:t>
            </a:r>
          </a:p>
          <a:p>
            <a:pPr marL="0" indent="0">
              <a:lnSpc>
                <a:spcPct val="200000"/>
              </a:lnSpc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694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7239000" cy="482312"/>
          </a:xfrm>
        </p:spPr>
        <p:txBody>
          <a:bodyPr>
            <a:normAutofit/>
          </a:bodyPr>
          <a:lstStyle/>
          <a:p>
            <a:r>
              <a:rPr lang="cs-CZ" sz="2800" dirty="0"/>
              <a:t>2. Punská válka</a:t>
            </a:r>
          </a:p>
        </p:txBody>
      </p:sp>
      <p:pic>
        <p:nvPicPr>
          <p:cNvPr id="4100" name="Picture 4" descr="Soubor:Second Punic War full-fr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0122" y="1196752"/>
            <a:ext cx="8591792" cy="541171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tx2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xmlns="" val="3332398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7239000" cy="626328"/>
          </a:xfrm>
        </p:spPr>
        <p:txBody>
          <a:bodyPr/>
          <a:lstStyle/>
          <a:p>
            <a:r>
              <a:rPr lang="cs-CZ" dirty="0" smtClean="0"/>
              <a:t>Třetí punská válka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7643192" cy="5330992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cs-CZ" dirty="0"/>
              <a:t>o</a:t>
            </a:r>
            <a:r>
              <a:rPr lang="cs-CZ" dirty="0" smtClean="0"/>
              <a:t>slabení Kartága využívali sousední státy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Kartágo se nakonec začalo bránit</a:t>
            </a:r>
          </a:p>
          <a:p>
            <a:pPr lvl="7">
              <a:lnSpc>
                <a:spcPct val="200000"/>
              </a:lnSpc>
            </a:pPr>
            <a:r>
              <a:rPr lang="cs-CZ" sz="2400" dirty="0"/>
              <a:t>p</a:t>
            </a:r>
            <a:r>
              <a:rPr lang="cs-CZ" sz="2400" dirty="0" smtClean="0"/>
              <a:t>orušení mírových podmínek</a:t>
            </a:r>
          </a:p>
          <a:p>
            <a:pPr>
              <a:lnSpc>
                <a:spcPct val="200000"/>
              </a:lnSpc>
            </a:pPr>
            <a:r>
              <a:rPr lang="cs-CZ" dirty="0"/>
              <a:t>z</a:t>
            </a:r>
            <a:r>
              <a:rPr lang="cs-CZ" dirty="0" smtClean="0"/>
              <a:t>áminka k útoku Říma	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146 př.n.l. dobili Kartágo a srovnali jej se zemí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084168" y="5949280"/>
            <a:ext cx="171682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cs-CZ" b="1" dirty="0" smtClean="0">
                <a:hlinkClick r:id="rId2"/>
              </a:rPr>
              <a:t>video 4.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1430339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7848872" cy="626328"/>
          </a:xfrm>
        </p:spPr>
        <p:txBody>
          <a:bodyPr/>
          <a:lstStyle/>
          <a:p>
            <a:pPr algn="ctr"/>
            <a:r>
              <a:rPr lang="cs-CZ" dirty="0" smtClean="0"/>
              <a:t>Římská říše</a:t>
            </a:r>
            <a:endParaRPr lang="cs-CZ" dirty="0"/>
          </a:p>
        </p:txBody>
      </p:sp>
      <p:pic>
        <p:nvPicPr>
          <p:cNvPr id="5122" name="Picture 2" descr="Římská říše za Caesar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4092" y="1052736"/>
            <a:ext cx="8336832" cy="557629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tx2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xmlns="" val="546114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239000" cy="626328"/>
          </a:xfrm>
        </p:spPr>
        <p:txBody>
          <a:bodyPr/>
          <a:lstStyle/>
          <a:p>
            <a:pPr algn="ctr"/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dirty="0" smtClean="0"/>
              <a:t>Kolik bylo celkem punských válek?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dirty="0" smtClean="0"/>
              <a:t>Od kterého roku se tyto války vedly?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dirty="0" smtClean="0"/>
              <a:t>Kdo bojoval proti komu?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dirty="0" smtClean="0"/>
              <a:t>Jak tyto války dopadli?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dirty="0" smtClean="0"/>
              <a:t>Která říše byla poražena?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dirty="0" smtClean="0"/>
              <a:t>Vyjmenuj aspoň dvě bitvy těchto válek.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60688"/>
          </a:xfrm>
        </p:spPr>
        <p:txBody>
          <a:bodyPr/>
          <a:lstStyle/>
          <a:p>
            <a:r>
              <a:rPr lang="cs-CZ" dirty="0" smtClean="0"/>
              <a:t>Zdroje a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/>
              <a:t>AUTOR NEUVEDEN. </a:t>
            </a:r>
            <a:r>
              <a:rPr lang="cs-CZ" sz="1400" i="1" dirty="0"/>
              <a:t>Dějepis.com</a:t>
            </a:r>
            <a:r>
              <a:rPr lang="cs-CZ" sz="1400" dirty="0"/>
              <a:t> [online]. [cit. 7.4.2013]. Dostupný na WWW: http://</a:t>
            </a:r>
            <a:r>
              <a:rPr lang="cs-CZ" sz="1400" dirty="0" smtClean="0"/>
              <a:t>www.dejepis.com/index.php?page=000&amp;kap=005&amp;pod=3</a:t>
            </a:r>
          </a:p>
          <a:p>
            <a:r>
              <a:rPr lang="cs-CZ" sz="1400" dirty="0"/>
              <a:t>AUTOR NEUVEDEN. </a:t>
            </a:r>
            <a:r>
              <a:rPr lang="cs-CZ" sz="1400" i="1" dirty="0" err="1"/>
              <a:t>Kartáginské</a:t>
            </a:r>
            <a:r>
              <a:rPr lang="cs-CZ" sz="1400" i="1" dirty="0"/>
              <a:t> stránky.cz</a:t>
            </a:r>
            <a:r>
              <a:rPr lang="cs-CZ" sz="1400" dirty="0"/>
              <a:t> [online]. [cit. 7.4.2013]. Dostupný na WWW: http://dinosauri-kartago.blog.cz</a:t>
            </a:r>
            <a:endParaRPr lang="cs-CZ" sz="1400" dirty="0" smtClean="0"/>
          </a:p>
          <a:p>
            <a:r>
              <a:rPr lang="cs-CZ" sz="1400" dirty="0"/>
              <a:t>AUTOR NEUVEDEN. </a:t>
            </a:r>
            <a:r>
              <a:rPr lang="cs-CZ" sz="1400" i="1" dirty="0"/>
              <a:t>dějepisné stránky</a:t>
            </a:r>
            <a:r>
              <a:rPr lang="cs-CZ" sz="1400" dirty="0"/>
              <a:t> [online]. [cit. 7.4.2013]. Dostupný na WWW: http://www.dejepisne.estranky.cz/clanky/ucivo---starovek---rim/punske-valky.html </a:t>
            </a:r>
            <a:r>
              <a:rPr lang="cs-CZ" sz="1400" dirty="0" smtClean="0"/>
              <a:t> </a:t>
            </a:r>
          </a:p>
          <a:p>
            <a:r>
              <a:rPr lang="cs-CZ" sz="1400" dirty="0"/>
              <a:t>AUTOR NEUVEDEN. </a:t>
            </a:r>
            <a:r>
              <a:rPr lang="cs-CZ" sz="1400" i="1" dirty="0"/>
              <a:t>Dějepis.com</a:t>
            </a:r>
            <a:r>
              <a:rPr lang="cs-CZ" sz="1400" dirty="0"/>
              <a:t> [online]. [cit. 7.4.2013]. Dostupný na WWW: http://</a:t>
            </a:r>
            <a:r>
              <a:rPr lang="cs-CZ" sz="1400" dirty="0" smtClean="0"/>
              <a:t>www.</a:t>
            </a:r>
            <a:r>
              <a:rPr lang="cs-CZ" sz="1400" dirty="0" err="1" smtClean="0"/>
              <a:t>dejepis.com</a:t>
            </a:r>
            <a:r>
              <a:rPr lang="cs-CZ" sz="1400" dirty="0" smtClean="0"/>
              <a:t>/index.</a:t>
            </a:r>
            <a:r>
              <a:rPr lang="cs-CZ" sz="1400" dirty="0" err="1" smtClean="0"/>
              <a:t>php</a:t>
            </a:r>
            <a:r>
              <a:rPr lang="cs-CZ" sz="1400" dirty="0" smtClean="0"/>
              <a:t>?</a:t>
            </a:r>
            <a:r>
              <a:rPr lang="cs-CZ" sz="1400" dirty="0" err="1" smtClean="0"/>
              <a:t>page</a:t>
            </a:r>
            <a:r>
              <a:rPr lang="cs-CZ" sz="1400" dirty="0" smtClean="0"/>
              <a:t>=000&amp;kap=005&amp;pod=3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600" b="1" dirty="0" smtClean="0"/>
              <a:t>Použité video:</a:t>
            </a:r>
            <a:endParaRPr lang="cs-CZ" sz="1600" b="1" dirty="0"/>
          </a:p>
          <a:p>
            <a:r>
              <a:rPr lang="pt-BR" sz="1400" dirty="0" smtClean="0"/>
              <a:t>AUTOR NEUVEDEN. </a:t>
            </a:r>
            <a:r>
              <a:rPr lang="pt-BR" sz="1400" i="1" dirty="0" smtClean="0"/>
              <a:t>www.youtube.com</a:t>
            </a:r>
            <a:r>
              <a:rPr lang="pt-BR" sz="1400" dirty="0" smtClean="0"/>
              <a:t> [online]. [cit. 15.5.2013]. Dostupný na WWW: http://www.youtube.com/watch?v=KMSbeYV3esI </a:t>
            </a:r>
            <a:endParaRPr lang="cs-CZ" sz="1400" dirty="0" smtClean="0"/>
          </a:p>
          <a:p>
            <a:r>
              <a:rPr lang="pt-BR" sz="1400" dirty="0" smtClean="0"/>
              <a:t>AUTOR NEUVEDEN. </a:t>
            </a:r>
            <a:r>
              <a:rPr lang="pt-BR" sz="1400" i="1" dirty="0" smtClean="0"/>
              <a:t>www.youtube.com</a:t>
            </a:r>
            <a:r>
              <a:rPr lang="pt-BR" sz="1400" dirty="0" smtClean="0"/>
              <a:t> [online]. [cit. 15.5.2013]. Dostupný na WWW: http://www.youtube.com/watch?v=3O81JEdk_ag </a:t>
            </a:r>
            <a:endParaRPr lang="cs-CZ" sz="1400" dirty="0" smtClean="0"/>
          </a:p>
          <a:p>
            <a:r>
              <a:rPr lang="pt-BR" sz="1400" dirty="0" smtClean="0"/>
              <a:t>AUTOR NEUVEDEN. </a:t>
            </a:r>
            <a:r>
              <a:rPr lang="pt-BR" sz="1400" i="1" dirty="0" smtClean="0"/>
              <a:t>www.youtube.com</a:t>
            </a:r>
            <a:r>
              <a:rPr lang="pt-BR" sz="1400" dirty="0" smtClean="0"/>
              <a:t> [online]. [cit. 15.5.2013]. Dostupný na WWW: http://www.youtube.com/watch?v=RU9vR6EBE50 </a:t>
            </a:r>
            <a:endParaRPr lang="cs-CZ" sz="1400" dirty="0" smtClean="0"/>
          </a:p>
          <a:p>
            <a:r>
              <a:rPr lang="pt-BR" sz="1400" dirty="0" smtClean="0"/>
              <a:t>AUTOR NEUVEDEN. </a:t>
            </a:r>
            <a:r>
              <a:rPr lang="pt-BR" sz="1400" i="1" dirty="0" smtClean="0"/>
              <a:t>www.youtube.com</a:t>
            </a:r>
            <a:r>
              <a:rPr lang="pt-BR" sz="1400" dirty="0" smtClean="0"/>
              <a:t> [online]. [cit. 15.5.2013]. Dostupný na WWW: http://www.youtube.com/watch?v=0sNKafRYYO8&amp;NR=1&amp;feature=endscreen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81809915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37076778"/>
              </p:ext>
            </p:extLst>
          </p:nvPr>
        </p:nvGraphicFramePr>
        <p:xfrm>
          <a:off x="1872853" y="3172397"/>
          <a:ext cx="6407150" cy="3189424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4906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VÁLKOVÁ, Veronika. </a:t>
                      </a:r>
                      <a:r>
                        <a:rPr kumimoji="0" lang="cs-CZ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Dějepis 6 - pravěk a starověk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 Praha: SPN-pedagogické nakladatelství, 2006, ISBN 80-7235-337-3.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6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Citace: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Viz výše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22079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pro podporu učitelského výkladu, který vychází z učebnice pro dějepis:  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VÁLKOVÁ, Veronika. </a:t>
                      </a:r>
                      <a:r>
                        <a:rPr kumimoji="0" lang="cs-CZ" sz="1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Dějepis 6 - pravěk a starověk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 Praha: SPN-pedagogické nakladatelství, 2006, ISBN 80-7235-337-3. Napomáhá vyučujícímu ve vizualizaci výkladu, který se tak stává zajímavější a pro žáka poutavější a tudíž i zapamatovatelnější.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1640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540860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405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00103" y="2219525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406" name="Rectangle 4"/>
          <p:cNvSpPr>
            <a:spLocks noChangeArrowheads="1"/>
          </p:cNvSpPr>
          <p:nvPr/>
        </p:nvSpPr>
        <p:spPr bwMode="auto">
          <a:xfrm>
            <a:off x="1115616" y="1419425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>
              <a:defRPr/>
            </a:pP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ea typeface="Calibri" pitchFamily="34" charset="0"/>
              <a:cs typeface="Times New Roman" pitchFamily="18" charset="0"/>
            </a:endParaRPr>
          </a:p>
          <a:p>
            <a:pPr algn="ctr" eaLnBrk="0" hangingPunct="0">
              <a:defRPr/>
            </a:pP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ea typeface="Calibri" pitchFamily="34" charset="0"/>
            </a:endParaRPr>
          </a:p>
          <a:p>
            <a:pPr eaLnBrk="0" hangingPunct="0">
              <a:defRPr/>
            </a:pPr>
            <a:endParaRPr lang="cs-CZ" dirty="0">
              <a:ea typeface="Calibri" pitchFamily="34" charset="0"/>
            </a:endParaRPr>
          </a:p>
        </p:txBody>
      </p:sp>
      <p:sp>
        <p:nvSpPr>
          <p:cNvPr id="16407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76380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173</TotalTime>
  <Words>471</Words>
  <Application>Microsoft Office PowerPoint</Application>
  <PresentationFormat>Předvádění na obrazovce (4:3)</PresentationFormat>
  <Paragraphs>96</Paragraphs>
  <Slides>14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Bohatý</vt:lpstr>
      <vt:lpstr>Snímek 1</vt:lpstr>
      <vt:lpstr>ŘÍM III.</vt:lpstr>
      <vt:lpstr>Snímek 3</vt:lpstr>
      <vt:lpstr>KARTÁGO - ŘÍM</vt:lpstr>
      <vt:lpstr>PRVNÍ PUNSKÁ VÁLKA</vt:lpstr>
      <vt:lpstr>1. Punská válka</vt:lpstr>
      <vt:lpstr>Druhá punská válka</vt:lpstr>
      <vt:lpstr>Podmínky míru</vt:lpstr>
      <vt:lpstr>2. Punská válka</vt:lpstr>
      <vt:lpstr>Třetí punská válka</vt:lpstr>
      <vt:lpstr>Římská říše</vt:lpstr>
      <vt:lpstr>OPAKOVÁNÍ</vt:lpstr>
      <vt:lpstr>Zdroje a citace: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ntb</dc:creator>
  <cp:lastModifiedBy>U1</cp:lastModifiedBy>
  <cp:revision>23</cp:revision>
  <dcterms:created xsi:type="dcterms:W3CDTF">2013-04-07T12:05:59Z</dcterms:created>
  <dcterms:modified xsi:type="dcterms:W3CDTF">2013-05-15T15:01:53Z</dcterms:modified>
</cp:coreProperties>
</file>