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61" r:id="rId2"/>
    <p:sldId id="259" r:id="rId3"/>
    <p:sldId id="258" r:id="rId4"/>
    <p:sldId id="260" r:id="rId5"/>
    <p:sldId id="262" r:id="rId6"/>
    <p:sldId id="263" r:id="rId7"/>
    <p:sldId id="264" r:id="rId8"/>
    <p:sldId id="265" r:id="rId9"/>
    <p:sldId id="266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779" autoAdjust="0"/>
    <p:restoredTop sz="94660"/>
  </p:normalViewPr>
  <p:slideViewPr>
    <p:cSldViewPr>
      <p:cViewPr>
        <p:scale>
          <a:sx n="76" d="100"/>
          <a:sy n="76" d="100"/>
        </p:scale>
        <p:origin x="-1236" y="2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917912-C44A-4699-82B9-01AE6BF7B0C1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97BD34-D04C-4ED1-9F48-5D023826809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63048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AE2A0-A2FB-4CA6-B8C4-03BAAEB21618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74EB4-1B82-40D1-B120-679320659E6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AE2A0-A2FB-4CA6-B8C4-03BAAEB21618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74EB4-1B82-40D1-B120-679320659E6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AE2A0-A2FB-4CA6-B8C4-03BAAEB21618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74EB4-1B82-40D1-B120-679320659E6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AE2A0-A2FB-4CA6-B8C4-03BAAEB21618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74EB4-1B82-40D1-B120-679320659E6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AE2A0-A2FB-4CA6-B8C4-03BAAEB21618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74EB4-1B82-40D1-B120-679320659E6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AE2A0-A2FB-4CA6-B8C4-03BAAEB21618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74EB4-1B82-40D1-B120-679320659E6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AE2A0-A2FB-4CA6-B8C4-03BAAEB21618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74EB4-1B82-40D1-B120-679320659E6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AE2A0-A2FB-4CA6-B8C4-03BAAEB21618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74EB4-1B82-40D1-B120-679320659E6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AE2A0-A2FB-4CA6-B8C4-03BAAEB21618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74EB4-1B82-40D1-B120-679320659E6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AE2A0-A2FB-4CA6-B8C4-03BAAEB21618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74EB4-1B82-40D1-B120-679320659E6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AE2A0-A2FB-4CA6-B8C4-03BAAEB21618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74EB4-1B82-40D1-B120-679320659E6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99000"/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BAE2A0-A2FB-4CA6-B8C4-03BAAEB21618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574EB4-1B82-40D1-B120-679320659E6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circl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13" Type="http://schemas.openxmlformats.org/officeDocument/2006/relationships/hyperlink" Target="//upload.wikimedia.org/wikipedia/commons/a/af/Jesenik-priessnitz-1.jpg" TargetMode="External"/><Relationship Id="rId3" Type="http://schemas.openxmlformats.org/officeDocument/2006/relationships/hyperlink" Target="http://cs.wikipedia.org/wiki/Soubor:2007-KarlovyVary-143s.jpg" TargetMode="External"/><Relationship Id="rId7" Type="http://schemas.openxmlformats.org/officeDocument/2006/relationships/hyperlink" Target="//upload.wikimedia.org/wikipedia/commons/c/c6/M%C5%A1en%C3%A9_Spa,_Dvorana.jpg" TargetMode="External"/><Relationship Id="rId12" Type="http://schemas.openxmlformats.org/officeDocument/2006/relationships/image" Target="../media/image9.jpeg"/><Relationship Id="rId2" Type="http://schemas.openxmlformats.org/officeDocument/2006/relationships/image" Target="../media/image4.jpeg"/><Relationship Id="rId16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11" Type="http://schemas.openxmlformats.org/officeDocument/2006/relationships/hyperlink" Target="//upload.wikimedia.org/wikipedia/commons/d/dd/Janske_Lazne_Colonades_at_night.jpg" TargetMode="External"/><Relationship Id="rId5" Type="http://schemas.openxmlformats.org/officeDocument/2006/relationships/hyperlink" Target="//upload.wikimedia.org/wikipedia/commons/8/89/Teplice,_L%C3%A1ze%C5%88sk%C3%A1_z%C3%B3na.JPG" TargetMode="External"/><Relationship Id="rId15" Type="http://schemas.openxmlformats.org/officeDocument/2006/relationships/hyperlink" Target="//upload.wikimedia.org/wikipedia/commons/1/10/Podebradsky_zamek.jpg" TargetMode="External"/><Relationship Id="rId10" Type="http://schemas.openxmlformats.org/officeDocument/2006/relationships/image" Target="../media/image8.jpeg"/><Relationship Id="rId4" Type="http://schemas.openxmlformats.org/officeDocument/2006/relationships/image" Target="../media/image5.jpeg"/><Relationship Id="rId9" Type="http://schemas.openxmlformats.org/officeDocument/2006/relationships/hyperlink" Target="//upload.wikimedia.org/wikipedia/commons/4/48/Franti%C5%A1kovy_L%C3%A1zn%C4%9B_2009-04-04.jpg" TargetMode="External"/><Relationship Id="rId1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K4M4ar3f-0E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Podebradsky_zamek.jpg" TargetMode="External"/><Relationship Id="rId3" Type="http://schemas.openxmlformats.org/officeDocument/2006/relationships/hyperlink" Target="http://cs.wikipedia.org/wiki/Soubor:Teplice,_L%C3%A1ze%C5%88sk%C3%A1_z%C3%B3na.JPG" TargetMode="External"/><Relationship Id="rId7" Type="http://schemas.openxmlformats.org/officeDocument/2006/relationships/hyperlink" Target="http://cs.wikipedia.org/wiki/Soubor:Jesenik-priessnitz-1.jpg" TargetMode="External"/><Relationship Id="rId2" Type="http://schemas.openxmlformats.org/officeDocument/2006/relationships/hyperlink" Target="http://cs.wikipedia.org/wiki/Soubor:2007-KarlovyVary-143s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Janske_Lazne_Colonades_at_night.jpg" TargetMode="External"/><Relationship Id="rId5" Type="http://schemas.openxmlformats.org/officeDocument/2006/relationships/hyperlink" Target="http://cs.wikipedia.org/wiki/Soubor:Franti%C5%A1kovy_L%C3%A1zn%C4%9B_2009-04-04.jpg" TargetMode="External"/><Relationship Id="rId4" Type="http://schemas.openxmlformats.org/officeDocument/2006/relationships/hyperlink" Target="http://cs.wikipedia.org/wiki/Soubor:M%C5%A1en%C3%A9_Spa,_Dvorana.jpg" TargetMode="External"/><Relationship Id="rId9" Type="http://schemas.openxmlformats.org/officeDocument/2006/relationships/hyperlink" Target="http://www.youtube.com/watch?v=K4M4ar3f-0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979712" y="404663"/>
            <a:ext cx="4968552" cy="35086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>
                <a:latin typeface="Calibri" pitchFamily="34" charset="0"/>
                <a:cs typeface="Calibri" pitchFamily="34" charset="0"/>
              </a:rPr>
              <a:t>Název školy: </a:t>
            </a:r>
            <a:r>
              <a:rPr lang="cs-CZ" b="1" dirty="0">
                <a:latin typeface="Calibri" pitchFamily="34" charset="0"/>
                <a:cs typeface="Calibri" pitchFamily="34" charset="0"/>
              </a:rPr>
              <a:t>ZŠ Štětí, Ostrovní 300</a:t>
            </a:r>
            <a:r>
              <a:rPr lang="cs-CZ" dirty="0">
                <a:latin typeface="Calibri" pitchFamily="34" charset="0"/>
                <a:cs typeface="Calibri" pitchFamily="34" charset="0"/>
              </a:rPr>
              <a:t/>
            </a:r>
            <a:br>
              <a:rPr lang="cs-CZ" dirty="0">
                <a:latin typeface="Calibri" pitchFamily="34" charset="0"/>
                <a:cs typeface="Calibri" pitchFamily="34" charset="0"/>
              </a:rPr>
            </a:br>
            <a:r>
              <a:rPr lang="cs-CZ" dirty="0">
                <a:latin typeface="Calibri" pitchFamily="34" charset="0"/>
                <a:cs typeface="Calibri" pitchFamily="34" charset="0"/>
              </a:rPr>
              <a:t>Autor: </a:t>
            </a:r>
            <a:r>
              <a:rPr lang="cs-CZ" b="1" dirty="0">
                <a:latin typeface="Calibri" pitchFamily="34" charset="0"/>
                <a:cs typeface="Calibri" pitchFamily="34" charset="0"/>
              </a:rPr>
              <a:t>MGR. SOŇA KYSELOVÁ</a:t>
            </a:r>
            <a:r>
              <a:rPr lang="cs-CZ" dirty="0">
                <a:latin typeface="Calibri" pitchFamily="34" charset="0"/>
                <a:cs typeface="Calibri" pitchFamily="34" charset="0"/>
              </a:rPr>
              <a:t/>
            </a:r>
            <a:br>
              <a:rPr lang="cs-CZ" dirty="0">
                <a:latin typeface="Calibri" pitchFamily="34" charset="0"/>
                <a:cs typeface="Calibri" pitchFamily="34" charset="0"/>
              </a:rPr>
            </a:br>
            <a:r>
              <a:rPr lang="cs-CZ" dirty="0">
                <a:latin typeface="Calibri" pitchFamily="34" charset="0"/>
                <a:cs typeface="Calibri" pitchFamily="34" charset="0"/>
              </a:rPr>
              <a:t>Název materiálu: </a:t>
            </a:r>
            <a:r>
              <a:rPr lang="cs-CZ" sz="2400" b="1" dirty="0">
                <a:latin typeface="Calibri" pitchFamily="34" charset="0"/>
                <a:cs typeface="Calibri" pitchFamily="34" charset="0"/>
              </a:rPr>
              <a:t>VY_12_INOVACE</a:t>
            </a:r>
            <a:r>
              <a:rPr lang="cs-CZ" b="1" dirty="0">
                <a:latin typeface="Calibri" pitchFamily="34" charset="0"/>
                <a:cs typeface="Calibri" pitchFamily="34" charset="0"/>
              </a:rPr>
              <a:t>_ 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Z.8.A.12_prirodni_pomery_cr_podzemni_vody</a:t>
            </a:r>
          </a:p>
          <a:p>
            <a:r>
              <a:rPr lang="cs-CZ" b="1" dirty="0" smtClean="0">
                <a:latin typeface="Calibri" pitchFamily="34" charset="0"/>
                <a:cs typeface="Calibri" pitchFamily="34" charset="0"/>
              </a:rPr>
              <a:t>02.12.2011</a:t>
            </a:r>
          </a:p>
          <a:p>
            <a:r>
              <a:rPr lang="cs-CZ" b="1" dirty="0" smtClean="0">
                <a:latin typeface="Calibri" pitchFamily="34" charset="0"/>
                <a:cs typeface="Calibri" pitchFamily="34" charset="0"/>
              </a:rPr>
              <a:t>Ročník</a:t>
            </a:r>
            <a:r>
              <a:rPr lang="cs-CZ" b="1" dirty="0">
                <a:latin typeface="Calibri" pitchFamily="34" charset="0"/>
                <a:cs typeface="Calibri" pitchFamily="34" charset="0"/>
              </a:rPr>
              <a:t>: osmý</a:t>
            </a:r>
          </a:p>
          <a:p>
            <a:r>
              <a:rPr lang="cs-CZ" b="1" dirty="0">
                <a:latin typeface="Calibri" pitchFamily="34" charset="0"/>
                <a:cs typeface="Calibri" pitchFamily="34" charset="0"/>
              </a:rPr>
              <a:t>Vzdělávací oblast: ČLOVĚK A PŘÍRODA</a:t>
            </a:r>
          </a:p>
          <a:p>
            <a:r>
              <a:rPr lang="cs-CZ" b="1" dirty="0">
                <a:latin typeface="Calibri" pitchFamily="34" charset="0"/>
                <a:cs typeface="Calibri" pitchFamily="34" charset="0"/>
              </a:rPr>
              <a:t>Předmět: ZEMĚPIS</a:t>
            </a:r>
            <a:r>
              <a:rPr lang="cs-CZ" dirty="0">
                <a:latin typeface="Calibri" pitchFamily="34" charset="0"/>
                <a:cs typeface="Calibri" pitchFamily="34" charset="0"/>
              </a:rPr>
              <a:t/>
            </a:r>
            <a:br>
              <a:rPr lang="cs-CZ" dirty="0">
                <a:latin typeface="Calibri" pitchFamily="34" charset="0"/>
                <a:cs typeface="Calibri" pitchFamily="34" charset="0"/>
              </a:rPr>
            </a:br>
            <a:r>
              <a:rPr lang="cs-CZ" dirty="0">
                <a:latin typeface="Calibri" pitchFamily="34" charset="0"/>
                <a:cs typeface="Calibri" pitchFamily="34" charset="0"/>
              </a:rPr>
              <a:t>Název: PŘÍRODNÍ POMĚRY ČR 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> - PODZEMNÍ VODY</a:t>
            </a:r>
            <a:r>
              <a:rPr lang="cs-CZ" dirty="0">
                <a:latin typeface="Calibri" pitchFamily="34" charset="0"/>
                <a:cs typeface="Calibri" pitchFamily="34" charset="0"/>
              </a:rPr>
              <a:t/>
            </a:r>
            <a:br>
              <a:rPr lang="cs-CZ" dirty="0">
                <a:latin typeface="Calibri" pitchFamily="34" charset="0"/>
                <a:cs typeface="Calibri" pitchFamily="34" charset="0"/>
              </a:rPr>
            </a:br>
            <a:r>
              <a:rPr lang="cs-CZ" dirty="0">
                <a:latin typeface="Calibri" pitchFamily="34" charset="0"/>
                <a:cs typeface="Calibri" pitchFamily="34" charset="0"/>
              </a:rPr>
              <a:t>Číslo operačního programu: </a:t>
            </a:r>
            <a:r>
              <a:rPr lang="cs-CZ" b="1" dirty="0">
                <a:latin typeface="Calibri" pitchFamily="34" charset="0"/>
                <a:cs typeface="Calibri" pitchFamily="34" charset="0"/>
              </a:rPr>
              <a:t>CZ.1.07/1.4.00/21.1693</a:t>
            </a:r>
            <a:endParaRPr lang="cs-CZ" dirty="0"/>
          </a:p>
          <a:p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2174603" y="4293096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cs-CZ" sz="2400" b="1" dirty="0">
                <a:solidFill>
                  <a:srgbClr val="FF0000"/>
                </a:solidFill>
              </a:rPr>
              <a:t>PŘÍRODNÍ POMĚRY ČR – </a:t>
            </a:r>
            <a:r>
              <a:rPr lang="cs-CZ" sz="2400" b="1" dirty="0" smtClean="0">
                <a:solidFill>
                  <a:srgbClr val="FF0000"/>
                </a:solidFill>
              </a:rPr>
              <a:t> PODZEMNÍ VODY</a:t>
            </a:r>
            <a:endParaRPr lang="cs-CZ" sz="2400" dirty="0"/>
          </a:p>
        </p:txBody>
      </p:sp>
      <p:pic>
        <p:nvPicPr>
          <p:cNvPr id="6" name="Obrázek 2" descr="OPVK_hor_zakladni_logolink_RGB_cz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64397" y="5877272"/>
            <a:ext cx="4187315" cy="8634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1976638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Zeměpis 8. ročník</a:t>
            </a:r>
          </a:p>
          <a:p>
            <a:r>
              <a:rPr lang="cs-CZ" dirty="0" smtClean="0"/>
              <a:t>Vyhledávání informací na internetu</a:t>
            </a:r>
          </a:p>
          <a:p>
            <a:r>
              <a:rPr lang="cs-CZ" dirty="0" smtClean="0"/>
              <a:t>Význam minerálních vod pro lázeňství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Obraz007.jpg"/>
          <p:cNvPicPr/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11417"/>
          <a:stretch>
            <a:fillRect/>
          </a:stretch>
        </p:blipFill>
        <p:spPr bwMode="auto">
          <a:xfrm>
            <a:off x="539552" y="476672"/>
            <a:ext cx="1849120" cy="278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Zaoblený obdélníkový popisek 6"/>
          <p:cNvSpPr/>
          <p:nvPr/>
        </p:nvSpPr>
        <p:spPr>
          <a:xfrm>
            <a:off x="1128532" y="3543695"/>
            <a:ext cx="2520280" cy="3024336"/>
          </a:xfrm>
          <a:prstGeom prst="wedgeRoundRectCallout">
            <a:avLst>
              <a:gd name="adj1" fmla="val -30009"/>
              <a:gd name="adj2" fmla="val -90536"/>
              <a:gd name="adj3" fmla="val 16667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1056524" y="3901701"/>
            <a:ext cx="259228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i="1" dirty="0" smtClean="0">
                <a:solidFill>
                  <a:srgbClr val="FF0000"/>
                </a:solidFill>
              </a:rPr>
              <a:t>Dnes se ještě budeme věnovat vodě. Já mám rád vodu  čerstvou, obyčejnou. Vy máte možná v oblibě minerálky.  Přemýšleli jste někdy o tom, že neslouží pouze k pití?</a:t>
            </a:r>
            <a:endParaRPr lang="cs-CZ" b="1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FF0000"/>
                </a:solidFill>
              </a:rPr>
              <a:t>ÚKOL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i="1" dirty="0" smtClean="0">
                <a:solidFill>
                  <a:srgbClr val="0070C0"/>
                </a:solidFill>
              </a:rPr>
              <a:t>Rozdělte se do dvojic</a:t>
            </a:r>
          </a:p>
          <a:p>
            <a:r>
              <a:rPr lang="cs-CZ" b="1" i="1" dirty="0" smtClean="0">
                <a:solidFill>
                  <a:srgbClr val="0070C0"/>
                </a:solidFill>
              </a:rPr>
              <a:t>Na dalším snímku uvidíte fotografie osmi českých lázeňských měst</a:t>
            </a:r>
          </a:p>
          <a:p>
            <a:r>
              <a:rPr lang="cs-CZ" b="1" i="1" dirty="0" smtClean="0">
                <a:solidFill>
                  <a:srgbClr val="0070C0"/>
                </a:solidFill>
              </a:rPr>
              <a:t>Každá dvojice si vybere jedno město  a podle internetových stránek bude stručně charakterizovat, jaké prameny se zde nacházejí a k  jaké léčbě slouží</a:t>
            </a:r>
          </a:p>
          <a:p>
            <a:r>
              <a:rPr lang="cs-CZ" b="1" i="1" dirty="0" smtClean="0">
                <a:solidFill>
                  <a:srgbClr val="0070C0"/>
                </a:solidFill>
              </a:rPr>
              <a:t>Ukažte město na mapě</a:t>
            </a:r>
            <a:endParaRPr lang="cs-CZ" b="1" i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obrázek 1" descr="Soubor:Marienbad-Brunne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142852"/>
            <a:ext cx="2081700" cy="16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 descr="Pohled na kolonádu z terasy hotelu Thermal">
            <a:hlinkClick r:id="rId3" tooltip="Pohled na kolonádu z terasy hotelu Thermal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28992" y="214290"/>
            <a:ext cx="2419350" cy="1409700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500034" y="1714488"/>
            <a:ext cx="20716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Mariánské Lázně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3428992" y="1643050"/>
            <a:ext cx="2000264" cy="396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Karlovy Vary</a:t>
            </a:r>
            <a:endParaRPr lang="cs-CZ" dirty="0"/>
          </a:p>
        </p:txBody>
      </p:sp>
      <p:pic>
        <p:nvPicPr>
          <p:cNvPr id="1032" name="Picture 8" descr="Soubor:Teplice, Lázeňská zóna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00826" y="285728"/>
            <a:ext cx="2053272" cy="1368000"/>
          </a:xfrm>
          <a:prstGeom prst="rect">
            <a:avLst/>
          </a:prstGeom>
          <a:noFill/>
        </p:spPr>
      </p:pic>
      <p:pic>
        <p:nvPicPr>
          <p:cNvPr id="1034" name="Picture 10" descr="Soubor:Mšené Spa, Dvorana.jpg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00034" y="2428868"/>
            <a:ext cx="2046782" cy="1548000"/>
          </a:xfrm>
          <a:prstGeom prst="rect">
            <a:avLst/>
          </a:prstGeom>
          <a:noFill/>
        </p:spPr>
      </p:pic>
      <p:sp>
        <p:nvSpPr>
          <p:cNvPr id="11" name="TextovéPole 10"/>
          <p:cNvSpPr txBox="1"/>
          <p:nvPr/>
        </p:nvSpPr>
        <p:spPr>
          <a:xfrm>
            <a:off x="6500826" y="1643050"/>
            <a:ext cx="18573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Teplice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00034" y="4000504"/>
            <a:ext cx="2000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/>
              <a:t>Mšené</a:t>
            </a:r>
            <a:r>
              <a:rPr lang="cs-CZ" dirty="0" smtClean="0"/>
              <a:t> Lázně</a:t>
            </a:r>
            <a:endParaRPr lang="cs-CZ" dirty="0"/>
          </a:p>
        </p:txBody>
      </p:sp>
      <p:pic>
        <p:nvPicPr>
          <p:cNvPr id="1036" name="Picture 12" descr="Soubor:Františkovy Lázně 2009-04-04.jpg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500430" y="2214554"/>
            <a:ext cx="2160000" cy="1620000"/>
          </a:xfrm>
          <a:prstGeom prst="rect">
            <a:avLst/>
          </a:prstGeom>
          <a:noFill/>
        </p:spPr>
      </p:pic>
      <p:sp>
        <p:nvSpPr>
          <p:cNvPr id="14" name="TextovéPole 13"/>
          <p:cNvSpPr txBox="1"/>
          <p:nvPr/>
        </p:nvSpPr>
        <p:spPr>
          <a:xfrm>
            <a:off x="3428992" y="3857628"/>
            <a:ext cx="20717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Františkovy Lázně</a:t>
            </a:r>
            <a:endParaRPr lang="cs-CZ" dirty="0"/>
          </a:p>
        </p:txBody>
      </p:sp>
      <p:pic>
        <p:nvPicPr>
          <p:cNvPr id="1038" name="Picture 14" descr="Soubor:Janske Lazne Colonades at night.jpg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357950" y="2143116"/>
            <a:ext cx="2208000" cy="1656000"/>
          </a:xfrm>
          <a:prstGeom prst="rect">
            <a:avLst/>
          </a:prstGeom>
          <a:noFill/>
        </p:spPr>
      </p:pic>
      <p:sp>
        <p:nvSpPr>
          <p:cNvPr id="16" name="TextovéPole 15"/>
          <p:cNvSpPr txBox="1"/>
          <p:nvPr/>
        </p:nvSpPr>
        <p:spPr>
          <a:xfrm>
            <a:off x="6357950" y="3786190"/>
            <a:ext cx="1382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Jánské Lázně</a:t>
            </a:r>
            <a:endParaRPr lang="cs-CZ" dirty="0"/>
          </a:p>
        </p:txBody>
      </p:sp>
      <p:pic>
        <p:nvPicPr>
          <p:cNvPr id="1040" name="Picture 16" descr="Soubor:Jesenik-priessnitz-1.jpg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785918" y="4357694"/>
            <a:ext cx="2274480" cy="1872000"/>
          </a:xfrm>
          <a:prstGeom prst="rect">
            <a:avLst/>
          </a:prstGeom>
          <a:noFill/>
        </p:spPr>
      </p:pic>
      <p:sp>
        <p:nvSpPr>
          <p:cNvPr id="18" name="TextovéPole 17"/>
          <p:cNvSpPr txBox="1"/>
          <p:nvPr/>
        </p:nvSpPr>
        <p:spPr>
          <a:xfrm>
            <a:off x="1785918" y="6215082"/>
            <a:ext cx="20717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Lázně Jeseník</a:t>
            </a:r>
            <a:endParaRPr lang="cs-CZ" dirty="0"/>
          </a:p>
        </p:txBody>
      </p:sp>
      <p:pic>
        <p:nvPicPr>
          <p:cNvPr id="1042" name="Picture 18" descr="Soubor:Podebradsky zamek.jpg">
            <a:hlinkClick r:id="rId15"/>
          </p:cNvPr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4929190" y="4429132"/>
            <a:ext cx="2383777" cy="1764000"/>
          </a:xfrm>
          <a:prstGeom prst="rect">
            <a:avLst/>
          </a:prstGeom>
          <a:noFill/>
        </p:spPr>
      </p:pic>
      <p:sp>
        <p:nvSpPr>
          <p:cNvPr id="20" name="TextovéPole 19"/>
          <p:cNvSpPr txBox="1"/>
          <p:nvPr/>
        </p:nvSpPr>
        <p:spPr>
          <a:xfrm>
            <a:off x="5000628" y="6215082"/>
            <a:ext cx="20717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Poděbrady</a:t>
            </a:r>
            <a:endParaRPr lang="cs-CZ" dirty="0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FF0000"/>
                </a:solidFill>
              </a:rPr>
              <a:t>MOŽNÉ ŘEŠENÍ</a:t>
            </a:r>
            <a:endParaRPr lang="cs-CZ" b="1" u="sng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cs-CZ" sz="2000" b="1" i="1" u="sng" dirty="0" smtClean="0">
                <a:solidFill>
                  <a:srgbClr val="C00000"/>
                </a:solidFill>
              </a:rPr>
              <a:t>MARIÁNSKÉ LÁZNĚ – </a:t>
            </a:r>
            <a:r>
              <a:rPr lang="cs-CZ" sz="2000" i="1" dirty="0" smtClean="0">
                <a:solidFill>
                  <a:srgbClr val="C00000"/>
                </a:solidFill>
              </a:rPr>
              <a:t>ze sta minerálních pramenů využíváno 53; povzbuzení trávení, chuť k jídlu, dobrý spánek</a:t>
            </a:r>
          </a:p>
          <a:p>
            <a:r>
              <a:rPr lang="cs-CZ" sz="2000" b="1" i="1" u="sng" dirty="0" smtClean="0">
                <a:solidFill>
                  <a:srgbClr val="C00000"/>
                </a:solidFill>
              </a:rPr>
              <a:t>KARLOVY VARY –  </a:t>
            </a:r>
            <a:r>
              <a:rPr lang="cs-CZ" sz="2000" i="1" dirty="0" smtClean="0">
                <a:solidFill>
                  <a:srgbClr val="C00000"/>
                </a:solidFill>
              </a:rPr>
              <a:t>pramen </a:t>
            </a:r>
            <a:r>
              <a:rPr lang="cs-CZ" sz="2000" i="1" dirty="0" smtClean="0">
                <a:solidFill>
                  <a:srgbClr val="C00000"/>
                </a:solidFill>
              </a:rPr>
              <a:t>objeven  Karlem IV. Zde objeven ve 14.století horký pramen;jaterní a střevní choroby, žaludek, játra</a:t>
            </a:r>
          </a:p>
          <a:p>
            <a:r>
              <a:rPr lang="cs-CZ" sz="2000" b="1" i="1" u="sng" dirty="0" smtClean="0">
                <a:solidFill>
                  <a:srgbClr val="C00000"/>
                </a:solidFill>
              </a:rPr>
              <a:t>TEPLICE – </a:t>
            </a:r>
            <a:r>
              <a:rPr lang="cs-CZ" sz="2000" i="1" dirty="0" smtClean="0">
                <a:solidFill>
                  <a:srgbClr val="C00000"/>
                </a:solidFill>
              </a:rPr>
              <a:t>termální prameny využívány od středověku;pohybové ústrojí</a:t>
            </a:r>
          </a:p>
          <a:p>
            <a:r>
              <a:rPr lang="cs-CZ" sz="2000" b="1" i="1" u="sng" dirty="0" smtClean="0">
                <a:solidFill>
                  <a:srgbClr val="C00000"/>
                </a:solidFill>
              </a:rPr>
              <a:t>MŠENÉ LÁZNĚ – </a:t>
            </a:r>
            <a:r>
              <a:rPr lang="cs-CZ" sz="2000" i="1" dirty="0" smtClean="0">
                <a:solidFill>
                  <a:srgbClr val="C00000"/>
                </a:solidFill>
              </a:rPr>
              <a:t>od 18.století; nemoci pohybového ústrojí a nervů</a:t>
            </a:r>
          </a:p>
          <a:p>
            <a:r>
              <a:rPr lang="cs-CZ" sz="2000" b="1" i="1" u="sng" dirty="0" smtClean="0">
                <a:solidFill>
                  <a:srgbClr val="C00000"/>
                </a:solidFill>
              </a:rPr>
              <a:t>JÁNSKÉ LÁZNĚ </a:t>
            </a:r>
            <a:r>
              <a:rPr lang="cs-CZ" sz="2000" b="1" i="1" u="sng" dirty="0" smtClean="0">
                <a:solidFill>
                  <a:srgbClr val="C00000"/>
                </a:solidFill>
              </a:rPr>
              <a:t>– </a:t>
            </a:r>
            <a:r>
              <a:rPr lang="cs-CZ" sz="2000" i="1" dirty="0" smtClean="0">
                <a:solidFill>
                  <a:srgbClr val="C00000"/>
                </a:solidFill>
              </a:rPr>
              <a:t>prameny </a:t>
            </a:r>
            <a:r>
              <a:rPr lang="cs-CZ" sz="2000" i="1" dirty="0" smtClean="0">
                <a:solidFill>
                  <a:srgbClr val="C00000"/>
                </a:solidFill>
              </a:rPr>
              <a:t>objeveny v 11.století; nemoci pohybového ústrojí</a:t>
            </a:r>
          </a:p>
          <a:p>
            <a:r>
              <a:rPr lang="cs-CZ" sz="2000" b="1" i="1" u="sng" dirty="0" smtClean="0">
                <a:solidFill>
                  <a:srgbClr val="C00000"/>
                </a:solidFill>
              </a:rPr>
              <a:t>LÁZNĚ JESENÍK</a:t>
            </a:r>
            <a:r>
              <a:rPr lang="cs-CZ" sz="2000" i="1" dirty="0" smtClean="0">
                <a:solidFill>
                  <a:srgbClr val="C00000"/>
                </a:solidFill>
              </a:rPr>
              <a:t> – založeny na počátku 19.století </a:t>
            </a:r>
            <a:r>
              <a:rPr lang="cs-CZ" sz="2000" i="1" dirty="0" err="1" smtClean="0">
                <a:solidFill>
                  <a:srgbClr val="C00000"/>
                </a:solidFill>
              </a:rPr>
              <a:t>Vincenzem</a:t>
            </a:r>
            <a:r>
              <a:rPr lang="cs-CZ" sz="2000" i="1" dirty="0" smtClean="0">
                <a:solidFill>
                  <a:srgbClr val="C00000"/>
                </a:solidFill>
              </a:rPr>
              <a:t> </a:t>
            </a:r>
            <a:r>
              <a:rPr lang="cs-CZ" sz="2000" i="1" dirty="0" err="1" smtClean="0">
                <a:solidFill>
                  <a:srgbClr val="C00000"/>
                </a:solidFill>
              </a:rPr>
              <a:t>Priessnitzem</a:t>
            </a:r>
            <a:r>
              <a:rPr lang="cs-CZ" sz="2000" i="1" dirty="0" smtClean="0">
                <a:solidFill>
                  <a:srgbClr val="C00000"/>
                </a:solidFill>
              </a:rPr>
              <a:t>; nemoci pohybového, oběhového a dýchacího ústrojí, kožní choroby</a:t>
            </a:r>
          </a:p>
          <a:p>
            <a:r>
              <a:rPr lang="cs-CZ" sz="2000" b="1" i="1" u="sng" dirty="0" smtClean="0">
                <a:solidFill>
                  <a:srgbClr val="C00000"/>
                </a:solidFill>
              </a:rPr>
              <a:t>FRANTIŠKOVY LÁZNĚ –  </a:t>
            </a:r>
            <a:r>
              <a:rPr lang="cs-CZ" sz="2000" i="1" dirty="0" smtClean="0">
                <a:solidFill>
                  <a:srgbClr val="C00000"/>
                </a:solidFill>
              </a:rPr>
              <a:t>založeny v 18.století; pitné kúry, zábaly, srdeční a oběhové poruchy</a:t>
            </a:r>
          </a:p>
          <a:p>
            <a:r>
              <a:rPr lang="cs-CZ" sz="2000" b="1" i="1" u="sng" dirty="0" smtClean="0">
                <a:solidFill>
                  <a:srgbClr val="C00000"/>
                </a:solidFill>
              </a:rPr>
              <a:t>PODĚBRADY – </a:t>
            </a:r>
            <a:r>
              <a:rPr lang="cs-CZ" sz="2000" i="1" dirty="0" smtClean="0">
                <a:solidFill>
                  <a:srgbClr val="C00000"/>
                </a:solidFill>
              </a:rPr>
              <a:t>nemoci srdce a oběhového ústrojí</a:t>
            </a:r>
            <a:endParaRPr lang="cs-CZ" sz="2000" b="1" i="1" u="sng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u="sng" dirty="0" smtClean="0">
                <a:solidFill>
                  <a:srgbClr val="FF0000"/>
                </a:solidFill>
              </a:rPr>
              <a:t>ODMĚNA</a:t>
            </a:r>
            <a:endParaRPr lang="cs-CZ" sz="3600" b="1" u="sng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596" y="1500174"/>
            <a:ext cx="8229600" cy="4525963"/>
          </a:xfrm>
        </p:spPr>
        <p:txBody>
          <a:bodyPr/>
          <a:lstStyle/>
          <a:p>
            <a:r>
              <a:rPr lang="cs-CZ" b="1" dirty="0" smtClean="0">
                <a:solidFill>
                  <a:schemeClr val="tx2">
                    <a:lumMod val="75000"/>
                  </a:schemeClr>
                </a:solidFill>
                <a:latin typeface="Arial Narrow" pitchFamily="34" charset="0"/>
              </a:rPr>
              <a:t>Pod posledním slovem se ukrývá překvapení (odkaz na internet)</a:t>
            </a:r>
          </a:p>
          <a:p>
            <a:r>
              <a:rPr lang="cs-CZ" b="1" dirty="0" smtClean="0">
                <a:solidFill>
                  <a:schemeClr val="tx2">
                    <a:lumMod val="75000"/>
                  </a:schemeClr>
                </a:solidFill>
                <a:latin typeface="Arial Narrow" pitchFamily="34" charset="0"/>
              </a:rPr>
              <a:t>Víte, ve kterém městě se nachází kouzelná zpívající fontána? Máte ji dnes celou dobu na očích, na pozadí!</a:t>
            </a:r>
          </a:p>
          <a:p>
            <a:r>
              <a:rPr lang="cs-CZ" b="1" dirty="0" smtClean="0">
                <a:solidFill>
                  <a:schemeClr val="tx2">
                    <a:lumMod val="75000"/>
                  </a:schemeClr>
                </a:solidFill>
                <a:latin typeface="Arial Narrow" pitchFamily="34" charset="0"/>
              </a:rPr>
              <a:t>Pracovali jste dobře, tak si u nádherného videa odpočiňte…</a:t>
            </a:r>
          </a:p>
          <a:p>
            <a:pPr>
              <a:buNone/>
            </a:pPr>
            <a:r>
              <a:rPr lang="cs-CZ" dirty="0" smtClean="0"/>
              <a:t>				</a:t>
            </a:r>
            <a:r>
              <a:rPr lang="cs-CZ" b="1" dirty="0" smtClean="0">
                <a:solidFill>
                  <a:schemeClr val="tx2"/>
                </a:solidFill>
                <a:hlinkClick r:id="rId2"/>
              </a:rPr>
              <a:t>LÁZNĚ</a:t>
            </a:r>
            <a:endParaRPr lang="cs-CZ" b="1" dirty="0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latin typeface="Calibri" pitchFamily="34" charset="0"/>
                <a:cs typeface="Calibri" pitchFamily="34" charset="0"/>
              </a:rPr>
              <a:t>METODICKÝ NÁVOD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Hlavním cílem hodiny je seznámit se s některými lázeňskými městy, poskytnout o nich spolužákům důležité údaje </a:t>
            </a:r>
          </a:p>
          <a:p>
            <a:r>
              <a:rPr lang="cs-CZ" sz="2400" dirty="0" smtClean="0"/>
              <a:t>Žáci pracují samostatně, vyhledávají na libovolných stránkách internetu</a:t>
            </a:r>
          </a:p>
          <a:p>
            <a:r>
              <a:rPr lang="cs-CZ" sz="2400" dirty="0" smtClean="0"/>
              <a:t>V závěru jim nabídneme daná témata k podrobnějšímu zpracování na příští hodinu formou referátu</a:t>
            </a:r>
          </a:p>
          <a:p>
            <a:r>
              <a:rPr lang="cs-CZ" sz="2400" dirty="0" smtClean="0"/>
              <a:t>Využíváme mezipředmětové vztahy ( </a:t>
            </a:r>
            <a:r>
              <a:rPr lang="cs-CZ" sz="2400" dirty="0" err="1" smtClean="0"/>
              <a:t>Čj</a:t>
            </a:r>
            <a:r>
              <a:rPr lang="cs-CZ" sz="2400" dirty="0" smtClean="0"/>
              <a:t> – výtah, </a:t>
            </a:r>
            <a:r>
              <a:rPr lang="cs-CZ" sz="2400" dirty="0" err="1" smtClean="0"/>
              <a:t>Hv</a:t>
            </a:r>
            <a:r>
              <a:rPr lang="cs-CZ" sz="2400" dirty="0" smtClean="0"/>
              <a:t> – </a:t>
            </a:r>
            <a:r>
              <a:rPr lang="cs-CZ" sz="2400" dirty="0" err="1" smtClean="0"/>
              <a:t>Ludwig</a:t>
            </a:r>
            <a:r>
              <a:rPr lang="cs-CZ" sz="2400" dirty="0" smtClean="0"/>
              <a:t> van Beethoven); uplatní se i estetická výchova</a:t>
            </a:r>
          </a:p>
          <a:p>
            <a:r>
              <a:rPr lang="cs-CZ" sz="2400" b="1" u="sng" dirty="0" smtClean="0"/>
              <a:t>Klíčová slova: </a:t>
            </a:r>
            <a:r>
              <a:rPr lang="cs-CZ" sz="2400" dirty="0" smtClean="0"/>
              <a:t>minerální pramen, lázně</a:t>
            </a:r>
          </a:p>
          <a:p>
            <a:r>
              <a:rPr lang="cs-CZ" sz="2400" b="1" u="sng" dirty="0" smtClean="0"/>
              <a:t>Inovace:</a:t>
            </a:r>
            <a:r>
              <a:rPr lang="cs-CZ" sz="2400" dirty="0" smtClean="0"/>
              <a:t> samostatná práce na PC</a:t>
            </a:r>
            <a:endParaRPr lang="cs-CZ" sz="2400" dirty="0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latin typeface="Calibri" pitchFamily="34" charset="0"/>
                <a:cs typeface="Calibri" pitchFamily="34" charset="0"/>
              </a:rPr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cs-CZ" sz="1400" dirty="0" smtClean="0"/>
              <a:t>Sn.č.1-9 - Uvedený zdroj [cit.2011 – 12 – 01]. Dostupný pod licencí </a:t>
            </a:r>
            <a:r>
              <a:rPr lang="cs-CZ" sz="1400" dirty="0" err="1" smtClean="0"/>
              <a:t>Creative</a:t>
            </a:r>
            <a:r>
              <a:rPr lang="cs-CZ" sz="1400" dirty="0" smtClean="0"/>
              <a:t> </a:t>
            </a:r>
            <a:r>
              <a:rPr lang="cs-CZ" sz="1400" dirty="0" err="1" smtClean="0"/>
              <a:t>Commons</a:t>
            </a:r>
            <a:r>
              <a:rPr lang="cs-CZ" sz="1400" dirty="0" smtClean="0"/>
              <a:t> na WWW </a:t>
            </a:r>
            <a:r>
              <a:rPr lang="cs-CZ" sz="1400" dirty="0" err="1" smtClean="0"/>
              <a:t>Walter.J.Pilsak</a:t>
            </a:r>
            <a:r>
              <a:rPr lang="cs-CZ" sz="1400" dirty="0" smtClean="0"/>
              <a:t> :&lt;http://cs.wikipedia.org/wiki/Soubor:Marienbad-Brunnen.jpg&gt;</a:t>
            </a:r>
          </a:p>
          <a:p>
            <a:r>
              <a:rPr lang="cs-CZ" sz="1400" dirty="0" smtClean="0"/>
              <a:t>Sn.č.3 - foto: soukromý archiv autorky</a:t>
            </a:r>
          </a:p>
          <a:p>
            <a:r>
              <a:rPr lang="cs-CZ" sz="1400" dirty="0" smtClean="0"/>
              <a:t>Sn.č.5 - - Uvedené zdroje [cit.2011 – 12 – 01]. Dostupné pod licencí </a:t>
            </a:r>
            <a:r>
              <a:rPr lang="cs-CZ" sz="1400" dirty="0" err="1" smtClean="0"/>
              <a:t>Creative</a:t>
            </a:r>
            <a:r>
              <a:rPr lang="cs-CZ" sz="1400" dirty="0" smtClean="0"/>
              <a:t> </a:t>
            </a:r>
            <a:r>
              <a:rPr lang="cs-CZ" sz="1400" dirty="0" err="1" smtClean="0"/>
              <a:t>Commons</a:t>
            </a:r>
            <a:r>
              <a:rPr lang="cs-CZ" sz="1400" dirty="0" smtClean="0"/>
              <a:t> na WWW:</a:t>
            </a:r>
          </a:p>
          <a:p>
            <a:r>
              <a:rPr lang="cs-CZ" sz="1400" dirty="0" err="1" smtClean="0"/>
              <a:t>Walter.J.Pilsak</a:t>
            </a:r>
            <a:r>
              <a:rPr lang="cs-CZ" sz="1400" dirty="0" smtClean="0"/>
              <a:t> &lt;http://cs.wikipedia.org/wiki/Soubor:Marienbad-Brunnen.jpg&gt;</a:t>
            </a:r>
          </a:p>
          <a:p>
            <a:r>
              <a:rPr lang="cs-CZ" sz="1400" u="sng" dirty="0" err="1" smtClean="0">
                <a:hlinkClick r:id="rId2"/>
              </a:rPr>
              <a:t>Bobak</a:t>
            </a:r>
            <a:r>
              <a:rPr lang="cs-CZ" sz="1400" u="sng" dirty="0" smtClean="0">
                <a:hlinkClick r:id="rId2"/>
              </a:rPr>
              <a:t> Ha´</a:t>
            </a:r>
            <a:r>
              <a:rPr lang="cs-CZ" sz="1400" u="sng" dirty="0" err="1" smtClean="0">
                <a:hlinkClick r:id="rId2"/>
              </a:rPr>
              <a:t>eri</a:t>
            </a:r>
            <a:r>
              <a:rPr lang="cs-CZ" sz="1400" u="sng" dirty="0" smtClean="0">
                <a:hlinkClick r:id="rId2"/>
              </a:rPr>
              <a:t> &lt;http://cs.wikipedia.org/wiki/Soubor:2007-KarlovyVary-143s.jpg</a:t>
            </a:r>
            <a:r>
              <a:rPr lang="cs-CZ" sz="1400" u="sng" dirty="0" smtClean="0"/>
              <a:t>&gt;</a:t>
            </a:r>
            <a:endParaRPr lang="cs-CZ" sz="1400" dirty="0" smtClean="0"/>
          </a:p>
          <a:p>
            <a:r>
              <a:rPr lang="cs-CZ" sz="1400" u="sng" dirty="0" err="1" smtClean="0">
                <a:hlinkClick r:id="rId3"/>
              </a:rPr>
              <a:t>Aktron</a:t>
            </a:r>
            <a:r>
              <a:rPr lang="cs-CZ" sz="1400" u="sng" dirty="0" smtClean="0">
                <a:hlinkClick r:id="rId3"/>
              </a:rPr>
              <a:t>&lt;http://cs.wikipedia.org/wiki/Soubor:Teplice,_L%C3%A1ze%C5%88sk%C3%A1_z%C3%B3na.JPG</a:t>
            </a:r>
            <a:r>
              <a:rPr lang="cs-CZ" sz="1400" u="sng" dirty="0" smtClean="0"/>
              <a:t>&gt;</a:t>
            </a:r>
            <a:endParaRPr lang="cs-CZ" sz="1400" dirty="0" smtClean="0"/>
          </a:p>
          <a:p>
            <a:r>
              <a:rPr lang="cs-CZ" sz="1400" u="sng" dirty="0" smtClean="0">
                <a:hlinkClick r:id="rId4"/>
              </a:rPr>
              <a:t>Packa&lt;http://cs.wikipedia.org/wiki/Soubor:M%C5%A1en%C3%A9_Spa,_Dvorana.jpg</a:t>
            </a:r>
            <a:r>
              <a:rPr lang="cs-CZ" sz="1400" u="sng" dirty="0" smtClean="0"/>
              <a:t>&gt;</a:t>
            </a:r>
            <a:endParaRPr lang="cs-CZ" sz="1400" dirty="0" smtClean="0"/>
          </a:p>
          <a:p>
            <a:r>
              <a:rPr lang="cs-CZ" sz="1400" u="sng" dirty="0" smtClean="0">
                <a:hlinkClick r:id="rId5"/>
              </a:rPr>
              <a:t>Zipacna1,&lt;http://cs.wikipedia.org/wiki/Soubor:Franti%C5%A1kovy_L%C3%A1zn%C4%9B_2009-04-04.jpg</a:t>
            </a:r>
            <a:r>
              <a:rPr lang="cs-CZ" sz="1400" u="sng" dirty="0" smtClean="0"/>
              <a:t>&gt;</a:t>
            </a:r>
            <a:endParaRPr lang="cs-CZ" sz="1400" dirty="0" smtClean="0"/>
          </a:p>
          <a:p>
            <a:r>
              <a:rPr lang="cs-CZ" sz="1400" u="sng" dirty="0" err="1" smtClean="0">
                <a:hlinkClick r:id="rId6"/>
              </a:rPr>
              <a:t>Hans</a:t>
            </a:r>
            <a:r>
              <a:rPr lang="cs-CZ" sz="1400" u="sng" dirty="0" smtClean="0">
                <a:hlinkClick r:id="rId6"/>
              </a:rPr>
              <a:t>.</a:t>
            </a:r>
            <a:r>
              <a:rPr lang="cs-CZ" sz="1400" u="sng" dirty="0" err="1" smtClean="0">
                <a:hlinkClick r:id="rId6"/>
              </a:rPr>
              <a:t>G</a:t>
            </a:r>
            <a:r>
              <a:rPr lang="cs-CZ" sz="1400" u="sng" dirty="0" smtClean="0">
                <a:hlinkClick r:id="rId6"/>
              </a:rPr>
              <a:t>.</a:t>
            </a:r>
            <a:r>
              <a:rPr lang="cs-CZ" sz="1400" u="sng" dirty="0" err="1" smtClean="0">
                <a:hlinkClick r:id="rId6"/>
              </a:rPr>
              <a:t>Obelack</a:t>
            </a:r>
            <a:r>
              <a:rPr lang="cs-CZ" sz="1400" u="sng" dirty="0" smtClean="0">
                <a:hlinkClick r:id="rId6"/>
              </a:rPr>
              <a:t>&lt;http://cs.wikipedia.org/wiki/Soubor:Janske_Lazne_Colonades_at_night.jpg</a:t>
            </a:r>
            <a:r>
              <a:rPr lang="cs-CZ" sz="1400" u="sng" dirty="0" smtClean="0"/>
              <a:t>&gt;</a:t>
            </a:r>
            <a:endParaRPr lang="cs-CZ" sz="1400" dirty="0" smtClean="0"/>
          </a:p>
          <a:p>
            <a:r>
              <a:rPr lang="cs-CZ" sz="1400" u="sng" dirty="0" err="1" smtClean="0">
                <a:hlinkClick r:id="rId7"/>
              </a:rPr>
              <a:t>Harcuba</a:t>
            </a:r>
            <a:r>
              <a:rPr lang="cs-CZ" sz="1400" u="sng" dirty="0" smtClean="0">
                <a:hlinkClick r:id="rId7"/>
              </a:rPr>
              <a:t>&lt;http://cs.wikipedia.org/wiki/Soubor:Jesenik-priessnitz-1.jpg</a:t>
            </a:r>
            <a:r>
              <a:rPr lang="cs-CZ" sz="1400" u="sng" dirty="0" smtClean="0"/>
              <a:t>&gt;</a:t>
            </a:r>
            <a:endParaRPr lang="cs-CZ" sz="1400" dirty="0" smtClean="0"/>
          </a:p>
          <a:p>
            <a:r>
              <a:rPr lang="cs-CZ" sz="1400" dirty="0" smtClean="0">
                <a:hlinkClick r:id="rId8"/>
              </a:rPr>
              <a:t>Petr </a:t>
            </a:r>
            <a:r>
              <a:rPr lang="cs-CZ" sz="1400" dirty="0" err="1" smtClean="0">
                <a:hlinkClick r:id="rId8"/>
              </a:rPr>
              <a:t>Vilcus</a:t>
            </a:r>
            <a:r>
              <a:rPr lang="cs-CZ" sz="1400" dirty="0" smtClean="0">
                <a:hlinkClick r:id="rId8"/>
              </a:rPr>
              <a:t>&lt;http://cs.wikipedia.org/wiki/Soubor:Podebradsky_zamek.jpg</a:t>
            </a:r>
            <a:r>
              <a:rPr lang="cs-CZ" sz="1400" dirty="0" smtClean="0"/>
              <a:t>&gt;</a:t>
            </a:r>
          </a:p>
          <a:p>
            <a:r>
              <a:rPr lang="cs-CZ" sz="1400" dirty="0" smtClean="0"/>
              <a:t>Sn.č.7 – video – Dostupný zdroj [2011 – 12 – 01]. Licence </a:t>
            </a:r>
            <a:r>
              <a:rPr lang="cs-CZ" sz="1400" dirty="0" err="1" smtClean="0"/>
              <a:t>Creativ</a:t>
            </a:r>
            <a:r>
              <a:rPr lang="cs-CZ" sz="1400" dirty="0" smtClean="0"/>
              <a:t> </a:t>
            </a:r>
            <a:r>
              <a:rPr lang="cs-CZ" sz="1400" dirty="0" err="1" smtClean="0"/>
              <a:t>commons</a:t>
            </a:r>
            <a:r>
              <a:rPr lang="cs-CZ" sz="1400" dirty="0" smtClean="0"/>
              <a:t>. </a:t>
            </a:r>
            <a:r>
              <a:rPr lang="cs-CZ" sz="1400" dirty="0" err="1" smtClean="0"/>
              <a:t>ElvisFHKE</a:t>
            </a:r>
            <a:r>
              <a:rPr lang="cs-CZ" sz="1400" u="sng" dirty="0" smtClean="0">
                <a:hlinkClick r:id="rId9"/>
              </a:rPr>
              <a:t> &lt;http://www.</a:t>
            </a:r>
            <a:r>
              <a:rPr lang="cs-CZ" sz="1400" u="sng" dirty="0" err="1" smtClean="0">
                <a:hlinkClick r:id="rId9"/>
              </a:rPr>
              <a:t>youtube.com</a:t>
            </a:r>
            <a:r>
              <a:rPr lang="cs-CZ" sz="1400" u="sng" dirty="0" smtClean="0">
                <a:hlinkClick r:id="rId9"/>
              </a:rPr>
              <a:t>/</a:t>
            </a:r>
            <a:r>
              <a:rPr lang="cs-CZ" sz="1400" u="sng" dirty="0" err="1" smtClean="0">
                <a:hlinkClick r:id="rId9"/>
              </a:rPr>
              <a:t>watch</a:t>
            </a:r>
            <a:r>
              <a:rPr lang="cs-CZ" sz="1400" u="sng" dirty="0" smtClean="0">
                <a:hlinkClick r:id="rId9"/>
              </a:rPr>
              <a:t>?v=K4M4ar3f-0E</a:t>
            </a:r>
            <a:r>
              <a:rPr lang="cs-CZ" sz="1400" u="sng" dirty="0" smtClean="0"/>
              <a:t>&gt;</a:t>
            </a:r>
            <a:endParaRPr lang="cs-CZ" sz="1400" dirty="0" smtClean="0"/>
          </a:p>
          <a:p>
            <a:endParaRPr lang="cs-CZ" sz="1400" dirty="0" smtClean="0"/>
          </a:p>
          <a:p>
            <a:endParaRPr lang="cs-CZ" sz="1400" dirty="0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297</TotalTime>
  <Words>472</Words>
  <Application>Microsoft Office PowerPoint</Application>
  <PresentationFormat>Předvádění na obrazovce (4:3)</PresentationFormat>
  <Paragraphs>58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Prezentace aplikace PowerPoint</vt:lpstr>
      <vt:lpstr>ANOTACE</vt:lpstr>
      <vt:lpstr>Prezentace aplikace PowerPoint</vt:lpstr>
      <vt:lpstr>ÚKOL </vt:lpstr>
      <vt:lpstr>Prezentace aplikace PowerPoint</vt:lpstr>
      <vt:lpstr>MOŽNÉ ŘEŠENÍ</vt:lpstr>
      <vt:lpstr>ODMĚNA</vt:lpstr>
      <vt:lpstr>METODICKÝ NÁVOD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Soňa</dc:creator>
  <cp:lastModifiedBy>Martin Králík</cp:lastModifiedBy>
  <cp:revision>42</cp:revision>
  <dcterms:created xsi:type="dcterms:W3CDTF">2011-11-29T20:28:04Z</dcterms:created>
  <dcterms:modified xsi:type="dcterms:W3CDTF">2012-03-13T18:46:46Z</dcterms:modified>
</cp:coreProperties>
</file>