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00FF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756574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3453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6467141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93617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78431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789766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218055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083650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745102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614849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93785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486229-E1B1-4A2F-83D2-764950D47B85}" type="datetimeFigureOut">
              <a:rPr lang="cs-CZ" smtClean="0"/>
              <a:t>23.4.2013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2E61DE39-21E3-45E8-81E5-773D710CB38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775408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323528" y="332656"/>
            <a:ext cx="8458200" cy="1470025"/>
          </a:xfrm>
        </p:spPr>
        <p:txBody>
          <a:bodyPr>
            <a:normAutofit/>
          </a:bodyPr>
          <a:lstStyle/>
          <a:p>
            <a:pPr algn="l"/>
            <a:r>
              <a:rPr lang="cs-CZ" sz="4000" dirty="0"/>
              <a:t>DIGITÁLNÍDIGITÁLNÍ UČEBNÍ MATERIÁL</a:t>
            </a:r>
          </a:p>
        </p:txBody>
      </p:sp>
      <p:pic>
        <p:nvPicPr>
          <p:cNvPr id="5" name="Picture 39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74788" y="1295400"/>
            <a:ext cx="6194425" cy="39624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6" name="Picture 40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4875" y="5373216"/>
            <a:ext cx="4792663" cy="1176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9741262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>
            <a:normAutofit/>
          </a:bodyPr>
          <a:lstStyle/>
          <a:p>
            <a:r>
              <a:rPr lang="cs-CZ" sz="60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Mocniny a odmocniny</a:t>
            </a:r>
            <a:endParaRPr lang="cs-CZ" sz="60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Domácí úkol</a:t>
            </a:r>
            <a:endParaRPr lang="cs-CZ" sz="4400" b="1" dirty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63744177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Uprav výraz:</a:t>
            </a:r>
            <a:endParaRPr lang="cs-CZ" sz="54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+ 4a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6a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9x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5x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 . 2b </a:t>
            </a: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: z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z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endParaRPr lang="cs-CZ" sz="4400" b="1" dirty="0" smtClean="0">
              <a:solidFill>
                <a:schemeClr val="accent4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c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baseline="30000" dirty="0" smtClean="0">
                <a:solidFill>
                  <a:schemeClr val="accent4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0" indent="0">
              <a:buNone/>
            </a:pPr>
            <a:endParaRPr lang="cs-CZ" b="1" dirty="0" smtClean="0">
              <a:solidFill>
                <a:srgbClr val="FF505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53663511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Vypočítej:</a:t>
            </a:r>
            <a:endParaRPr lang="cs-CZ" sz="5400" b="1" dirty="0">
              <a:solidFill>
                <a:srgbClr val="66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+ 5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 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– 3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(-1)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(-1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 . (-1) . 1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 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4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4 . (-4) =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(-2)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</a:t>
            </a:r>
            <a:r>
              <a:rPr lang="cs-CZ" sz="4400" b="1" baseline="30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+ 2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0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2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</a:p>
          <a:p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( 2x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)</a:t>
            </a:r>
            <a:r>
              <a:rPr lang="cs-CZ" sz="4400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. 3x</a:t>
            </a:r>
            <a:r>
              <a:rPr lang="cs-CZ" sz="4400" b="1" baseline="30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4400" b="1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=</a:t>
            </a:r>
            <a:endParaRPr lang="cs-CZ" sz="4800" b="1" dirty="0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2581323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Doplň tabulku:</a:t>
            </a:r>
            <a:endParaRPr lang="cs-CZ" sz="5400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98265463"/>
              </p:ext>
            </p:extLst>
          </p:nvPr>
        </p:nvGraphicFramePr>
        <p:xfrm>
          <a:off x="457200" y="1600200"/>
          <a:ext cx="7687083" cy="137160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98793"/>
                <a:gridCol w="1175657"/>
                <a:gridCol w="1175657"/>
                <a:gridCol w="1175657"/>
                <a:gridCol w="1310005"/>
                <a:gridCol w="1175657"/>
                <a:gridCol w="117565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(x</a:t>
                      </a:r>
                      <a:r>
                        <a:rPr lang="cs-CZ" sz="2400" baseline="30000" dirty="0" smtClean="0"/>
                        <a:t>2</a:t>
                      </a:r>
                      <a:r>
                        <a:rPr lang="cs-CZ" sz="2400" dirty="0" smtClean="0"/>
                        <a:t>)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baseline="300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 x . x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2 - x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 x – 2 )</a:t>
                      </a:r>
                      <a:r>
                        <a:rPr lang="cs-CZ" sz="2400" baseline="30000" dirty="0" smtClean="0"/>
                        <a:t> 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r>
                        <a:rPr lang="cs-CZ" sz="2400" baseline="30000" dirty="0" smtClean="0"/>
                        <a:t>2</a:t>
                      </a:r>
                      <a:r>
                        <a:rPr lang="cs-CZ" sz="2400" dirty="0" smtClean="0"/>
                        <a:t> : 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 . x</a:t>
                      </a:r>
                      <a:r>
                        <a:rPr lang="cs-CZ" sz="2400" baseline="30000" dirty="0" smtClean="0"/>
                        <a:t>3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-1</a:t>
                      </a:r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400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5085861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5400" b="1" dirty="0" smtClean="0">
                <a:solidFill>
                  <a:srgbClr val="66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Výsledky: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0; x</a:t>
            </a:r>
            <a:r>
              <a:rPr lang="cs-CZ" b="1" baseline="30000" dirty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</a:t>
            </a:r>
            <a:r>
              <a:rPr lang="cs-CZ" dirty="0" smtClean="0"/>
              <a:t> ;2b</a:t>
            </a:r>
            <a:r>
              <a:rPr lang="cs-CZ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dirty="0" smtClean="0"/>
              <a:t> ; z</a:t>
            </a:r>
            <a:r>
              <a:rPr lang="cs-CZ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</a:t>
            </a:r>
            <a:r>
              <a:rPr lang="cs-CZ" dirty="0" smtClean="0"/>
              <a:t> ; c</a:t>
            </a:r>
            <a:r>
              <a:rPr lang="cs-CZ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</a:t>
            </a:r>
          </a:p>
          <a:p>
            <a:r>
              <a:rPr lang="cs-CZ" dirty="0" smtClean="0"/>
              <a:t>6; 1; -256; -7; 12x</a:t>
            </a:r>
            <a:r>
              <a:rPr lang="cs-CZ" b="1" baseline="30000" dirty="0" smtClean="0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</a:p>
          <a:p>
            <a:endParaRPr lang="cs-CZ" dirty="0"/>
          </a:p>
        </p:txBody>
      </p:sp>
      <p:graphicFrame>
        <p:nvGraphicFramePr>
          <p:cNvPr id="5" name="Tabulka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160169271"/>
              </p:ext>
            </p:extLst>
          </p:nvPr>
        </p:nvGraphicFramePr>
        <p:xfrm>
          <a:off x="755576" y="3140968"/>
          <a:ext cx="6893508" cy="149352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870857"/>
                <a:gridCol w="857335"/>
                <a:gridCol w="1154430"/>
                <a:gridCol w="870857"/>
                <a:gridCol w="1310005"/>
                <a:gridCol w="870857"/>
                <a:gridCol w="959167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(x</a:t>
                      </a:r>
                      <a:r>
                        <a:rPr lang="cs-CZ" sz="2400" baseline="30000" dirty="0" smtClean="0"/>
                        <a:t>2</a:t>
                      </a:r>
                      <a:r>
                        <a:rPr lang="cs-CZ" sz="2400" dirty="0" smtClean="0"/>
                        <a:t>)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baseline="300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3. x . x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2 - x</a:t>
                      </a:r>
                      <a:r>
                        <a:rPr lang="cs-CZ" sz="2400" baseline="30000" dirty="0" smtClean="0"/>
                        <a:t>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( x – 2 )</a:t>
                      </a:r>
                      <a:r>
                        <a:rPr lang="cs-CZ" sz="2400" baseline="30000" dirty="0" smtClean="0"/>
                        <a:t>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x</a:t>
                      </a:r>
                      <a:r>
                        <a:rPr lang="cs-CZ" sz="2400" baseline="30000" dirty="0" smtClean="0"/>
                        <a:t>2</a:t>
                      </a:r>
                      <a:r>
                        <a:rPr lang="cs-CZ" sz="2400" dirty="0" smtClean="0"/>
                        <a:t> : 2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dirty="0" smtClean="0"/>
                        <a:t>-3 . x</a:t>
                      </a:r>
                      <a:r>
                        <a:rPr lang="cs-CZ" sz="2400" baseline="30000" dirty="0" smtClean="0"/>
                        <a:t>3</a:t>
                      </a:r>
                      <a:endParaRPr lang="cs-CZ" sz="2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16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24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0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-24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-1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-3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9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1/2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800" b="1" dirty="0" smtClean="0">
                          <a:effectLst>
                            <a:outerShdw blurRad="38100" dist="38100" dir="2700000" algn="tl">
                              <a:srgbClr val="000000">
                                <a:alpha val="43137"/>
                              </a:srgbClr>
                            </a:outerShdw>
                          </a:effectLst>
                        </a:rPr>
                        <a:t>3</a:t>
                      </a:r>
                      <a:endParaRPr lang="cs-CZ" sz="2800" b="1" dirty="0">
                        <a:effectLst>
                          <a:outerShdw blurRad="38100" dist="38100" dir="2700000" algn="tl">
                            <a:srgbClr val="000000">
                              <a:alpha val="43137"/>
                            </a:srgbClr>
                          </a:outerShdw>
                        </a:effectLst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339456897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41</TotalTime>
  <Words>172</Words>
  <Application>Microsoft Office PowerPoint</Application>
  <PresentationFormat>Předvádění na obrazovce (4:3)</PresentationFormat>
  <Paragraphs>49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Motiv systému Office</vt:lpstr>
      <vt:lpstr>DIGITÁLNÍDIGITÁLNÍ UČEBNÍ MATERIÁL</vt:lpstr>
      <vt:lpstr>Mocniny a odmocniny</vt:lpstr>
      <vt:lpstr>Uprav výraz:</vt:lpstr>
      <vt:lpstr>Vypočítej:</vt:lpstr>
      <vt:lpstr>Doplň tabulku:</vt:lpstr>
      <vt:lpstr>Výsledky:</vt:lpstr>
    </vt:vector>
  </TitlesOfParts>
  <Company>SŠGaS Most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U217UCITEL</dc:creator>
  <cp:lastModifiedBy>U218UCITEL</cp:lastModifiedBy>
  <cp:revision>5</cp:revision>
  <dcterms:created xsi:type="dcterms:W3CDTF">2012-12-18T09:55:50Z</dcterms:created>
  <dcterms:modified xsi:type="dcterms:W3CDTF">2013-04-23T10:59:49Z</dcterms:modified>
</cp:coreProperties>
</file>